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310.xml" ContentType="application/vnd.openxmlformats-officedocument.presentationml.slide+xml"/>
  <Override PartName="/ppt/slides/slide510.xml" ContentType="application/vnd.openxmlformats-officedocument.presentationml.slide+xml"/>
  <Override PartName="/ppt/slides/slide21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Masters/slideMaster20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Layouts/slideLayout70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0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5" r:id="rId5"/>
  </p:sldMasterIdLst>
  <p:notesMasterIdLst>
    <p:notesMasterId r:id="rId58"/>
  </p:notesMasterIdLst>
  <p:handoutMasterIdLst>
    <p:handoutMasterId r:id="rId59"/>
  </p:handoutMasterIdLst>
  <p:sldIdLst>
    <p:sldId id="256" r:id="rId6"/>
    <p:sldId id="258" r:id="rId7"/>
    <p:sldId id="257" r:id="rId8"/>
    <p:sldId id="276" r:id="rId9"/>
    <p:sldId id="259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22" r:id="rId23"/>
    <p:sldId id="321" r:id="rId24"/>
    <p:sldId id="308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8" r:id="rId36"/>
    <p:sldId id="287" r:id="rId37"/>
    <p:sldId id="291" r:id="rId38"/>
    <p:sldId id="292" r:id="rId39"/>
    <p:sldId id="293" r:id="rId40"/>
    <p:sldId id="294" r:id="rId41"/>
    <p:sldId id="265" r:id="rId42"/>
    <p:sldId id="295" r:id="rId43"/>
    <p:sldId id="296" r:id="rId44"/>
    <p:sldId id="297" r:id="rId45"/>
    <p:sldId id="298" r:id="rId46"/>
    <p:sldId id="299" r:id="rId47"/>
    <p:sldId id="300" r:id="rId48"/>
    <p:sldId id="302" r:id="rId49"/>
    <p:sldId id="303" r:id="rId50"/>
    <p:sldId id="301" r:id="rId51"/>
    <p:sldId id="304" r:id="rId52"/>
    <p:sldId id="323" r:id="rId53"/>
    <p:sldId id="305" r:id="rId54"/>
    <p:sldId id="306" r:id="rId55"/>
    <p:sldId id="307" r:id="rId56"/>
    <p:sldId id="324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D235"/>
    <a:srgbClr val="A2C32B"/>
    <a:srgbClr val="DC1EB3"/>
    <a:srgbClr val="EA64CD"/>
    <a:srgbClr val="CA1906"/>
    <a:srgbClr val="ED1C24"/>
    <a:srgbClr val="FFF9E5"/>
    <a:srgbClr val="F82610"/>
    <a:srgbClr val="80C535"/>
    <a:srgbClr val="D5DE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CB27C2-06D2-4D7F-A73F-F300256A3747}" v="2" dt="2020-12-08T16:58:28.3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9" autoAdjust="0"/>
    <p:restoredTop sz="89888" autoAdjust="0"/>
  </p:normalViewPr>
  <p:slideViewPr>
    <p:cSldViewPr snapToGrid="0">
      <p:cViewPr varScale="1">
        <p:scale>
          <a:sx n="85" d="100"/>
          <a:sy n="85" d="100"/>
        </p:scale>
        <p:origin x="15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55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ylor Page" userId="31610ba2-d3f1-4c4e-b6c3-a9673535fa2e" providerId="ADAL" clId="{2CCB27C2-06D2-4D7F-A73F-F300256A3747}"/>
    <pc:docChg chg="undo modSld">
      <pc:chgData name="Taylor Page" userId="31610ba2-d3f1-4c4e-b6c3-a9673535fa2e" providerId="ADAL" clId="{2CCB27C2-06D2-4D7F-A73F-F300256A3747}" dt="2020-12-08T16:59:07.766" v="60" actId="20577"/>
      <pc:docMkLst>
        <pc:docMk/>
      </pc:docMkLst>
      <pc:sldChg chg="modSp">
        <pc:chgData name="Taylor Page" userId="31610ba2-d3f1-4c4e-b6c3-a9673535fa2e" providerId="ADAL" clId="{2CCB27C2-06D2-4D7F-A73F-F300256A3747}" dt="2020-12-08T16:59:07.766" v="60" actId="20577"/>
        <pc:sldMkLst>
          <pc:docMk/>
          <pc:sldMk cId="3015168152" sldId="256"/>
        </pc:sldMkLst>
        <pc:spChg chg="mod">
          <ac:chgData name="Taylor Page" userId="31610ba2-d3f1-4c4e-b6c3-a9673535fa2e" providerId="ADAL" clId="{2CCB27C2-06D2-4D7F-A73F-F300256A3747}" dt="2020-12-08T16:59:07.766" v="60" actId="20577"/>
          <ac:spMkLst>
            <pc:docMk/>
            <pc:sldMk cId="3015168152" sldId="256"/>
            <ac:spMk id="4" creationId="{BE98F9B5-F330-4971-9134-39AC71BB032B}"/>
          </ac:spMkLst>
        </pc:spChg>
      </pc:sldChg>
      <pc:sldChg chg="modSp">
        <pc:chgData name="Taylor Page" userId="31610ba2-d3f1-4c4e-b6c3-a9673535fa2e" providerId="ADAL" clId="{2CCB27C2-06D2-4D7F-A73F-F300256A3747}" dt="2020-12-08T16:57:36.755" v="57" actId="1076"/>
        <pc:sldMkLst>
          <pc:docMk/>
          <pc:sldMk cId="1343522790" sldId="257"/>
        </pc:sldMkLst>
        <pc:picChg chg="mod">
          <ac:chgData name="Taylor Page" userId="31610ba2-d3f1-4c4e-b6c3-a9673535fa2e" providerId="ADAL" clId="{2CCB27C2-06D2-4D7F-A73F-F300256A3747}" dt="2020-12-08T16:57:36.755" v="57" actId="1076"/>
          <ac:picMkLst>
            <pc:docMk/>
            <pc:sldMk cId="1343522790" sldId="257"/>
            <ac:picMk id="1026" creationId="{B63C7A09-8F0D-44FF-A548-F61FFE50F39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B202966-F790-4A8E-8EA2-BDF6BD4D08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DB9E05-673A-4656-886B-D9A5243A0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EE306-A7CA-4102-B68A-34D2FCDA3C3F}" type="datetimeFigureOut">
              <a:rPr lang="en-US" smtClean="0"/>
              <a:t>12/08/2020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ACE688-8980-4BD4-92DC-529BF08FEE2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ACA7EA-D8AC-41ED-BF73-80A06166F1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99EB2-A2B9-4FAC-80D2-0AF53285F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517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E1938-ED35-42AA-BEA5-A061E1E9B027}" type="datetimeFigureOut">
              <a:rPr lang="en-US" smtClean="0"/>
              <a:t>12/08/2020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9E8EF-B13A-4C6F-9CDB-F761D0530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887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9E8EF-B13A-4C6F-9CDB-F761D05309A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76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9E8EF-B13A-4C6F-9CDB-F761D05309A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92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9E8EF-B13A-4C6F-9CDB-F761D05309A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0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9E8EF-B13A-4C6F-9CDB-F761D05309A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94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9E8EF-B13A-4C6F-9CDB-F761D05309A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56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9E8EF-B13A-4C6F-9CDB-F761D05309A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50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Duplicate the green check mark icon to fill out this table with your students.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9E8EF-B13A-4C6F-9CDB-F761D05309A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69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layer&#10;&#10;Description automatically generated">
            <a:extLst>
              <a:ext uri="{FF2B5EF4-FFF2-40B4-BE49-F238E27FC236}">
                <a16:creationId xmlns:a16="http://schemas.microsoft.com/office/drawing/2014/main" id="{7B41C233-09E9-4C8A-B129-375B6C9CD9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C12639-73F0-47AD-8DE0-281671C6D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61286"/>
            <a:ext cx="8229600" cy="2409567"/>
          </a:xfrm>
        </p:spPr>
        <p:txBody>
          <a:bodyPr lIns="0" anchor="b">
            <a:normAutofit/>
          </a:bodyPr>
          <a:lstStyle>
            <a:lvl1pPr>
              <a:defRPr sz="4400" b="1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2D29F1-AF82-41E5-9145-1DC17CFDFF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600700" y="6287185"/>
            <a:ext cx="3086100" cy="365125"/>
          </a:xfr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explorer.bio-rad.com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967F98F-6C27-465F-B04D-0442AEA1D6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4876801"/>
            <a:ext cx="8229599" cy="88968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n-US" sz="2400" b="1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2400" b="1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2400" b="1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2400" b="1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2400" b="1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5457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layer&#10;&#10;Description automatically generated">
            <a:extLst>
              <a:ext uri="{FF2B5EF4-FFF2-40B4-BE49-F238E27FC236}">
                <a16:creationId xmlns:a16="http://schemas.microsoft.com/office/drawing/2014/main" id="{7B41C233-09E9-4C8A-B129-375B6C9CD9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C12639-73F0-47AD-8DE0-281671C6D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61286"/>
            <a:ext cx="8229600" cy="2409567"/>
          </a:xfrm>
        </p:spPr>
        <p:txBody>
          <a:bodyPr lIns="0" anchor="b">
            <a:normAutofit/>
          </a:bodyPr>
          <a:lstStyle>
            <a:lvl1pPr>
              <a:defRPr sz="4400" b="1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2D29F1-AF82-41E5-9145-1DC17CFDFF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600700" y="6287185"/>
            <a:ext cx="3086100" cy="365125"/>
          </a:xfr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explorer.bio-rad.com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967F98F-6C27-465F-B04D-0442AEA1D6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4876801"/>
            <a:ext cx="8229599" cy="88968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n-US" sz="2400" b="1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2400" b="1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2400" b="1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2400" b="1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2400" b="1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5457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C9F0BDD-2526-4146-9E2F-6BCBD5E5BFAB}"/>
              </a:ext>
            </a:extLst>
          </p:cNvPr>
          <p:cNvSpPr/>
          <p:nvPr userDrawn="1"/>
        </p:nvSpPr>
        <p:spPr>
          <a:xfrm>
            <a:off x="0" y="6019800"/>
            <a:ext cx="9144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AF0203-EC29-4513-B984-C7622A4BE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921A4C-77EF-4923-805E-17F4DC4D04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22F498E-A1C3-4C9A-9E66-1D9AB2E18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8221362" cy="4067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lnSpc>
                <a:spcPct val="110000"/>
              </a:lnSpc>
              <a:defRPr sz="2400" b="0"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4440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C9F0BDD-2526-4146-9E2F-6BCBD5E5BFAB}"/>
              </a:ext>
            </a:extLst>
          </p:cNvPr>
          <p:cNvSpPr/>
          <p:nvPr userDrawn="1"/>
        </p:nvSpPr>
        <p:spPr>
          <a:xfrm>
            <a:off x="0" y="6019800"/>
            <a:ext cx="9144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AF0203-EC29-4513-B984-C7622A4BE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921A4C-77EF-4923-805E-17F4DC4D04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22F498E-A1C3-4C9A-9E66-1D9AB2E18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8221362" cy="4067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lnSpc>
                <a:spcPct val="110000"/>
              </a:lnSpc>
              <a:defRPr sz="2400" b="0"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4440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3BA3F19-5724-4C7B-AD83-8B56EA9F03F3}"/>
              </a:ext>
            </a:extLst>
          </p:cNvPr>
          <p:cNvSpPr/>
          <p:nvPr userDrawn="1"/>
        </p:nvSpPr>
        <p:spPr>
          <a:xfrm>
            <a:off x="0" y="6019800"/>
            <a:ext cx="9144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50BEF1-0979-478F-8F0F-E2F11B372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312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AF0203-EC29-4513-B984-C7622A4BE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921A4C-77EF-4923-805E-17F4DC4D04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E4B4F97-0AFA-4794-9324-CFCCE39FA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8221362" cy="4067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88666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3BA3F19-5724-4C7B-AD83-8B56EA9F03F3}"/>
              </a:ext>
            </a:extLst>
          </p:cNvPr>
          <p:cNvSpPr/>
          <p:nvPr userDrawn="1"/>
        </p:nvSpPr>
        <p:spPr>
          <a:xfrm>
            <a:off x="0" y="6019800"/>
            <a:ext cx="9144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50BEF1-0979-478F-8F0F-E2F11B372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312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AF0203-EC29-4513-B984-C7622A4BE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921A4C-77EF-4923-805E-17F4DC4D04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E4B4F97-0AFA-4794-9324-CFCCE39FA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8221362" cy="4067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8866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F3E7A2-A782-437C-BD37-9C5D3795BC16}"/>
              </a:ext>
            </a:extLst>
          </p:cNvPr>
          <p:cNvSpPr/>
          <p:nvPr userDrawn="1"/>
        </p:nvSpPr>
        <p:spPr>
          <a:xfrm>
            <a:off x="0" y="6019800"/>
            <a:ext cx="9144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AF0203-EC29-4513-B984-C7622A4BE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921A4C-77EF-4923-805E-17F4DC4D04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6761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F3E7A2-A782-437C-BD37-9C5D3795BC16}"/>
              </a:ext>
            </a:extLst>
          </p:cNvPr>
          <p:cNvSpPr/>
          <p:nvPr userDrawn="1"/>
        </p:nvSpPr>
        <p:spPr>
          <a:xfrm>
            <a:off x="0" y="6019800"/>
            <a:ext cx="9144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AF0203-EC29-4513-B984-C7622A4BE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921A4C-77EF-4923-805E-17F4DC4D04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</a:p>
        </p:txBody>
      </p:sp>
    </p:spTree>
    <p:extLst>
      <p:ext uri="{BB962C8B-B14F-4D97-AF65-F5344CB8AC3E}">
        <p14:creationId xmlns:p14="http://schemas.microsoft.com/office/powerpoint/2010/main" val="4091676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DD2F9B-9447-4349-9953-B3372FCF5808}"/>
              </a:ext>
            </a:extLst>
          </p:cNvPr>
          <p:cNvSpPr/>
          <p:nvPr userDrawn="1"/>
        </p:nvSpPr>
        <p:spPr>
          <a:xfrm>
            <a:off x="0" y="6019800"/>
            <a:ext cx="9144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C2B33B-858F-412C-8EB8-90E624CAD3CB}"/>
              </a:ext>
            </a:extLst>
          </p:cNvPr>
          <p:cNvSpPr/>
          <p:nvPr userDrawn="1"/>
        </p:nvSpPr>
        <p:spPr>
          <a:xfrm>
            <a:off x="0" y="6019800"/>
            <a:ext cx="9144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AF0203-EC29-4513-B984-C7622A4BE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921A4C-77EF-4923-805E-17F4DC4D04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22F498E-A1C3-4C9A-9E66-1D9AB2E18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8221362" cy="4067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86C851-4B03-4D14-AC73-DA616CCFBA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113" y="6105739"/>
            <a:ext cx="1600200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167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DD2F9B-9447-4349-9953-B3372FCF5808}"/>
              </a:ext>
            </a:extLst>
          </p:cNvPr>
          <p:cNvSpPr/>
          <p:nvPr userDrawn="1"/>
        </p:nvSpPr>
        <p:spPr>
          <a:xfrm>
            <a:off x="0" y="6019800"/>
            <a:ext cx="9144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C2B33B-858F-412C-8EB8-90E624CAD3CB}"/>
              </a:ext>
            </a:extLst>
          </p:cNvPr>
          <p:cNvSpPr/>
          <p:nvPr userDrawn="1"/>
        </p:nvSpPr>
        <p:spPr>
          <a:xfrm>
            <a:off x="0" y="6019800"/>
            <a:ext cx="9144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AF0203-EC29-4513-B984-C7622A4BE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921A4C-77EF-4923-805E-17F4DC4D04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22F498E-A1C3-4C9A-9E66-1D9AB2E18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8221362" cy="4067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86C851-4B03-4D14-AC73-DA616CCFBA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113" y="6105739"/>
            <a:ext cx="1600200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16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E267B2-9447-4CFF-BF22-82489A6F6E48}"/>
              </a:ext>
            </a:extLst>
          </p:cNvPr>
          <p:cNvSpPr/>
          <p:nvPr userDrawn="1"/>
        </p:nvSpPr>
        <p:spPr>
          <a:xfrm>
            <a:off x="0" y="6019800"/>
            <a:ext cx="9144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50BEF1-0979-478F-8F0F-E2F11B372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312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AF0203-EC29-4513-B984-C7622A4BE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921A4C-77EF-4923-805E-17F4DC4D04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E4B4F97-0AFA-4794-9324-CFCCE39FA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8221362" cy="4067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20817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E267B2-9447-4CFF-BF22-82489A6F6E48}"/>
              </a:ext>
            </a:extLst>
          </p:cNvPr>
          <p:cNvSpPr/>
          <p:nvPr userDrawn="1"/>
        </p:nvSpPr>
        <p:spPr>
          <a:xfrm>
            <a:off x="0" y="6019800"/>
            <a:ext cx="9144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50BEF1-0979-478F-8F0F-E2F11B372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312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AF0203-EC29-4513-B984-C7622A4BE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921A4C-77EF-4923-805E-17F4DC4D04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E4B4F97-0AFA-4794-9324-CFCCE39FA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8221362" cy="4067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2081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E6E46D-C2E6-4B9D-BE3A-7E7B5F9145A7}"/>
              </a:ext>
            </a:extLst>
          </p:cNvPr>
          <p:cNvSpPr/>
          <p:nvPr userDrawn="1"/>
        </p:nvSpPr>
        <p:spPr>
          <a:xfrm>
            <a:off x="0" y="6019800"/>
            <a:ext cx="9144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AF0203-EC29-4513-B984-C7622A4BE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921A4C-77EF-4923-805E-17F4DC4D04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2068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E6E46D-C2E6-4B9D-BE3A-7E7B5F9145A7}"/>
              </a:ext>
            </a:extLst>
          </p:cNvPr>
          <p:cNvSpPr/>
          <p:nvPr userDrawn="1"/>
        </p:nvSpPr>
        <p:spPr>
          <a:xfrm>
            <a:off x="0" y="6019800"/>
            <a:ext cx="9144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AF0203-EC29-4513-B984-C7622A4BE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921A4C-77EF-4923-805E-17F4DC4D04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</a:p>
        </p:txBody>
      </p:sp>
    </p:spTree>
    <p:extLst>
      <p:ext uri="{BB962C8B-B14F-4D97-AF65-F5344CB8AC3E}">
        <p14:creationId xmlns:p14="http://schemas.microsoft.com/office/powerpoint/2010/main" val="122920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4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.jpg"/><Relationship Id="rId4" Type="http://schemas.openxmlformats.org/officeDocument/2006/relationships/theme" Target="../theme/theme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CB02EB-9364-46BD-824D-553426437F76}"/>
              </a:ext>
            </a:extLst>
          </p:cNvPr>
          <p:cNvSpPr/>
          <p:nvPr userDrawn="1"/>
        </p:nvSpPr>
        <p:spPr>
          <a:xfrm>
            <a:off x="0" y="6019800"/>
            <a:ext cx="9144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672977-AFAD-463B-8EFC-B7C53CA43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824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4BF69-523A-44A0-BE30-C5D842EBC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438" y="1952368"/>
            <a:ext cx="8221362" cy="4067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74643-CE09-4580-82B2-22891E9695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5438" y="6287185"/>
            <a:ext cx="30861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explorer.bio-rad.com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0F3081-A4EA-4F05-AD13-CE064BED58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113" y="6105739"/>
            <a:ext cx="1600200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2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6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SzPct val="75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SzPct val="75000"/>
        <a:buFont typeface="Wingdings" panose="05000000000000000000" pitchFamily="2" charset="2"/>
        <a:buChar char="è"/>
        <a:defRPr sz="1800" b="1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5472" userDrawn="1">
          <p15:clr>
            <a:srgbClr val="F26B43"/>
          </p15:clr>
        </p15:guide>
        <p15:guide id="5" orient="horz" pos="288" userDrawn="1">
          <p15:clr>
            <a:srgbClr val="F26B43"/>
          </p15:clr>
        </p15:guide>
        <p15:guide id="6" orient="horz" pos="3792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CB02EB-9364-46BD-824D-553426437F76}"/>
              </a:ext>
            </a:extLst>
          </p:cNvPr>
          <p:cNvSpPr/>
          <p:nvPr userDrawn="1"/>
        </p:nvSpPr>
        <p:spPr>
          <a:xfrm>
            <a:off x="0" y="6019800"/>
            <a:ext cx="9144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672977-AFAD-463B-8EFC-B7C53CA43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824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4BF69-523A-44A0-BE30-C5D842EBC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438" y="1952368"/>
            <a:ext cx="8221362" cy="4067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74643-CE09-4580-82B2-22891E9695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5438" y="6287185"/>
            <a:ext cx="30861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 b="1">
                <a:solidFill>
                  <a:schemeClr val="tx1"/>
                </a:solidFill>
              </a:defRPr>
            </a:lvl1pPr>
          </a:lstStyle>
          <a:p>
            <a:r>
              <a:rPr lang="en-US"/>
              <a:t>explorer.bio-rad.com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0F3081-A4EA-4F05-AD13-CE064BED58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113" y="6105739"/>
            <a:ext cx="1600200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2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6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SzPct val="75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SzPct val="75000"/>
        <a:buFont typeface="Wingdings" panose="05000000000000000000" pitchFamily="2" charset="2"/>
        <a:buChar char="è"/>
        <a:defRPr sz="1800" b="1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5472" userDrawn="1">
          <p15:clr>
            <a:srgbClr val="F26B43"/>
          </p15:clr>
        </p15:guide>
        <p15:guide id="5" orient="horz" pos="288" userDrawn="1">
          <p15:clr>
            <a:srgbClr val="F26B43"/>
          </p15:clr>
        </p15:guide>
        <p15:guide id="6" orient="horz" pos="379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672977-AFAD-463B-8EFC-B7C53CA43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824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4BF69-523A-44A0-BE30-C5D842EBC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438" y="1952368"/>
            <a:ext cx="8221362" cy="4067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74643-CE09-4580-82B2-22891E9695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5438" y="6287185"/>
            <a:ext cx="30861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explorer.bio-rad.com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0F3081-A4EA-4F05-AD13-CE064BED589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113" y="6105739"/>
            <a:ext cx="1600200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3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hf sldNum="0" hd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Wingdings" panose="05000000000000000000" pitchFamily="2" charset="2"/>
        <a:buChar char="è"/>
        <a:defRPr sz="1100" b="1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F26B43"/>
          </p15:clr>
        </p15:guide>
        <p15:guide id="2" pos="2880">
          <p15:clr>
            <a:srgbClr val="F26B43"/>
          </p15:clr>
        </p15:guide>
        <p15:guide id="3" pos="5472">
          <p15:clr>
            <a:srgbClr val="F26B43"/>
          </p15:clr>
        </p15:guide>
        <p15:guide id="5" orient="horz" pos="288">
          <p15:clr>
            <a:srgbClr val="F26B43"/>
          </p15:clr>
        </p15:guide>
        <p15:guide id="6" orient="horz" pos="3792">
          <p15:clr>
            <a:srgbClr val="F26B43"/>
          </p15:clr>
        </p15:guide>
      </p15:sldGuideLst>
    </p:ext>
  </p:extLst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672977-AFAD-463B-8EFC-B7C53CA43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824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4BF69-523A-44A0-BE30-C5D842EBC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438" y="1952368"/>
            <a:ext cx="8221362" cy="4067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74643-CE09-4580-82B2-22891E9695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5438" y="6287185"/>
            <a:ext cx="30861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 b="1">
                <a:solidFill>
                  <a:schemeClr val="tx1"/>
                </a:solidFill>
              </a:defRPr>
            </a:lvl1pPr>
          </a:lstStyle>
          <a:p>
            <a:r>
              <a:rPr lang="en-US"/>
              <a:t>explorer.bio-rad.com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0F3081-A4EA-4F05-AD13-CE064BED589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113" y="6105739"/>
            <a:ext cx="1600200" cy="6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3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hf sldNum="0" hd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Wingdings" panose="05000000000000000000" pitchFamily="2" charset="2"/>
        <a:buChar char="è"/>
        <a:defRPr sz="1100" b="1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F26B43"/>
          </p15:clr>
        </p15:guide>
        <p15:guide id="2" pos="2880">
          <p15:clr>
            <a:srgbClr val="F26B43"/>
          </p15:clr>
        </p15:guide>
        <p15:guide id="3" pos="5472">
          <p15:clr>
            <a:srgbClr val="F26B43"/>
          </p15:clr>
        </p15:guide>
        <p15:guide id="5" orient="horz" pos="288">
          <p15:clr>
            <a:srgbClr val="F26B43"/>
          </p15:clr>
        </p15:guide>
        <p15:guide id="6" orient="horz" pos="37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" Target="slide310.xml"/><Relationship Id="rId7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slide" Target="slide510.xml"/><Relationship Id="rId5" Type="http://schemas.openxmlformats.org/officeDocument/2006/relationships/image" Target="../media/image6.png"/><Relationship Id="rId10" Type="http://schemas.openxmlformats.org/officeDocument/2006/relationships/image" Target="../media/image70.png"/><Relationship Id="rId4" Type="http://schemas.openxmlformats.org/officeDocument/2006/relationships/image" Target="../media/image50.png"/><Relationship Id="rId9" Type="http://schemas.openxmlformats.org/officeDocument/2006/relationships/slide" Target="slide2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-rad.com/en-us/product/pglo-transformation-inquiry-kit-for-ap-biology?ID=NEXYOKKG4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HVlSDXufjc&amp;list=PL7_N-H8d6RiNkwLkza-ZhSdnl12lCXqXv" TargetMode="External"/><Relationship Id="rId2" Type="http://schemas.openxmlformats.org/officeDocument/2006/relationships/hyperlink" Target="https://www.bio-rad.com/en-us/applications-technologies/pglo-plasmid-map-resources?ID=NISQOC15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bio-rad.com/en-us/product/pglo-transformation-inquiry-kit-for-ap-biology?ID=NEXYOKKG4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hyperlink" Target="https://www.bio-rad.com/en-us/product/pglo-bacterial-transformation-kit?ID=619b8f74-9d3f-4c2f-a795-8a27e67598b7" TargetMode="Externa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5929F5-9271-4127-8D6D-8C66219E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pGLO</a:t>
            </a:r>
            <a:r>
              <a:rPr lang="en-US" dirty="0"/>
              <a:t> Bacterial Transformation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CA502F-9E21-4999-BE5D-A2493AAE5E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98F9B5-F330-4971-9134-39AC71BB03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dirty="0">
                <a:sym typeface="Arial"/>
              </a:rPr>
              <a:t>Student presentation for use with the </a:t>
            </a:r>
            <a:br>
              <a:rPr lang="en-US" dirty="0">
                <a:sym typeface="Arial"/>
              </a:rPr>
            </a:br>
            <a:r>
              <a:rPr lang="en-US" dirty="0" err="1">
                <a:sym typeface="Arial"/>
              </a:rPr>
              <a:t>pGLO</a:t>
            </a:r>
            <a:r>
              <a:rPr lang="en-US" dirty="0">
                <a:sym typeface="Arial"/>
              </a:rPr>
              <a:t> Transformation and Inquiry Kit for AP Biology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60F7FA-0ABC-4F36-8FED-3B5BB44452A3}"/>
              </a:ext>
            </a:extLst>
          </p:cNvPr>
          <p:cNvSpPr txBox="1"/>
          <p:nvPr/>
        </p:nvSpPr>
        <p:spPr>
          <a:xfrm>
            <a:off x="457199" y="6273225"/>
            <a:ext cx="4114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dirty="0">
                <a:solidFill>
                  <a:schemeClr val="bg1"/>
                </a:solidFill>
                <a:sym typeface="Arial"/>
              </a:rPr>
              <a:t>BIO-RAD is a trademark of Bio-Rad Laboratories, Inc. in certain jurisdictions. All trademarks used herein are the property of their respective owner.</a:t>
            </a:r>
          </a:p>
          <a:p>
            <a:pPr lvl="0"/>
            <a:endParaRPr lang="en-US" sz="800" dirty="0">
              <a:solidFill>
                <a:schemeClr val="bg1"/>
              </a:solidFill>
              <a:sym typeface="Arial"/>
            </a:endParaRPr>
          </a:p>
          <a:p>
            <a:pPr lvl="0"/>
            <a:r>
              <a:rPr lang="en-US" sz="800" dirty="0">
                <a:solidFill>
                  <a:schemeClr val="bg1"/>
                </a:solidFill>
                <a:sym typeface="Arial"/>
              </a:rPr>
              <a:t>© 2020 Bio-Rad Laboratories, Inc.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6" name="Picture 2" descr="Green Fluorescent Protein (GFP) isolated from jellyfish">
            <a:extLst>
              <a:ext uri="{FF2B5EF4-FFF2-40B4-BE49-F238E27FC236}">
                <a16:creationId xmlns:a16="http://schemas.microsoft.com/office/drawing/2014/main" id="{292CCC3E-732F-42F6-A56D-A2417D7FF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373" y="2305050"/>
            <a:ext cx="3654977" cy="245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168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EF094-1306-4442-B5C5-DEDCF6A73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make LOTS of protein?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B91B53-BF8D-446C-890D-75A5529DE7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816C37-107B-45A7-8E98-F225D74EE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4106562" cy="406743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Identify a gene for a protein.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Put the gene into bacteria.</a:t>
            </a:r>
          </a:p>
        </p:txBody>
      </p: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D0E1FF77-AB18-4537-A67E-D30F6E84E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4989">
            <a:off x="5208412" y="2138620"/>
            <a:ext cx="1695681" cy="42929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F9F127-B545-444B-9338-271A3F371219}"/>
              </a:ext>
            </a:extLst>
          </p:cNvPr>
          <p:cNvSpPr txBox="1"/>
          <p:nvPr/>
        </p:nvSpPr>
        <p:spPr>
          <a:xfrm>
            <a:off x="4914600" y="3063641"/>
            <a:ext cx="2772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E. coli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E1E63F7-05D9-4FD8-B767-80420E1223E8}"/>
              </a:ext>
            </a:extLst>
          </p:cNvPr>
          <p:cNvCxnSpPr>
            <a:cxnSpLocks/>
          </p:cNvCxnSpPr>
          <p:nvPr/>
        </p:nvCxnSpPr>
        <p:spPr>
          <a:xfrm flipH="1">
            <a:off x="7105650" y="2314575"/>
            <a:ext cx="647700" cy="46672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652FF4D-DF89-4F37-A409-1F7833AB5D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493"/>
          <a:stretch/>
        </p:blipFill>
        <p:spPr>
          <a:xfrm>
            <a:off x="7511380" y="733425"/>
            <a:ext cx="1100301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64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EF094-1306-4442-B5C5-DEDCF6A73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make LOTS of protein?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B91B53-BF8D-446C-890D-75A5529DE7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816C37-107B-45A7-8E98-F225D74EE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4106562" cy="406743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Identify a gene for a protein.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Put the gene into bacteria.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Grow lots of the bacteria.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5E0188-8A50-4ACD-84EB-F66B2FBBA021}"/>
              </a:ext>
            </a:extLst>
          </p:cNvPr>
          <p:cNvGrpSpPr/>
          <p:nvPr/>
        </p:nvGrpSpPr>
        <p:grpSpPr>
          <a:xfrm>
            <a:off x="5389387" y="2447925"/>
            <a:ext cx="1156434" cy="2059626"/>
            <a:chOff x="5208412" y="2138620"/>
            <a:chExt cx="2410412" cy="4292981"/>
          </a:xfrm>
        </p:grpSpPr>
        <p:pic>
          <p:nvPicPr>
            <p:cNvPr id="11" name="Picture 1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D0E1FF77-AB18-4537-A67E-D30F6E84E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74989">
              <a:off x="5208412" y="2138620"/>
              <a:ext cx="1695681" cy="429298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52FF4D-DF89-4F37-A409-1F7833AB5D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8493"/>
            <a:stretch/>
          </p:blipFill>
          <p:spPr>
            <a:xfrm rot="3534852">
              <a:off x="6692231" y="2200273"/>
              <a:ext cx="529211" cy="1323975"/>
            </a:xfrm>
            <a:prstGeom prst="rect">
              <a:avLst/>
            </a:prstGeom>
          </p:spPr>
        </p:pic>
      </p:grp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B1C98DF5-8E79-4AC7-BD99-1BEC47538E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76076">
            <a:off x="7251166" y="2886595"/>
            <a:ext cx="554858" cy="14047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BF10FF-5FC4-4620-8E86-894829422F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493"/>
          <a:stretch/>
        </p:blipFill>
        <p:spPr>
          <a:xfrm rot="17935939">
            <a:off x="6891468" y="3349762"/>
            <a:ext cx="173167" cy="433229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B22FFF61-95DB-4161-A26C-3A98D511AF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20474">
            <a:off x="5682330" y="1243949"/>
            <a:ext cx="587106" cy="14863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DF7CFE-BCDC-4E8D-B778-B22A0AE99F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493"/>
          <a:stretch/>
        </p:blipFill>
        <p:spPr>
          <a:xfrm rot="7980337">
            <a:off x="6443511" y="1922775"/>
            <a:ext cx="183232" cy="458408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E53C1B6-74E7-4B02-B8B3-68BE5E71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94076">
            <a:off x="7502153" y="1609471"/>
            <a:ext cx="408079" cy="10331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5FA82D-06C0-4376-A5B8-073B9F105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493"/>
          <a:stretch/>
        </p:blipFill>
        <p:spPr>
          <a:xfrm rot="14053939">
            <a:off x="7454454" y="2325696"/>
            <a:ext cx="127359" cy="318625"/>
          </a:xfrm>
          <a:prstGeom prst="rect">
            <a:avLst/>
          </a:prstGeom>
        </p:spPr>
      </p:pic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06A50357-1EAE-4246-B021-D2EB52B81E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6268">
            <a:off x="6051491" y="4250852"/>
            <a:ext cx="361955" cy="9163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FD47507-C480-4FE8-B070-7F8CC845A8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493"/>
          <a:stretch/>
        </p:blipFill>
        <p:spPr>
          <a:xfrm rot="21106131">
            <a:off x="5970776" y="4272623"/>
            <a:ext cx="112964" cy="282612"/>
          </a:xfrm>
          <a:prstGeom prst="rect">
            <a:avLst/>
          </a:prstGeom>
        </p:spPr>
      </p:pic>
      <p:pic>
        <p:nvPicPr>
          <p:cNvPr id="25" name="Picture 24" descr="A picture containing icon&#10;&#10;Description automatically generated">
            <a:extLst>
              <a:ext uri="{FF2B5EF4-FFF2-40B4-BE49-F238E27FC236}">
                <a16:creationId xmlns:a16="http://schemas.microsoft.com/office/drawing/2014/main" id="{7D4B3D62-706D-4678-9A67-FB321B380D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52793">
            <a:off x="7146930" y="3958239"/>
            <a:ext cx="736735" cy="18652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83F4968-6FEE-44F5-87A1-BB9B011377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493"/>
          <a:stretch/>
        </p:blipFill>
        <p:spPr>
          <a:xfrm rot="13412656">
            <a:off x="7186897" y="5303019"/>
            <a:ext cx="229930" cy="57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98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EF094-1306-4442-B5C5-DEDCF6A73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make LOTS of protein?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B91B53-BF8D-446C-890D-75A5529DE7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816C37-107B-45A7-8E98-F225D74EE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4106562" cy="406743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Identify a gene for a protein.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Put the gene into bacteria.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Grow lots of the bacteria.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bacteria transcribe and translate the gene — mini protein factories!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5E0188-8A50-4ACD-84EB-F66B2FBBA021}"/>
              </a:ext>
            </a:extLst>
          </p:cNvPr>
          <p:cNvGrpSpPr/>
          <p:nvPr/>
        </p:nvGrpSpPr>
        <p:grpSpPr>
          <a:xfrm>
            <a:off x="5008387" y="1457325"/>
            <a:ext cx="1156434" cy="2059626"/>
            <a:chOff x="5208412" y="2138620"/>
            <a:chExt cx="2410412" cy="4292981"/>
          </a:xfrm>
        </p:grpSpPr>
        <p:pic>
          <p:nvPicPr>
            <p:cNvPr id="11" name="Picture 1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D0E1FF77-AB18-4537-A67E-D30F6E84E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74989">
              <a:off x="5208412" y="2138620"/>
              <a:ext cx="1695681" cy="429298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52FF4D-DF89-4F37-A409-1F7833AB5D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8493"/>
            <a:stretch/>
          </p:blipFill>
          <p:spPr>
            <a:xfrm rot="3534852">
              <a:off x="6692231" y="2200273"/>
              <a:ext cx="529211" cy="1323975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7867F79-3718-4894-A802-0D248FED99F5}"/>
              </a:ext>
            </a:extLst>
          </p:cNvPr>
          <p:cNvGrpSpPr/>
          <p:nvPr/>
        </p:nvGrpSpPr>
        <p:grpSpPr>
          <a:xfrm rot="5238788">
            <a:off x="5204459" y="4434570"/>
            <a:ext cx="1262893" cy="1496269"/>
            <a:chOff x="6890384" y="4063095"/>
            <a:chExt cx="1262893" cy="1496269"/>
          </a:xfrm>
        </p:grpSpPr>
        <p:sp>
          <p:nvSpPr>
            <p:cNvPr id="28" name="Rectangle: Diagonal Corners Rounded 27">
              <a:extLst>
                <a:ext uri="{FF2B5EF4-FFF2-40B4-BE49-F238E27FC236}">
                  <a16:creationId xmlns:a16="http://schemas.microsoft.com/office/drawing/2014/main" id="{F5730DDA-0609-4FFD-B4DD-8F2FEC942B03}"/>
                </a:ext>
              </a:extLst>
            </p:cNvPr>
            <p:cNvSpPr/>
            <p:nvPr/>
          </p:nvSpPr>
          <p:spPr>
            <a:xfrm>
              <a:off x="7465150" y="4559483"/>
              <a:ext cx="269965" cy="391886"/>
            </a:xfrm>
            <a:prstGeom prst="round2DiagRect">
              <a:avLst/>
            </a:prstGeom>
            <a:solidFill>
              <a:srgbClr val="B2D235"/>
            </a:solidFill>
            <a:ln w="15875">
              <a:solidFill>
                <a:srgbClr val="A2C32B"/>
              </a:solidFill>
            </a:ln>
            <a:effectLst>
              <a:glow rad="139700">
                <a:srgbClr val="B2D235">
                  <a:alpha val="40000"/>
                </a:srgbClr>
              </a:glo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: Diagonal Corners Rounded 28">
              <a:extLst>
                <a:ext uri="{FF2B5EF4-FFF2-40B4-BE49-F238E27FC236}">
                  <a16:creationId xmlns:a16="http://schemas.microsoft.com/office/drawing/2014/main" id="{D674467A-AE4E-4644-8F9C-618E243EBB15}"/>
                </a:ext>
              </a:extLst>
            </p:cNvPr>
            <p:cNvSpPr/>
            <p:nvPr/>
          </p:nvSpPr>
          <p:spPr>
            <a:xfrm rot="2144464">
              <a:off x="7539085" y="5262447"/>
              <a:ext cx="204542" cy="296917"/>
            </a:xfrm>
            <a:prstGeom prst="round2DiagRect">
              <a:avLst/>
            </a:prstGeom>
            <a:solidFill>
              <a:srgbClr val="B2D235">
                <a:alpha val="60000"/>
              </a:srgbClr>
            </a:solidFill>
            <a:ln w="15875">
              <a:solidFill>
                <a:srgbClr val="A2C32B">
                  <a:alpha val="60000"/>
                </a:srgbClr>
              </a:solidFill>
            </a:ln>
            <a:effectLst>
              <a:glow rad="139700">
                <a:srgbClr val="B2D235">
                  <a:alpha val="25000"/>
                </a:srgbClr>
              </a:glo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Diagonal Corners Rounded 29">
              <a:extLst>
                <a:ext uri="{FF2B5EF4-FFF2-40B4-BE49-F238E27FC236}">
                  <a16:creationId xmlns:a16="http://schemas.microsoft.com/office/drawing/2014/main" id="{CEB09604-2C12-4A8A-A2C6-517B7C00171A}"/>
                </a:ext>
              </a:extLst>
            </p:cNvPr>
            <p:cNvSpPr/>
            <p:nvPr/>
          </p:nvSpPr>
          <p:spPr>
            <a:xfrm rot="14288621">
              <a:off x="7083125" y="4923335"/>
              <a:ext cx="111926" cy="162474"/>
            </a:xfrm>
            <a:prstGeom prst="round2DiagRect">
              <a:avLst/>
            </a:prstGeom>
            <a:solidFill>
              <a:srgbClr val="B2D235">
                <a:alpha val="25000"/>
              </a:srgbClr>
            </a:solidFill>
            <a:ln w="15875">
              <a:solidFill>
                <a:srgbClr val="A2C32B">
                  <a:alpha val="25000"/>
                </a:srgbClr>
              </a:solidFill>
            </a:ln>
            <a:effectLst>
              <a:glow rad="139700">
                <a:srgbClr val="B2D235">
                  <a:alpha val="20000"/>
                </a:srgbClr>
              </a:glo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Diagonal Corners Rounded 30">
              <a:extLst>
                <a:ext uri="{FF2B5EF4-FFF2-40B4-BE49-F238E27FC236}">
                  <a16:creationId xmlns:a16="http://schemas.microsoft.com/office/drawing/2014/main" id="{E58A7D11-AFFC-4A68-B8EE-60D2C3D5C3E4}"/>
                </a:ext>
              </a:extLst>
            </p:cNvPr>
            <p:cNvSpPr/>
            <p:nvPr/>
          </p:nvSpPr>
          <p:spPr>
            <a:xfrm rot="18973129">
              <a:off x="7957777" y="4735980"/>
              <a:ext cx="195500" cy="283791"/>
            </a:xfrm>
            <a:prstGeom prst="round2DiagRect">
              <a:avLst/>
            </a:prstGeom>
            <a:solidFill>
              <a:srgbClr val="B2D235">
                <a:alpha val="60000"/>
              </a:srgbClr>
            </a:solidFill>
            <a:ln w="15875">
              <a:solidFill>
                <a:srgbClr val="A2C32B">
                  <a:alpha val="60000"/>
                </a:srgbClr>
              </a:solidFill>
            </a:ln>
            <a:effectLst>
              <a:glow rad="139700">
                <a:srgbClr val="B2D235">
                  <a:alpha val="25000"/>
                </a:srgbClr>
              </a:glo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C13CCA1-9C61-4B8F-A7F0-B7C4B54840DB}"/>
                </a:ext>
              </a:extLst>
            </p:cNvPr>
            <p:cNvCxnSpPr>
              <a:cxnSpLocks/>
            </p:cNvCxnSpPr>
            <p:nvPr/>
          </p:nvCxnSpPr>
          <p:spPr>
            <a:xfrm>
              <a:off x="6890384" y="4063095"/>
              <a:ext cx="505097" cy="391886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7AA7C28-6246-4C60-8655-2B8D56693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4402" y="2852741"/>
            <a:ext cx="2540584" cy="15112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D649EE-68CB-488D-A1C4-BD3913536594}"/>
              </a:ext>
            </a:extLst>
          </p:cNvPr>
          <p:cNvSpPr txBox="1"/>
          <p:nvPr/>
        </p:nvSpPr>
        <p:spPr>
          <a:xfrm>
            <a:off x="6035039" y="2502568"/>
            <a:ext cx="693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DNA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E10486-B1E0-427E-98A1-0AD67A56EF56}"/>
              </a:ext>
            </a:extLst>
          </p:cNvPr>
          <p:cNvSpPr txBox="1"/>
          <p:nvPr/>
        </p:nvSpPr>
        <p:spPr>
          <a:xfrm>
            <a:off x="6035039" y="3116981"/>
            <a:ext cx="858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mRNA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FDF410-8D14-4B96-B27D-3398771E87F5}"/>
              </a:ext>
            </a:extLst>
          </p:cNvPr>
          <p:cNvSpPr txBox="1"/>
          <p:nvPr/>
        </p:nvSpPr>
        <p:spPr>
          <a:xfrm>
            <a:off x="6035039" y="3644765"/>
            <a:ext cx="999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protein</a:t>
            </a:r>
          </a:p>
        </p:txBody>
      </p:sp>
    </p:spTree>
    <p:extLst>
      <p:ext uri="{BB962C8B-B14F-4D97-AF65-F5344CB8AC3E}">
        <p14:creationId xmlns:p14="http://schemas.microsoft.com/office/powerpoint/2010/main" val="424081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EF094-1306-4442-B5C5-DEDCF6A73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make LOTS of protein?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B91B53-BF8D-446C-890D-75A5529DE7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816C37-107B-45A7-8E98-F225D74EE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4106562" cy="406743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Identify a gene for a protein.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Put the gene into bacteria.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Grow lots of the bacteria.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bacteria transcribe and translate the gene — mini protein factories!</a:t>
            </a:r>
          </a:p>
        </p:txBody>
      </p:sp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id="{F5730DDA-0609-4FFD-B4DD-8F2FEC942B03}"/>
              </a:ext>
            </a:extLst>
          </p:cNvPr>
          <p:cNvSpPr/>
          <p:nvPr/>
        </p:nvSpPr>
        <p:spPr>
          <a:xfrm rot="5238788">
            <a:off x="6531862" y="2862086"/>
            <a:ext cx="269965" cy="391886"/>
          </a:xfrm>
          <a:prstGeom prst="round2DiagRect">
            <a:avLst/>
          </a:prstGeom>
          <a:solidFill>
            <a:srgbClr val="B2D235"/>
          </a:solidFill>
          <a:ln w="15875">
            <a:solidFill>
              <a:srgbClr val="A2C32B"/>
            </a:solidFill>
          </a:ln>
          <a:effectLst>
            <a:glow rad="139700">
              <a:srgbClr val="B2D235">
                <a:alpha val="40000"/>
              </a:srgb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: Diagonal Corners Rounded 28">
            <a:extLst>
              <a:ext uri="{FF2B5EF4-FFF2-40B4-BE49-F238E27FC236}">
                <a16:creationId xmlns:a16="http://schemas.microsoft.com/office/drawing/2014/main" id="{D674467A-AE4E-4644-8F9C-618E243EBB15}"/>
              </a:ext>
            </a:extLst>
          </p:cNvPr>
          <p:cNvSpPr/>
          <p:nvPr/>
        </p:nvSpPr>
        <p:spPr>
          <a:xfrm rot="7383252">
            <a:off x="6073672" y="3991126"/>
            <a:ext cx="204542" cy="296917"/>
          </a:xfrm>
          <a:prstGeom prst="round2DiagRect">
            <a:avLst/>
          </a:prstGeom>
          <a:solidFill>
            <a:srgbClr val="B2D235">
              <a:alpha val="60000"/>
            </a:srgbClr>
          </a:solidFill>
          <a:ln w="15875">
            <a:solidFill>
              <a:srgbClr val="A2C32B">
                <a:alpha val="60000"/>
              </a:srgbClr>
            </a:solidFill>
          </a:ln>
          <a:effectLst>
            <a:glow rad="139700">
              <a:srgbClr val="B2D235">
                <a:alpha val="25000"/>
              </a:srgb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Diagonal Corners Rounded 29">
            <a:extLst>
              <a:ext uri="{FF2B5EF4-FFF2-40B4-BE49-F238E27FC236}">
                <a16:creationId xmlns:a16="http://schemas.microsoft.com/office/drawing/2014/main" id="{CEB09604-2C12-4A8A-A2C6-517B7C00171A}"/>
              </a:ext>
            </a:extLst>
          </p:cNvPr>
          <p:cNvSpPr/>
          <p:nvPr/>
        </p:nvSpPr>
        <p:spPr>
          <a:xfrm rot="19527409">
            <a:off x="6026071" y="2899409"/>
            <a:ext cx="111926" cy="162474"/>
          </a:xfrm>
          <a:prstGeom prst="round2DiagRect">
            <a:avLst/>
          </a:prstGeom>
          <a:solidFill>
            <a:srgbClr val="B2D235">
              <a:alpha val="25000"/>
            </a:srgbClr>
          </a:solidFill>
          <a:ln w="15875">
            <a:solidFill>
              <a:srgbClr val="A2C32B">
                <a:alpha val="25000"/>
              </a:srgbClr>
            </a:solidFill>
          </a:ln>
          <a:effectLst>
            <a:glow rad="139700">
              <a:srgbClr val="B2D235">
                <a:alpha val="20000"/>
              </a:srgb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Diagonal Corners Rounded 30">
            <a:extLst>
              <a:ext uri="{FF2B5EF4-FFF2-40B4-BE49-F238E27FC236}">
                <a16:creationId xmlns:a16="http://schemas.microsoft.com/office/drawing/2014/main" id="{E58A7D11-AFFC-4A68-B8EE-60D2C3D5C3E4}"/>
              </a:ext>
            </a:extLst>
          </p:cNvPr>
          <p:cNvSpPr/>
          <p:nvPr/>
        </p:nvSpPr>
        <p:spPr>
          <a:xfrm rot="2611917">
            <a:off x="5534679" y="2148042"/>
            <a:ext cx="195500" cy="283791"/>
          </a:xfrm>
          <a:prstGeom prst="round2DiagRect">
            <a:avLst/>
          </a:prstGeom>
          <a:solidFill>
            <a:srgbClr val="B2D235">
              <a:alpha val="60000"/>
            </a:srgbClr>
          </a:solidFill>
          <a:ln w="15875">
            <a:solidFill>
              <a:srgbClr val="A2C32B">
                <a:alpha val="60000"/>
              </a:srgbClr>
            </a:solidFill>
          </a:ln>
          <a:effectLst>
            <a:glow rad="139700">
              <a:srgbClr val="B2D235">
                <a:alpha val="25000"/>
              </a:srgb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hord 14">
            <a:extLst>
              <a:ext uri="{FF2B5EF4-FFF2-40B4-BE49-F238E27FC236}">
                <a16:creationId xmlns:a16="http://schemas.microsoft.com/office/drawing/2014/main" id="{B5024467-C869-4D08-BE6A-C27AF5819407}"/>
              </a:ext>
            </a:extLst>
          </p:cNvPr>
          <p:cNvSpPr/>
          <p:nvPr/>
        </p:nvSpPr>
        <p:spPr>
          <a:xfrm>
            <a:off x="5462723" y="2737485"/>
            <a:ext cx="296091" cy="296091"/>
          </a:xfrm>
          <a:prstGeom prst="chord">
            <a:avLst/>
          </a:prstGeom>
          <a:solidFill>
            <a:srgbClr val="2E3192"/>
          </a:solidFill>
          <a:ln w="15875">
            <a:solidFill>
              <a:srgbClr val="4672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hord 15">
            <a:extLst>
              <a:ext uri="{FF2B5EF4-FFF2-40B4-BE49-F238E27FC236}">
                <a16:creationId xmlns:a16="http://schemas.microsoft.com/office/drawing/2014/main" id="{D5E62872-6516-4E25-9129-C697687B83B9}"/>
              </a:ext>
            </a:extLst>
          </p:cNvPr>
          <p:cNvSpPr/>
          <p:nvPr/>
        </p:nvSpPr>
        <p:spPr>
          <a:xfrm rot="8625076">
            <a:off x="6327867" y="3565789"/>
            <a:ext cx="256536" cy="256536"/>
          </a:xfrm>
          <a:prstGeom prst="chord">
            <a:avLst/>
          </a:prstGeom>
          <a:solidFill>
            <a:srgbClr val="2E3192">
              <a:alpha val="70000"/>
            </a:srgbClr>
          </a:solidFill>
          <a:ln w="15875">
            <a:solidFill>
              <a:srgbClr val="4672C2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hord 16">
            <a:extLst>
              <a:ext uri="{FF2B5EF4-FFF2-40B4-BE49-F238E27FC236}">
                <a16:creationId xmlns:a16="http://schemas.microsoft.com/office/drawing/2014/main" id="{138B4815-174B-48BE-8C82-5881237EF6D9}"/>
              </a:ext>
            </a:extLst>
          </p:cNvPr>
          <p:cNvSpPr/>
          <p:nvPr/>
        </p:nvSpPr>
        <p:spPr>
          <a:xfrm rot="13559349">
            <a:off x="5145408" y="3334403"/>
            <a:ext cx="159191" cy="159191"/>
          </a:xfrm>
          <a:prstGeom prst="chord">
            <a:avLst/>
          </a:prstGeom>
          <a:solidFill>
            <a:srgbClr val="2E3192">
              <a:alpha val="25000"/>
            </a:srgbClr>
          </a:solidFill>
          <a:ln w="15875">
            <a:solidFill>
              <a:srgbClr val="4672C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BE348B2-AACC-4D4A-A7BD-4A5C829A2A60}"/>
              </a:ext>
            </a:extLst>
          </p:cNvPr>
          <p:cNvSpPr/>
          <p:nvPr/>
        </p:nvSpPr>
        <p:spPr>
          <a:xfrm>
            <a:off x="6193972" y="2131965"/>
            <a:ext cx="261257" cy="261257"/>
          </a:xfrm>
          <a:prstGeom prst="roundRect">
            <a:avLst/>
          </a:prstGeom>
          <a:solidFill>
            <a:srgbClr val="ED1C24">
              <a:alpha val="80000"/>
            </a:srgbClr>
          </a:solidFill>
          <a:ln w="15875">
            <a:solidFill>
              <a:srgbClr val="CA1906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6EB7285-2D82-49C9-AC5F-2C4DF82E6960}"/>
              </a:ext>
            </a:extLst>
          </p:cNvPr>
          <p:cNvSpPr/>
          <p:nvPr/>
        </p:nvSpPr>
        <p:spPr>
          <a:xfrm rot="1240924">
            <a:off x="5642067" y="3451857"/>
            <a:ext cx="335280" cy="335280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C22622-2238-49E3-9173-9691FE97F194}"/>
              </a:ext>
            </a:extLst>
          </p:cNvPr>
          <p:cNvSpPr/>
          <p:nvPr/>
        </p:nvSpPr>
        <p:spPr>
          <a:xfrm rot="20103265">
            <a:off x="6838589" y="3448107"/>
            <a:ext cx="183938" cy="183938"/>
          </a:xfrm>
          <a:prstGeom prst="roundRect">
            <a:avLst/>
          </a:prstGeom>
          <a:solidFill>
            <a:srgbClr val="ED1C24">
              <a:alpha val="40000"/>
            </a:srgbClr>
          </a:solidFill>
          <a:ln w="15875">
            <a:solidFill>
              <a:srgbClr val="CA1906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Diagonal Corners Rounded 21">
            <a:extLst>
              <a:ext uri="{FF2B5EF4-FFF2-40B4-BE49-F238E27FC236}">
                <a16:creationId xmlns:a16="http://schemas.microsoft.com/office/drawing/2014/main" id="{A85F34D0-2307-4A13-AF48-16441B66B415}"/>
              </a:ext>
            </a:extLst>
          </p:cNvPr>
          <p:cNvSpPr/>
          <p:nvPr/>
        </p:nvSpPr>
        <p:spPr>
          <a:xfrm rot="334681">
            <a:off x="7246238" y="4709937"/>
            <a:ext cx="269965" cy="391886"/>
          </a:xfrm>
          <a:prstGeom prst="round2DiagRect">
            <a:avLst/>
          </a:prstGeom>
          <a:solidFill>
            <a:srgbClr val="B2D235"/>
          </a:solidFill>
          <a:ln w="15875">
            <a:solidFill>
              <a:srgbClr val="A2C32B"/>
            </a:solidFill>
          </a:ln>
          <a:effectLst>
            <a:glow rad="139700">
              <a:srgbClr val="B2D235">
                <a:alpha val="40000"/>
              </a:srgb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36A54281-5512-49DA-A378-637542778E70}"/>
              </a:ext>
            </a:extLst>
          </p:cNvPr>
          <p:cNvSpPr/>
          <p:nvPr/>
        </p:nvSpPr>
        <p:spPr>
          <a:xfrm rot="2479145">
            <a:off x="5321198" y="4534050"/>
            <a:ext cx="204542" cy="296917"/>
          </a:xfrm>
          <a:prstGeom prst="round2DiagRect">
            <a:avLst/>
          </a:prstGeom>
          <a:solidFill>
            <a:srgbClr val="B2D235">
              <a:alpha val="60000"/>
            </a:srgbClr>
          </a:solidFill>
          <a:ln w="15875">
            <a:solidFill>
              <a:srgbClr val="A2C32B">
                <a:alpha val="60000"/>
              </a:srgbClr>
            </a:solidFill>
          </a:ln>
          <a:effectLst>
            <a:glow rad="139700">
              <a:srgbClr val="B2D235">
                <a:alpha val="25000"/>
              </a:srgb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Diagonal Corners Rounded 23">
            <a:extLst>
              <a:ext uri="{FF2B5EF4-FFF2-40B4-BE49-F238E27FC236}">
                <a16:creationId xmlns:a16="http://schemas.microsoft.com/office/drawing/2014/main" id="{FF9E6F0C-8285-4EF9-B48A-8F170E4F840A}"/>
              </a:ext>
            </a:extLst>
          </p:cNvPr>
          <p:cNvSpPr/>
          <p:nvPr/>
        </p:nvSpPr>
        <p:spPr>
          <a:xfrm rot="14623302">
            <a:off x="7197646" y="2213610"/>
            <a:ext cx="111926" cy="162474"/>
          </a:xfrm>
          <a:prstGeom prst="round2DiagRect">
            <a:avLst/>
          </a:prstGeom>
          <a:solidFill>
            <a:srgbClr val="B2D235">
              <a:alpha val="25000"/>
            </a:srgbClr>
          </a:solidFill>
          <a:ln w="15875">
            <a:solidFill>
              <a:srgbClr val="A2C32B">
                <a:alpha val="25000"/>
              </a:srgbClr>
            </a:solidFill>
          </a:ln>
          <a:effectLst>
            <a:glow rad="139700">
              <a:srgbClr val="B2D235">
                <a:alpha val="20000"/>
              </a:srgb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Diagonal Corners Rounded 24">
            <a:extLst>
              <a:ext uri="{FF2B5EF4-FFF2-40B4-BE49-F238E27FC236}">
                <a16:creationId xmlns:a16="http://schemas.microsoft.com/office/drawing/2014/main" id="{C3922DBC-B273-4396-B41B-A027A9C3FBA4}"/>
              </a:ext>
            </a:extLst>
          </p:cNvPr>
          <p:cNvSpPr/>
          <p:nvPr/>
        </p:nvSpPr>
        <p:spPr>
          <a:xfrm rot="19307810">
            <a:off x="8020704" y="2538567"/>
            <a:ext cx="195500" cy="283791"/>
          </a:xfrm>
          <a:prstGeom prst="round2DiagRect">
            <a:avLst/>
          </a:prstGeom>
          <a:solidFill>
            <a:srgbClr val="B2D235">
              <a:alpha val="60000"/>
            </a:srgbClr>
          </a:solidFill>
          <a:ln w="15875">
            <a:solidFill>
              <a:srgbClr val="A2C32B">
                <a:alpha val="60000"/>
              </a:srgbClr>
            </a:solidFill>
          </a:ln>
          <a:effectLst>
            <a:glow rad="139700">
              <a:srgbClr val="B2D235">
                <a:alpha val="25000"/>
              </a:srgb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hord 25">
            <a:extLst>
              <a:ext uri="{FF2B5EF4-FFF2-40B4-BE49-F238E27FC236}">
                <a16:creationId xmlns:a16="http://schemas.microsoft.com/office/drawing/2014/main" id="{CD9DA40D-4CC5-4B4F-B29E-7528919C14FE}"/>
              </a:ext>
            </a:extLst>
          </p:cNvPr>
          <p:cNvSpPr/>
          <p:nvPr/>
        </p:nvSpPr>
        <p:spPr>
          <a:xfrm rot="16695893">
            <a:off x="6862898" y="4280535"/>
            <a:ext cx="296091" cy="296091"/>
          </a:xfrm>
          <a:prstGeom prst="chord">
            <a:avLst/>
          </a:prstGeom>
          <a:solidFill>
            <a:srgbClr val="2E3192"/>
          </a:solidFill>
          <a:ln w="15875">
            <a:solidFill>
              <a:srgbClr val="4672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hord 32">
            <a:extLst>
              <a:ext uri="{FF2B5EF4-FFF2-40B4-BE49-F238E27FC236}">
                <a16:creationId xmlns:a16="http://schemas.microsoft.com/office/drawing/2014/main" id="{3397BA73-BDCD-40BA-B0CA-D81F3155AC78}"/>
              </a:ext>
            </a:extLst>
          </p:cNvPr>
          <p:cNvSpPr/>
          <p:nvPr/>
        </p:nvSpPr>
        <p:spPr>
          <a:xfrm rot="3720969">
            <a:off x="7508967" y="3270515"/>
            <a:ext cx="256536" cy="256536"/>
          </a:xfrm>
          <a:prstGeom prst="chord">
            <a:avLst/>
          </a:prstGeom>
          <a:solidFill>
            <a:srgbClr val="2E3192">
              <a:alpha val="70000"/>
            </a:srgbClr>
          </a:solidFill>
          <a:ln w="15875">
            <a:solidFill>
              <a:srgbClr val="4672C2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ord 33">
            <a:extLst>
              <a:ext uri="{FF2B5EF4-FFF2-40B4-BE49-F238E27FC236}">
                <a16:creationId xmlns:a16="http://schemas.microsoft.com/office/drawing/2014/main" id="{F8287E49-2292-46C4-9DF7-7E49F020CCC2}"/>
              </a:ext>
            </a:extLst>
          </p:cNvPr>
          <p:cNvSpPr/>
          <p:nvPr/>
        </p:nvSpPr>
        <p:spPr>
          <a:xfrm rot="8655242">
            <a:off x="6850383" y="2496203"/>
            <a:ext cx="159191" cy="159191"/>
          </a:xfrm>
          <a:prstGeom prst="chord">
            <a:avLst/>
          </a:prstGeom>
          <a:solidFill>
            <a:srgbClr val="2E3192">
              <a:alpha val="25000"/>
            </a:srgbClr>
          </a:solidFill>
          <a:ln w="15875">
            <a:solidFill>
              <a:srgbClr val="4672C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C55B1F6-3ED7-46CC-9231-92308E3B44F7}"/>
              </a:ext>
            </a:extLst>
          </p:cNvPr>
          <p:cNvSpPr/>
          <p:nvPr/>
        </p:nvSpPr>
        <p:spPr>
          <a:xfrm rot="16695893">
            <a:off x="7279822" y="2627265"/>
            <a:ext cx="261257" cy="261257"/>
          </a:xfrm>
          <a:prstGeom prst="roundRect">
            <a:avLst/>
          </a:prstGeom>
          <a:solidFill>
            <a:srgbClr val="ED1C24">
              <a:alpha val="80000"/>
            </a:srgbClr>
          </a:solidFill>
          <a:ln w="15875">
            <a:solidFill>
              <a:srgbClr val="CA1906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893FE48-C863-41E5-B993-C2CCACD68D12}"/>
              </a:ext>
            </a:extLst>
          </p:cNvPr>
          <p:cNvSpPr/>
          <p:nvPr/>
        </p:nvSpPr>
        <p:spPr>
          <a:xfrm rot="21012960">
            <a:off x="7232742" y="3870957"/>
            <a:ext cx="335280" cy="335280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3444499-D229-45F6-8FED-5CDF80F97571}"/>
              </a:ext>
            </a:extLst>
          </p:cNvPr>
          <p:cNvSpPr/>
          <p:nvPr/>
        </p:nvSpPr>
        <p:spPr>
          <a:xfrm rot="15199158">
            <a:off x="6152789" y="4733981"/>
            <a:ext cx="183938" cy="183938"/>
          </a:xfrm>
          <a:prstGeom prst="roundRect">
            <a:avLst/>
          </a:prstGeom>
          <a:solidFill>
            <a:srgbClr val="ED1C24">
              <a:alpha val="40000"/>
            </a:srgbClr>
          </a:solidFill>
          <a:ln w="15875">
            <a:solidFill>
              <a:srgbClr val="CA1906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1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EF094-1306-4442-B5C5-DEDCF6A73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make LOTS of protein?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B91B53-BF8D-446C-890D-75A5529DE7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816C37-107B-45A7-8E98-F225D74EE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4106562" cy="406743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Identify a gene for a protein.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Put the gene into bacteria.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Grow lots of the bacteria.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bacteria transcribe and translate the gene — mini protein factories!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Purify the protein.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id="{F5730DDA-0609-4FFD-B4DD-8F2FEC942B03}"/>
              </a:ext>
            </a:extLst>
          </p:cNvPr>
          <p:cNvSpPr/>
          <p:nvPr/>
        </p:nvSpPr>
        <p:spPr>
          <a:xfrm rot="5238788">
            <a:off x="6531862" y="2862086"/>
            <a:ext cx="269965" cy="391886"/>
          </a:xfrm>
          <a:prstGeom prst="round2DiagRect">
            <a:avLst/>
          </a:prstGeom>
          <a:solidFill>
            <a:srgbClr val="B2D235"/>
          </a:solidFill>
          <a:ln w="15875">
            <a:solidFill>
              <a:srgbClr val="A2C32B"/>
            </a:solidFill>
          </a:ln>
          <a:effectLst>
            <a:glow rad="139700">
              <a:srgbClr val="B2D235">
                <a:alpha val="40000"/>
              </a:srgb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: Diagonal Corners Rounded 28">
            <a:extLst>
              <a:ext uri="{FF2B5EF4-FFF2-40B4-BE49-F238E27FC236}">
                <a16:creationId xmlns:a16="http://schemas.microsoft.com/office/drawing/2014/main" id="{D674467A-AE4E-4644-8F9C-618E243EBB15}"/>
              </a:ext>
            </a:extLst>
          </p:cNvPr>
          <p:cNvSpPr/>
          <p:nvPr/>
        </p:nvSpPr>
        <p:spPr>
          <a:xfrm rot="7383252">
            <a:off x="6073672" y="3991126"/>
            <a:ext cx="204542" cy="296917"/>
          </a:xfrm>
          <a:prstGeom prst="round2DiagRect">
            <a:avLst/>
          </a:prstGeom>
          <a:solidFill>
            <a:srgbClr val="B2D235">
              <a:alpha val="60000"/>
            </a:srgbClr>
          </a:solidFill>
          <a:ln w="15875">
            <a:solidFill>
              <a:srgbClr val="A2C32B">
                <a:alpha val="60000"/>
              </a:srgbClr>
            </a:solidFill>
          </a:ln>
          <a:effectLst>
            <a:glow rad="139700">
              <a:srgbClr val="B2D235">
                <a:alpha val="25000"/>
              </a:srgb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Diagonal Corners Rounded 29">
            <a:extLst>
              <a:ext uri="{FF2B5EF4-FFF2-40B4-BE49-F238E27FC236}">
                <a16:creationId xmlns:a16="http://schemas.microsoft.com/office/drawing/2014/main" id="{CEB09604-2C12-4A8A-A2C6-517B7C00171A}"/>
              </a:ext>
            </a:extLst>
          </p:cNvPr>
          <p:cNvSpPr/>
          <p:nvPr/>
        </p:nvSpPr>
        <p:spPr>
          <a:xfrm rot="19527409">
            <a:off x="6026071" y="2899409"/>
            <a:ext cx="111926" cy="162474"/>
          </a:xfrm>
          <a:prstGeom prst="round2DiagRect">
            <a:avLst/>
          </a:prstGeom>
          <a:solidFill>
            <a:srgbClr val="B2D235">
              <a:alpha val="25000"/>
            </a:srgbClr>
          </a:solidFill>
          <a:ln w="15875">
            <a:solidFill>
              <a:srgbClr val="A2C32B">
                <a:alpha val="25000"/>
              </a:srgbClr>
            </a:solidFill>
          </a:ln>
          <a:effectLst>
            <a:glow rad="139700">
              <a:srgbClr val="B2D235">
                <a:alpha val="20000"/>
              </a:srgb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Diagonal Corners Rounded 30">
            <a:extLst>
              <a:ext uri="{FF2B5EF4-FFF2-40B4-BE49-F238E27FC236}">
                <a16:creationId xmlns:a16="http://schemas.microsoft.com/office/drawing/2014/main" id="{E58A7D11-AFFC-4A68-B8EE-60D2C3D5C3E4}"/>
              </a:ext>
            </a:extLst>
          </p:cNvPr>
          <p:cNvSpPr/>
          <p:nvPr/>
        </p:nvSpPr>
        <p:spPr>
          <a:xfrm rot="2611917">
            <a:off x="5534679" y="2148042"/>
            <a:ext cx="195500" cy="283791"/>
          </a:xfrm>
          <a:prstGeom prst="round2DiagRect">
            <a:avLst/>
          </a:prstGeom>
          <a:solidFill>
            <a:srgbClr val="B2D235">
              <a:alpha val="60000"/>
            </a:srgbClr>
          </a:solidFill>
          <a:ln w="15875">
            <a:solidFill>
              <a:srgbClr val="A2C32B">
                <a:alpha val="60000"/>
              </a:srgbClr>
            </a:solidFill>
          </a:ln>
          <a:effectLst>
            <a:glow rad="139700">
              <a:srgbClr val="B2D235">
                <a:alpha val="25000"/>
              </a:srgb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: Diagonal Corners Rounded 21">
            <a:extLst>
              <a:ext uri="{FF2B5EF4-FFF2-40B4-BE49-F238E27FC236}">
                <a16:creationId xmlns:a16="http://schemas.microsoft.com/office/drawing/2014/main" id="{A85F34D0-2307-4A13-AF48-16441B66B415}"/>
              </a:ext>
            </a:extLst>
          </p:cNvPr>
          <p:cNvSpPr/>
          <p:nvPr/>
        </p:nvSpPr>
        <p:spPr>
          <a:xfrm rot="334681">
            <a:off x="7246238" y="4709937"/>
            <a:ext cx="269965" cy="391886"/>
          </a:xfrm>
          <a:prstGeom prst="round2DiagRect">
            <a:avLst/>
          </a:prstGeom>
          <a:solidFill>
            <a:srgbClr val="B2D235"/>
          </a:solidFill>
          <a:ln w="15875">
            <a:solidFill>
              <a:srgbClr val="A2C32B"/>
            </a:solidFill>
          </a:ln>
          <a:effectLst>
            <a:glow rad="139700">
              <a:srgbClr val="B2D235">
                <a:alpha val="40000"/>
              </a:srgb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36A54281-5512-49DA-A378-637542778E70}"/>
              </a:ext>
            </a:extLst>
          </p:cNvPr>
          <p:cNvSpPr/>
          <p:nvPr/>
        </p:nvSpPr>
        <p:spPr>
          <a:xfrm rot="2479145">
            <a:off x="5321198" y="4534050"/>
            <a:ext cx="204542" cy="296917"/>
          </a:xfrm>
          <a:prstGeom prst="round2DiagRect">
            <a:avLst/>
          </a:prstGeom>
          <a:solidFill>
            <a:srgbClr val="B2D235">
              <a:alpha val="60000"/>
            </a:srgbClr>
          </a:solidFill>
          <a:ln w="15875">
            <a:solidFill>
              <a:srgbClr val="A2C32B">
                <a:alpha val="60000"/>
              </a:srgbClr>
            </a:solidFill>
          </a:ln>
          <a:effectLst>
            <a:glow rad="139700">
              <a:srgbClr val="B2D235">
                <a:alpha val="25000"/>
              </a:srgb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Diagonal Corners Rounded 23">
            <a:extLst>
              <a:ext uri="{FF2B5EF4-FFF2-40B4-BE49-F238E27FC236}">
                <a16:creationId xmlns:a16="http://schemas.microsoft.com/office/drawing/2014/main" id="{FF9E6F0C-8285-4EF9-B48A-8F170E4F840A}"/>
              </a:ext>
            </a:extLst>
          </p:cNvPr>
          <p:cNvSpPr/>
          <p:nvPr/>
        </p:nvSpPr>
        <p:spPr>
          <a:xfrm rot="14623302">
            <a:off x="7197646" y="2213610"/>
            <a:ext cx="111926" cy="162474"/>
          </a:xfrm>
          <a:prstGeom prst="round2DiagRect">
            <a:avLst/>
          </a:prstGeom>
          <a:solidFill>
            <a:srgbClr val="B2D235">
              <a:alpha val="25000"/>
            </a:srgbClr>
          </a:solidFill>
          <a:ln w="15875">
            <a:solidFill>
              <a:srgbClr val="A2C32B">
                <a:alpha val="25000"/>
              </a:srgbClr>
            </a:solidFill>
          </a:ln>
          <a:effectLst>
            <a:glow rad="139700">
              <a:srgbClr val="B2D235">
                <a:alpha val="20000"/>
              </a:srgb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Diagonal Corners Rounded 24">
            <a:extLst>
              <a:ext uri="{FF2B5EF4-FFF2-40B4-BE49-F238E27FC236}">
                <a16:creationId xmlns:a16="http://schemas.microsoft.com/office/drawing/2014/main" id="{C3922DBC-B273-4396-B41B-A027A9C3FBA4}"/>
              </a:ext>
            </a:extLst>
          </p:cNvPr>
          <p:cNvSpPr/>
          <p:nvPr/>
        </p:nvSpPr>
        <p:spPr>
          <a:xfrm rot="19307810">
            <a:off x="8020704" y="2538567"/>
            <a:ext cx="195500" cy="283791"/>
          </a:xfrm>
          <a:prstGeom prst="round2DiagRect">
            <a:avLst/>
          </a:prstGeom>
          <a:solidFill>
            <a:srgbClr val="B2D235">
              <a:alpha val="60000"/>
            </a:srgbClr>
          </a:solidFill>
          <a:ln w="15875">
            <a:solidFill>
              <a:srgbClr val="A2C32B">
                <a:alpha val="60000"/>
              </a:srgbClr>
            </a:solidFill>
          </a:ln>
          <a:effectLst>
            <a:glow rad="139700">
              <a:srgbClr val="B2D235">
                <a:alpha val="25000"/>
              </a:srgb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73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A254A-3447-472F-9B7B-5BF4B86C8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get genes into bacteria?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00D80A-0ED2-44DC-966B-B1CF1A595E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EDC030-6BB3-463D-A537-8120F95E6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Make a plasmid with your gene.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Do bacterial transformation. This is what you’ll do in this activity.</a:t>
            </a:r>
          </a:p>
        </p:txBody>
      </p:sp>
      <p:pic>
        <p:nvPicPr>
          <p:cNvPr id="7" name="Picture 6" descr="A picture containing meter&#10;&#10;Description automatically generated">
            <a:extLst>
              <a:ext uri="{FF2B5EF4-FFF2-40B4-BE49-F238E27FC236}">
                <a16:creationId xmlns:a16="http://schemas.microsoft.com/office/drawing/2014/main" id="{557BD73F-0220-47F0-9A98-B8B45BA4E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725" y="4270653"/>
            <a:ext cx="1311026" cy="1091921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E279DCC7-158A-4542-BBAA-FF7C1A557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4989">
            <a:off x="4935190" y="3799567"/>
            <a:ext cx="909015" cy="23013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1EBAFB-E983-42FF-92C5-F1FEB9781300}"/>
              </a:ext>
            </a:extLst>
          </p:cNvPr>
          <p:cNvSpPr txBox="1"/>
          <p:nvPr/>
        </p:nvSpPr>
        <p:spPr>
          <a:xfrm>
            <a:off x="5424337" y="3644664"/>
            <a:ext cx="966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E. coli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BB96B6-84EA-482A-BF7F-72DA2BB1FC5A}"/>
              </a:ext>
            </a:extLst>
          </p:cNvPr>
          <p:cNvSpPr txBox="1"/>
          <p:nvPr/>
        </p:nvSpPr>
        <p:spPr>
          <a:xfrm>
            <a:off x="2959637" y="3686175"/>
            <a:ext cx="1590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Plasmid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FBAB48C-395B-44F4-A684-2A0892852BB2}"/>
              </a:ext>
            </a:extLst>
          </p:cNvPr>
          <p:cNvSpPr/>
          <p:nvPr/>
        </p:nvSpPr>
        <p:spPr>
          <a:xfrm>
            <a:off x="3838575" y="4219565"/>
            <a:ext cx="1581150" cy="381010"/>
          </a:xfrm>
          <a:custGeom>
            <a:avLst/>
            <a:gdLst>
              <a:gd name="connsiteX0" fmla="*/ 0 w 1514475"/>
              <a:gd name="connsiteY0" fmla="*/ 342910 h 352435"/>
              <a:gd name="connsiteX1" fmla="*/ 742950 w 1514475"/>
              <a:gd name="connsiteY1" fmla="*/ 10 h 352435"/>
              <a:gd name="connsiteX2" fmla="*/ 1514475 w 1514475"/>
              <a:gd name="connsiteY2" fmla="*/ 352435 h 35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4475" h="352435">
                <a:moveTo>
                  <a:pt x="0" y="342910"/>
                </a:moveTo>
                <a:cubicBezTo>
                  <a:pt x="245269" y="170666"/>
                  <a:pt x="490538" y="-1577"/>
                  <a:pt x="742950" y="10"/>
                </a:cubicBezTo>
                <a:cubicBezTo>
                  <a:pt x="995362" y="1597"/>
                  <a:pt x="1254918" y="177016"/>
                  <a:pt x="1514475" y="352435"/>
                </a:cubicBezTo>
              </a:path>
            </a:pathLst>
          </a:custGeom>
          <a:noFill/>
          <a:ln w="15875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60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49A78-E507-4DFE-B331-32C64566A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 engineering using plasmids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3A7D7A-011D-42A0-89F4-F90751A904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6C1DA3-219D-495B-BD70-8500BFD10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8221362" cy="609857"/>
          </a:xfrm>
        </p:spPr>
        <p:txBody>
          <a:bodyPr/>
          <a:lstStyle/>
          <a:p>
            <a:r>
              <a:rPr lang="en-US" dirty="0"/>
              <a:t>Bacteria often have plasmids — circular loops of DNA</a:t>
            </a:r>
          </a:p>
          <a:p>
            <a:endParaRPr lang="en-US" dirty="0"/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97254883-4EFA-4FD8-81D2-1B7EBD82E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4989">
            <a:off x="1122086" y="3189941"/>
            <a:ext cx="935727" cy="23689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996A90-0CF1-4E7C-AB5E-865D24B4B5C4}"/>
              </a:ext>
            </a:extLst>
          </p:cNvPr>
          <p:cNvSpPr txBox="1"/>
          <p:nvPr/>
        </p:nvSpPr>
        <p:spPr>
          <a:xfrm>
            <a:off x="559669" y="3292243"/>
            <a:ext cx="2772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Bacteria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9B1132-B6C9-44A2-A088-82904529C26D}"/>
              </a:ext>
            </a:extLst>
          </p:cNvPr>
          <p:cNvSpPr/>
          <p:nvPr/>
        </p:nvSpPr>
        <p:spPr>
          <a:xfrm>
            <a:off x="2169062" y="3819525"/>
            <a:ext cx="219075" cy="219075"/>
          </a:xfrm>
          <a:prstGeom prst="ellipse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C9F786-6A71-48C0-9363-5A5588A52E63}"/>
              </a:ext>
            </a:extLst>
          </p:cNvPr>
          <p:cNvSpPr/>
          <p:nvPr/>
        </p:nvSpPr>
        <p:spPr>
          <a:xfrm>
            <a:off x="1854738" y="4191001"/>
            <a:ext cx="152400" cy="152400"/>
          </a:xfrm>
          <a:prstGeom prst="ellipse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117B7E4-593F-4600-B786-5212017AB210}"/>
              </a:ext>
            </a:extLst>
          </p:cNvPr>
          <p:cNvSpPr/>
          <p:nvPr/>
        </p:nvSpPr>
        <p:spPr>
          <a:xfrm>
            <a:off x="1226088" y="4238626"/>
            <a:ext cx="104774" cy="104774"/>
          </a:xfrm>
          <a:prstGeom prst="ellipse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5F7F2D-A827-441F-B776-692CA32677A5}"/>
              </a:ext>
            </a:extLst>
          </p:cNvPr>
          <p:cNvSpPr txBox="1"/>
          <p:nvPr/>
        </p:nvSpPr>
        <p:spPr>
          <a:xfrm>
            <a:off x="2311937" y="2867025"/>
            <a:ext cx="1590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Chromosome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75482C-DEDF-4A91-9777-B7CE20211B81}"/>
              </a:ext>
            </a:extLst>
          </p:cNvPr>
          <p:cNvSpPr txBox="1"/>
          <p:nvPr/>
        </p:nvSpPr>
        <p:spPr>
          <a:xfrm>
            <a:off x="1435637" y="5057775"/>
            <a:ext cx="1590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Plasmids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54B5D1-28A0-4FF5-9099-A83F5113E276}"/>
              </a:ext>
            </a:extLst>
          </p:cNvPr>
          <p:cNvCxnSpPr>
            <a:cxnSpLocks/>
          </p:cNvCxnSpPr>
          <p:nvPr/>
        </p:nvCxnSpPr>
        <p:spPr>
          <a:xfrm flipV="1">
            <a:off x="2054762" y="3162300"/>
            <a:ext cx="295275" cy="600076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8FEA56-1B54-4EFE-ABB7-3F7FA741DE8E}"/>
              </a:ext>
            </a:extLst>
          </p:cNvPr>
          <p:cNvCxnSpPr>
            <a:cxnSpLocks/>
            <a:endCxn id="8" idx="4"/>
          </p:cNvCxnSpPr>
          <p:nvPr/>
        </p:nvCxnSpPr>
        <p:spPr>
          <a:xfrm flipV="1">
            <a:off x="1902363" y="4343401"/>
            <a:ext cx="28575" cy="733424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Shape, icon, arrow&#10;&#10;Description automatically generated">
            <a:extLst>
              <a:ext uri="{FF2B5EF4-FFF2-40B4-BE49-F238E27FC236}">
                <a16:creationId xmlns:a16="http://schemas.microsoft.com/office/drawing/2014/main" id="{97E39BA0-7929-4F0F-AEE6-7EC2FB7A7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165315"/>
            <a:ext cx="2325631" cy="238204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2DD9F4E-8633-44ED-87A5-43034A1ECAFB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2278600" y="3295650"/>
            <a:ext cx="3845975" cy="5238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5DE8F72-F34D-4EE0-866F-5ECD67B8BF01}"/>
              </a:ext>
            </a:extLst>
          </p:cNvPr>
          <p:cNvCxnSpPr>
            <a:cxnSpLocks/>
          </p:cNvCxnSpPr>
          <p:nvPr/>
        </p:nvCxnSpPr>
        <p:spPr>
          <a:xfrm>
            <a:off x="2221450" y="4019551"/>
            <a:ext cx="3712625" cy="14287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451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49A78-E507-4DFE-B331-32C64566A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 engineering using plasmids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3A7D7A-011D-42A0-89F4-F90751A904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6C1DA3-219D-495B-BD70-8500BFD10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8221362" cy="876557"/>
          </a:xfrm>
        </p:spPr>
        <p:txBody>
          <a:bodyPr/>
          <a:lstStyle/>
          <a:p>
            <a:r>
              <a:rPr lang="en-US" dirty="0"/>
              <a:t>Scientists and modify or engineer plasmids for specific purposes.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75482C-DEDF-4A91-9777-B7CE20211B81}"/>
              </a:ext>
            </a:extLst>
          </p:cNvPr>
          <p:cNvSpPr txBox="1"/>
          <p:nvPr/>
        </p:nvSpPr>
        <p:spPr>
          <a:xfrm>
            <a:off x="619125" y="4867275"/>
            <a:ext cx="2838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Antibiotic resistance</a:t>
            </a:r>
            <a:br>
              <a:rPr lang="en-US" sz="1600" b="1" i="1" dirty="0"/>
            </a:br>
            <a:r>
              <a:rPr lang="en-US" sz="1600" dirty="0"/>
              <a:t>Allows transformed bacteria to survive on plates with antibiotic</a:t>
            </a:r>
          </a:p>
        </p:txBody>
      </p:sp>
      <p:pic>
        <p:nvPicPr>
          <p:cNvPr id="21" name="Picture 20" descr="Shape, icon, arrow&#10;&#10;Description automatically generated">
            <a:extLst>
              <a:ext uri="{FF2B5EF4-FFF2-40B4-BE49-F238E27FC236}">
                <a16:creationId xmlns:a16="http://schemas.microsoft.com/office/drawing/2014/main" id="{97E39BA0-7929-4F0F-AEE6-7EC2FB7A7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184" y="3070065"/>
            <a:ext cx="2325631" cy="23820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2A7AE5-7528-4296-AE5A-6C868FF1701C}"/>
              </a:ext>
            </a:extLst>
          </p:cNvPr>
          <p:cNvSpPr txBox="1"/>
          <p:nvPr/>
        </p:nvSpPr>
        <p:spPr>
          <a:xfrm>
            <a:off x="568862" y="3190875"/>
            <a:ext cx="2764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Origin of replication</a:t>
            </a:r>
            <a:br>
              <a:rPr lang="en-US" sz="1600" b="1" i="1" dirty="0"/>
            </a:br>
            <a:r>
              <a:rPr lang="en-US" sz="1600" dirty="0"/>
              <a:t>Let’s the bacteria make copies of the plasmid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643645-8D70-4704-8E04-D7BF9AB83583}"/>
              </a:ext>
            </a:extLst>
          </p:cNvPr>
          <p:cNvSpPr txBox="1"/>
          <p:nvPr/>
        </p:nvSpPr>
        <p:spPr>
          <a:xfrm>
            <a:off x="6102887" y="3162300"/>
            <a:ext cx="25839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Genes of interest</a:t>
            </a:r>
            <a:br>
              <a:rPr lang="en-US" sz="1600" b="1" i="1" dirty="0"/>
            </a:br>
            <a:r>
              <a:rPr lang="en-US" sz="1600" dirty="0"/>
              <a:t>Genes for protein production or other desired trait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A88224A-7C8C-4F42-9CD5-7C52C15EA9A3}"/>
              </a:ext>
            </a:extLst>
          </p:cNvPr>
          <p:cNvCxnSpPr>
            <a:cxnSpLocks/>
          </p:cNvCxnSpPr>
          <p:nvPr/>
        </p:nvCxnSpPr>
        <p:spPr>
          <a:xfrm flipH="1" flipV="1">
            <a:off x="2635788" y="3829052"/>
            <a:ext cx="869412" cy="361948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FE2495-377B-4FEE-B14F-C9E1872A52EB}"/>
              </a:ext>
            </a:extLst>
          </p:cNvPr>
          <p:cNvCxnSpPr>
            <a:cxnSpLocks/>
          </p:cNvCxnSpPr>
          <p:nvPr/>
        </p:nvCxnSpPr>
        <p:spPr>
          <a:xfrm flipH="1">
            <a:off x="2828925" y="4943475"/>
            <a:ext cx="933450" cy="114300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351F245-EE74-483D-A648-FE38519E0DF1}"/>
              </a:ext>
            </a:extLst>
          </p:cNvPr>
          <p:cNvCxnSpPr>
            <a:cxnSpLocks/>
          </p:cNvCxnSpPr>
          <p:nvPr/>
        </p:nvCxnSpPr>
        <p:spPr>
          <a:xfrm flipH="1">
            <a:off x="5305425" y="3333750"/>
            <a:ext cx="781050" cy="209550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CFC8992-3A79-48B3-8A8F-380939E3CD6A}"/>
              </a:ext>
            </a:extLst>
          </p:cNvPr>
          <p:cNvCxnSpPr>
            <a:cxnSpLocks/>
          </p:cNvCxnSpPr>
          <p:nvPr/>
        </p:nvCxnSpPr>
        <p:spPr>
          <a:xfrm flipH="1">
            <a:off x="5534025" y="3333750"/>
            <a:ext cx="552450" cy="1314450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580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F0CF9-A33C-42FE-B772-4F10A184A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fluorescent protein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2B5B7F-89C2-4C06-B9B9-80A4C45B43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pic>
        <p:nvPicPr>
          <p:cNvPr id="6" name="Content Placeholder 5" descr="A picture containing sitting, phone, standing, holding&#10;&#10;Description automatically generated">
            <a:extLst>
              <a:ext uri="{FF2B5EF4-FFF2-40B4-BE49-F238E27FC236}">
                <a16:creationId xmlns:a16="http://schemas.microsoft.com/office/drawing/2014/main" id="{127DD052-7131-42C6-A059-E80F51489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5" t="12255" r="21078"/>
          <a:stretch/>
        </p:blipFill>
        <p:spPr>
          <a:xfrm>
            <a:off x="457200" y="2324100"/>
            <a:ext cx="2579401" cy="3109954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4AB39B-33D4-4B20-8ADC-EA0C426A4E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8" t="12517" r="20901" b="483"/>
          <a:stretch/>
        </p:blipFill>
        <p:spPr>
          <a:xfrm>
            <a:off x="3276600" y="2324099"/>
            <a:ext cx="2590799" cy="31155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F51D9E-2D90-4B95-876E-3D097CA14875}"/>
              </a:ext>
            </a:extLst>
          </p:cNvPr>
          <p:cNvSpPr txBox="1"/>
          <p:nvPr/>
        </p:nvSpPr>
        <p:spPr>
          <a:xfrm>
            <a:off x="457201" y="5448300"/>
            <a:ext cx="2571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Under visible light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B9FCD4-EFAE-44D6-A6DD-E8B9B0AE4CC1}"/>
              </a:ext>
            </a:extLst>
          </p:cNvPr>
          <p:cNvSpPr txBox="1"/>
          <p:nvPr/>
        </p:nvSpPr>
        <p:spPr>
          <a:xfrm>
            <a:off x="3281362" y="5435025"/>
            <a:ext cx="2581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Under ultraviolet (UV) light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9E9E7A-977B-4881-99C8-B751907CCA48}"/>
              </a:ext>
            </a:extLst>
          </p:cNvPr>
          <p:cNvSpPr txBox="1"/>
          <p:nvPr/>
        </p:nvSpPr>
        <p:spPr>
          <a:xfrm>
            <a:off x="6134101" y="2276475"/>
            <a:ext cx="2552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jellyfish </a:t>
            </a:r>
            <a:r>
              <a:rPr lang="en-US" sz="2000" i="1" dirty="0"/>
              <a:t>Aequorea Victoria</a:t>
            </a:r>
            <a:r>
              <a:rPr lang="en-US" sz="2000" dirty="0"/>
              <a:t> has a gene for green fluorescent protein which glows green under UV light.</a:t>
            </a:r>
          </a:p>
        </p:txBody>
      </p:sp>
    </p:spTree>
    <p:extLst>
      <p:ext uri="{BB962C8B-B14F-4D97-AF65-F5344CB8AC3E}">
        <p14:creationId xmlns:p14="http://schemas.microsoft.com/office/powerpoint/2010/main" val="2962050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hape, icon, arrow&#10;&#10;Description automatically generated">
            <a:extLst>
              <a:ext uri="{FF2B5EF4-FFF2-40B4-BE49-F238E27FC236}">
                <a16:creationId xmlns:a16="http://schemas.microsoft.com/office/drawing/2014/main" id="{B8C99CAE-2235-4218-8730-DC07F9D97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184" y="3070065"/>
            <a:ext cx="2325631" cy="23820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949A78-E507-4DFE-B331-32C64566A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pGLO</a:t>
            </a:r>
            <a:r>
              <a:rPr lang="en-US" dirty="0"/>
              <a:t> plasmid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3A7D7A-011D-42A0-89F4-F90751A904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6C1DA3-219D-495B-BD70-8500BFD10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8221362" cy="876557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pGLO</a:t>
            </a:r>
            <a:r>
              <a:rPr lang="en-US" dirty="0"/>
              <a:t> plasmid is engineered to have the </a:t>
            </a:r>
            <a:r>
              <a:rPr lang="en-US" i="1" dirty="0"/>
              <a:t>GFP</a:t>
            </a:r>
            <a:r>
              <a:rPr lang="en-US" dirty="0"/>
              <a:t> gene from </a:t>
            </a:r>
            <a:r>
              <a:rPr lang="en-US" i="1" dirty="0"/>
              <a:t>Aequorea </a:t>
            </a:r>
            <a:r>
              <a:rPr lang="en-US" i="1" dirty="0" err="1"/>
              <a:t>victoria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75482C-DEDF-4A91-9777-B7CE20211B81}"/>
              </a:ext>
            </a:extLst>
          </p:cNvPr>
          <p:cNvSpPr txBox="1"/>
          <p:nvPr/>
        </p:nvSpPr>
        <p:spPr>
          <a:xfrm>
            <a:off x="619125" y="4867275"/>
            <a:ext cx="236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Beta-lactamase</a:t>
            </a:r>
            <a:br>
              <a:rPr lang="en-US" sz="1600" b="1" i="1" dirty="0"/>
            </a:br>
            <a:r>
              <a:rPr lang="en-US" sz="1600" dirty="0"/>
              <a:t>Allows transformed bacteria to survive on plates with ampicillin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643645-8D70-4704-8E04-D7BF9AB83583}"/>
              </a:ext>
            </a:extLst>
          </p:cNvPr>
          <p:cNvSpPr txBox="1"/>
          <p:nvPr/>
        </p:nvSpPr>
        <p:spPr>
          <a:xfrm>
            <a:off x="6438900" y="3162300"/>
            <a:ext cx="2247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/>
              <a:t>araC</a:t>
            </a:r>
            <a:br>
              <a:rPr lang="en-US" sz="1600" b="1" i="1" dirty="0"/>
            </a:br>
            <a:r>
              <a:rPr lang="en-US" sz="1600" dirty="0"/>
              <a:t>Gene for the protein </a:t>
            </a:r>
            <a:r>
              <a:rPr lang="en-US" sz="1600" dirty="0" err="1"/>
              <a:t>AraC</a:t>
            </a:r>
            <a:r>
              <a:rPr lang="en-US" sz="1600" dirty="0"/>
              <a:t> that controls the GFP gene like and ON/OFF switch.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FE2495-377B-4FEE-B14F-C9E1872A52EB}"/>
              </a:ext>
            </a:extLst>
          </p:cNvPr>
          <p:cNvCxnSpPr>
            <a:cxnSpLocks/>
          </p:cNvCxnSpPr>
          <p:nvPr/>
        </p:nvCxnSpPr>
        <p:spPr>
          <a:xfrm flipH="1">
            <a:off x="2381250" y="5067300"/>
            <a:ext cx="1428750" cy="0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351F245-EE74-483D-A648-FE38519E0DF1}"/>
              </a:ext>
            </a:extLst>
          </p:cNvPr>
          <p:cNvCxnSpPr>
            <a:cxnSpLocks/>
          </p:cNvCxnSpPr>
          <p:nvPr/>
        </p:nvCxnSpPr>
        <p:spPr>
          <a:xfrm flipH="1">
            <a:off x="5305425" y="3333750"/>
            <a:ext cx="1133475" cy="209550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CFC8992-3A79-48B3-8A8F-380939E3CD6A}"/>
              </a:ext>
            </a:extLst>
          </p:cNvPr>
          <p:cNvCxnSpPr>
            <a:cxnSpLocks/>
          </p:cNvCxnSpPr>
          <p:nvPr/>
        </p:nvCxnSpPr>
        <p:spPr>
          <a:xfrm flipH="1" flipV="1">
            <a:off x="5495925" y="4791075"/>
            <a:ext cx="914400" cy="304801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5FBC59B-7608-4BE0-83D6-E3050881F476}"/>
              </a:ext>
            </a:extLst>
          </p:cNvPr>
          <p:cNvSpPr txBox="1"/>
          <p:nvPr/>
        </p:nvSpPr>
        <p:spPr>
          <a:xfrm>
            <a:off x="6372225" y="4942582"/>
            <a:ext cx="2314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GFP</a:t>
            </a:r>
            <a:br>
              <a:rPr lang="en-US" sz="1600" b="1" i="1" dirty="0"/>
            </a:br>
            <a:r>
              <a:rPr lang="en-US" sz="1600" dirty="0"/>
              <a:t>Gene for green fluorescent protein.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3FE7A-7FF6-4FBC-B7CE-30731DDD1595}"/>
              </a:ext>
            </a:extLst>
          </p:cNvPr>
          <p:cNvSpPr txBox="1"/>
          <p:nvPr/>
        </p:nvSpPr>
        <p:spPr>
          <a:xfrm>
            <a:off x="4114800" y="406717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pGLO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273E2F-1EF5-4FFF-884E-F3E506087113}"/>
              </a:ext>
            </a:extLst>
          </p:cNvPr>
          <p:cNvSpPr txBox="1"/>
          <p:nvPr/>
        </p:nvSpPr>
        <p:spPr>
          <a:xfrm>
            <a:off x="2943225" y="3962400"/>
            <a:ext cx="714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/>
              <a:t>ori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2013285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F0799-A2BB-4AF6-BEFE-64A421767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3C0B8-2793-4DB2-A1AD-696C9D0313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FB126CA9-D3BE-44FF-9BBC-482F3C1C5BEA}"/>
              </a:ext>
            </a:extLst>
          </p:cNvPr>
          <p:cNvSpPr/>
          <p:nvPr/>
        </p:nvSpPr>
        <p:spPr>
          <a:xfrm rot="2673227">
            <a:off x="7672179" y="191089"/>
            <a:ext cx="1965632" cy="579928"/>
          </a:xfrm>
          <a:prstGeom prst="trapezoid">
            <a:avLst>
              <a:gd name="adj" fmla="val 100593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en-US" sz="12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Getting</a:t>
            </a:r>
          </a:p>
          <a:p>
            <a:pPr algn="ctr"/>
            <a:r>
              <a:rPr lang="en-US" sz="12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Started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Slide Zoom 8">
                <a:extLst>
                  <a:ext uri="{FF2B5EF4-FFF2-40B4-BE49-F238E27FC236}">
                    <a16:creationId xmlns:a16="http://schemas.microsoft.com/office/drawing/2014/main" id="{B093E36F-AA86-4C76-80F1-4F3A5B32779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61687918"/>
                  </p:ext>
                </p:extLst>
              </p:nvPr>
            </p:nvGraphicFramePr>
            <p:xfrm>
              <a:off x="515387" y="2571750"/>
              <a:ext cx="2286000" cy="1714500"/>
            </p:xfrm>
            <a:graphic>
              <a:graphicData uri="http://schemas.microsoft.com/office/powerpoint/2016/slidezoom">
                <pslz:sldZm>
                  <pslz:sldZmObj sldId="257" cId="1343522790">
                    <pslz:zmPr id="{FF4E6248-C70F-46AD-AD2F-B3EC09ED06B8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Slide Zoom 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B093E36F-AA86-4C76-80F1-4F3A5B32779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5387" y="2571750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Slide Zoom 10">
                <a:extLst>
                  <a:ext uri="{FF2B5EF4-FFF2-40B4-BE49-F238E27FC236}">
                    <a16:creationId xmlns:a16="http://schemas.microsoft.com/office/drawing/2014/main" id="{E896763D-0E77-43A2-852F-BE21B9C8B94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07278875"/>
                  </p:ext>
                </p:extLst>
              </p:nvPr>
            </p:nvGraphicFramePr>
            <p:xfrm>
              <a:off x="3429000" y="2571750"/>
              <a:ext cx="2286000" cy="1714500"/>
            </p:xfrm>
            <a:graphic>
              <a:graphicData uri="http://schemas.microsoft.com/office/powerpoint/2016/slidezoom">
                <pslz:sldZm>
                  <pslz:sldZmObj sldId="259" cId="416064011">
                    <pslz:zmPr id="{C7CC05CE-C9C1-4EFE-BA09-714B172753BE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Slide Zoom 10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896763D-0E77-43A2-852F-BE21B9C8B9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29000" y="2571750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Slide Zoom 12">
                <a:extLst>
                  <a:ext uri="{FF2B5EF4-FFF2-40B4-BE49-F238E27FC236}">
                    <a16:creationId xmlns:a16="http://schemas.microsoft.com/office/drawing/2014/main" id="{84D39ACC-2202-4832-86C0-4435E49CF75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63208924"/>
                  </p:ext>
                </p:extLst>
              </p:nvPr>
            </p:nvGraphicFramePr>
            <p:xfrm>
              <a:off x="6342613" y="2571750"/>
              <a:ext cx="2286000" cy="1714500"/>
            </p:xfrm>
            <a:graphic>
              <a:graphicData uri="http://schemas.microsoft.com/office/powerpoint/2016/slidezoom">
                <pslz:sldZm>
                  <pslz:sldZmObj sldId="277" cId="1696713842">
                    <pslz:zmPr id="{9F6AACCD-AE1A-4A3C-81CB-2328243045DB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Slide Zoom 12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84D39ACC-2202-4832-86C0-4435E49CF75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42613" y="2571750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5EE23FD1-323D-445E-A0E5-22D39E175321}"/>
              </a:ext>
            </a:extLst>
          </p:cNvPr>
          <p:cNvSpPr txBox="1"/>
          <p:nvPr/>
        </p:nvSpPr>
        <p:spPr>
          <a:xfrm>
            <a:off x="515387" y="2219935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Getting Started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236F18-71F7-4883-8B9A-C4113C91BC66}"/>
              </a:ext>
            </a:extLst>
          </p:cNvPr>
          <p:cNvSpPr txBox="1"/>
          <p:nvPr/>
        </p:nvSpPr>
        <p:spPr>
          <a:xfrm>
            <a:off x="3429000" y="2219935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Instructor Preparation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74BFDA-7645-4FFF-A6C9-4655DAB3A379}"/>
              </a:ext>
            </a:extLst>
          </p:cNvPr>
          <p:cNvSpPr txBox="1"/>
          <p:nvPr/>
        </p:nvSpPr>
        <p:spPr>
          <a:xfrm>
            <a:off x="6342613" y="2219935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Student Slides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422CA7-AAC5-407C-A48C-0096B697D716}"/>
              </a:ext>
            </a:extLst>
          </p:cNvPr>
          <p:cNvSpPr txBox="1"/>
          <p:nvPr/>
        </p:nvSpPr>
        <p:spPr>
          <a:xfrm>
            <a:off x="515387" y="4361066"/>
            <a:ext cx="2286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Introduction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Additional Resources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1497D3-E14E-498E-9695-1BFE14061806}"/>
              </a:ext>
            </a:extLst>
          </p:cNvPr>
          <p:cNvSpPr txBox="1"/>
          <p:nvPr/>
        </p:nvSpPr>
        <p:spPr>
          <a:xfrm>
            <a:off x="3429001" y="4361066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Required Materials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09771F-87CD-4237-8D97-7CEAE5E930C6}"/>
              </a:ext>
            </a:extLst>
          </p:cNvPr>
          <p:cNvSpPr txBox="1"/>
          <p:nvPr/>
        </p:nvSpPr>
        <p:spPr>
          <a:xfrm>
            <a:off x="6342613" y="4361066"/>
            <a:ext cx="2286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Background information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Protocol steps</a:t>
            </a:r>
          </a:p>
        </p:txBody>
      </p:sp>
    </p:spTree>
    <p:extLst>
      <p:ext uri="{BB962C8B-B14F-4D97-AF65-F5344CB8AC3E}">
        <p14:creationId xmlns:p14="http://schemas.microsoft.com/office/powerpoint/2010/main" val="465514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7A87-1130-416D-B3C8-01A6BF0B5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pGLO</a:t>
            </a:r>
            <a:r>
              <a:rPr lang="en-US" dirty="0"/>
              <a:t> plasmid DNA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BFA3B2-2579-4F0B-96B1-EF16A9B0BD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pic>
        <p:nvPicPr>
          <p:cNvPr id="5" name="Picture 4" descr="A picture containing meter&#10;&#10;Description automatically generated">
            <a:extLst>
              <a:ext uri="{FF2B5EF4-FFF2-40B4-BE49-F238E27FC236}">
                <a16:creationId xmlns:a16="http://schemas.microsoft.com/office/drawing/2014/main" id="{7F9D30F9-F739-49C8-8462-DE7C4A72F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74" y="2878832"/>
            <a:ext cx="2444501" cy="2035964"/>
          </a:xfrm>
          <a:prstGeom prst="rect">
            <a:avLst/>
          </a:prstGeom>
        </p:spPr>
      </p:pic>
      <p:pic>
        <p:nvPicPr>
          <p:cNvPr id="6" name="Picture 2" descr="http://th03.deviantart.net/fs70/PRE/f/2013/136/2/7/commision_for_dna_projecten_bv_version_2_1__logo__by_bastiaandegoede-d65fwi5.png">
            <a:extLst>
              <a:ext uri="{FF2B5EF4-FFF2-40B4-BE49-F238E27FC236}">
                <a16:creationId xmlns:a16="http://schemas.microsoft.com/office/drawing/2014/main" id="{8D82427A-C9AE-471F-8478-3547036F9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40047" y="3045229"/>
            <a:ext cx="3980283" cy="159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B48249C-96AD-48D7-BCD9-53E9BC203F4D}"/>
              </a:ext>
            </a:extLst>
          </p:cNvPr>
          <p:cNvGrpSpPr/>
          <p:nvPr/>
        </p:nvGrpSpPr>
        <p:grpSpPr>
          <a:xfrm>
            <a:off x="3090284" y="2508636"/>
            <a:ext cx="1080331" cy="2793526"/>
            <a:chOff x="3347459" y="2508636"/>
            <a:chExt cx="1080331" cy="27935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E1C9B29-931B-4331-B2A3-BA57E59C9BA1}"/>
                </a:ext>
              </a:extLst>
            </p:cNvPr>
            <p:cNvCxnSpPr/>
            <p:nvPr/>
          </p:nvCxnSpPr>
          <p:spPr bwMode="auto">
            <a:xfrm flipV="1">
              <a:off x="3347459" y="2508636"/>
              <a:ext cx="1080331" cy="13115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580A779-3543-4C9A-9069-FDAA57666407}"/>
                </a:ext>
              </a:extLst>
            </p:cNvPr>
            <p:cNvCxnSpPr/>
            <p:nvPr/>
          </p:nvCxnSpPr>
          <p:spPr bwMode="auto">
            <a:xfrm>
              <a:off x="3347459" y="3820203"/>
              <a:ext cx="977781" cy="148195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FEF46189-F330-4766-9EB5-21CB10F58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0" t="27485" r="20825" b="28167"/>
          <a:stretch/>
        </p:blipFill>
        <p:spPr bwMode="auto">
          <a:xfrm>
            <a:off x="6494464" y="1357511"/>
            <a:ext cx="2192336" cy="45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5691E21-8B9C-4CC3-9D88-759D73D49162}"/>
              </a:ext>
            </a:extLst>
          </p:cNvPr>
          <p:cNvGrpSpPr/>
          <p:nvPr/>
        </p:nvGrpSpPr>
        <p:grpSpPr>
          <a:xfrm>
            <a:off x="5547734" y="2546736"/>
            <a:ext cx="1080331" cy="2793526"/>
            <a:chOff x="6309734" y="2546736"/>
            <a:chExt cx="1080331" cy="27935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3D71DB4-A118-4E39-B6E0-1562D0E86987}"/>
                </a:ext>
              </a:extLst>
            </p:cNvPr>
            <p:cNvCxnSpPr/>
            <p:nvPr/>
          </p:nvCxnSpPr>
          <p:spPr bwMode="auto">
            <a:xfrm flipV="1">
              <a:off x="6309734" y="2546736"/>
              <a:ext cx="1080331" cy="13115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80349B4-9981-466A-ACC0-E1BF952252F5}"/>
                </a:ext>
              </a:extLst>
            </p:cNvPr>
            <p:cNvCxnSpPr/>
            <p:nvPr/>
          </p:nvCxnSpPr>
          <p:spPr bwMode="auto">
            <a:xfrm>
              <a:off x="6309734" y="3858303"/>
              <a:ext cx="977781" cy="148195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214244D4-50EA-4B90-98AC-64D5886E9B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5" y="1400175"/>
            <a:ext cx="351282" cy="351282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F36A48F-E81F-4BE7-9ED9-0DEF2792F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5" y="3905250"/>
            <a:ext cx="351282" cy="35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2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21D10E-17EB-43B5-B48A-7EAC0F7E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Bacterial Membrane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686C6-3969-4ED8-B48E-896542C0BB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C489E9-A728-4E4C-BA43-70DBE31723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4" t="-219442" r="23657" b="-204255"/>
          <a:stretch/>
        </p:blipFill>
        <p:spPr>
          <a:xfrm rot="10800000">
            <a:off x="3936731" y="2193754"/>
            <a:ext cx="3552528" cy="3552528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DACDBF4D-F228-4BD1-A7BC-8383B647A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4989">
            <a:off x="1515249" y="2151715"/>
            <a:ext cx="935727" cy="23689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969708-9E7D-4BF5-8103-78C12A7A35B8}"/>
              </a:ext>
            </a:extLst>
          </p:cNvPr>
          <p:cNvSpPr txBox="1"/>
          <p:nvPr/>
        </p:nvSpPr>
        <p:spPr>
          <a:xfrm>
            <a:off x="693019" y="2415942"/>
            <a:ext cx="2772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E. coli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4F02CE8-AD20-4AD1-816A-9F7D899B8168}"/>
              </a:ext>
            </a:extLst>
          </p:cNvPr>
          <p:cNvSpPr/>
          <p:nvPr/>
        </p:nvSpPr>
        <p:spPr>
          <a:xfrm>
            <a:off x="2670864" y="2939838"/>
            <a:ext cx="192505" cy="1925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066AC2-089C-45DA-A45C-BC398B9660BA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2767117" y="2275952"/>
            <a:ext cx="2377639" cy="6638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AD6A0A-9C67-48C6-A0A0-5B6254D7885A}"/>
              </a:ext>
            </a:extLst>
          </p:cNvPr>
          <p:cNvCxnSpPr>
            <a:stCxn id="16" idx="3"/>
          </p:cNvCxnSpPr>
          <p:nvPr/>
        </p:nvCxnSpPr>
        <p:spPr>
          <a:xfrm>
            <a:off x="2699056" y="3104151"/>
            <a:ext cx="1502696" cy="18100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42ED487-5937-4653-9E7A-81637E247AE5}"/>
              </a:ext>
            </a:extLst>
          </p:cNvPr>
          <p:cNvSpPr txBox="1"/>
          <p:nvPr/>
        </p:nvSpPr>
        <p:spPr>
          <a:xfrm>
            <a:off x="4810124" y="3162300"/>
            <a:ext cx="2409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Plasma Membrane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CE3AE4-1357-4000-BF92-7D2A0769520C}"/>
              </a:ext>
            </a:extLst>
          </p:cNvPr>
          <p:cNvSpPr txBox="1"/>
          <p:nvPr/>
        </p:nvSpPr>
        <p:spPr>
          <a:xfrm>
            <a:off x="4400550" y="4638675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Non-polar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C214F8-3667-4A66-A776-17BCE1208F61}"/>
              </a:ext>
            </a:extLst>
          </p:cNvPr>
          <p:cNvSpPr txBox="1"/>
          <p:nvPr/>
        </p:nvSpPr>
        <p:spPr>
          <a:xfrm>
            <a:off x="6334125" y="4657725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Polar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C80E494-F00D-47CD-B799-ACDDC88213A9}"/>
              </a:ext>
            </a:extLst>
          </p:cNvPr>
          <p:cNvCxnSpPr/>
          <p:nvPr/>
        </p:nvCxnSpPr>
        <p:spPr>
          <a:xfrm flipV="1">
            <a:off x="4953000" y="3990975"/>
            <a:ext cx="314325" cy="695325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F40EA4-A651-4C81-AF06-79CD095DE3B5}"/>
              </a:ext>
            </a:extLst>
          </p:cNvPr>
          <p:cNvCxnSpPr>
            <a:cxnSpLocks/>
          </p:cNvCxnSpPr>
          <p:nvPr/>
        </p:nvCxnSpPr>
        <p:spPr>
          <a:xfrm flipH="1" flipV="1">
            <a:off x="6067425" y="4229100"/>
            <a:ext cx="285750" cy="600076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713842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21D10E-17EB-43B5-B48A-7EAC0F7E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Bacterial Membrane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686C6-3969-4ED8-B48E-896542C0BB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C489E9-A728-4E4C-BA43-70DBE31723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4" t="-219442" r="23657" b="-204255"/>
          <a:stretch/>
        </p:blipFill>
        <p:spPr>
          <a:xfrm rot="10800000">
            <a:off x="3936731" y="2193754"/>
            <a:ext cx="3552528" cy="3552528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DACDBF4D-F228-4BD1-A7BC-8383B647A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4989">
            <a:off x="1515249" y="2151715"/>
            <a:ext cx="935727" cy="23689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969708-9E7D-4BF5-8103-78C12A7A35B8}"/>
              </a:ext>
            </a:extLst>
          </p:cNvPr>
          <p:cNvSpPr txBox="1"/>
          <p:nvPr/>
        </p:nvSpPr>
        <p:spPr>
          <a:xfrm>
            <a:off x="693019" y="2415942"/>
            <a:ext cx="2772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E. coli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4F02CE8-AD20-4AD1-816A-9F7D899B8168}"/>
              </a:ext>
            </a:extLst>
          </p:cNvPr>
          <p:cNvSpPr/>
          <p:nvPr/>
        </p:nvSpPr>
        <p:spPr>
          <a:xfrm>
            <a:off x="2670864" y="2939838"/>
            <a:ext cx="192505" cy="1925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066AC2-089C-45DA-A45C-BC398B9660BA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2767117" y="2275952"/>
            <a:ext cx="2377639" cy="6638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AD6A0A-9C67-48C6-A0A0-5B6254D7885A}"/>
              </a:ext>
            </a:extLst>
          </p:cNvPr>
          <p:cNvCxnSpPr>
            <a:stCxn id="16" idx="3"/>
          </p:cNvCxnSpPr>
          <p:nvPr/>
        </p:nvCxnSpPr>
        <p:spPr>
          <a:xfrm>
            <a:off x="2699056" y="3104151"/>
            <a:ext cx="1502696" cy="18100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42ED487-5937-4653-9E7A-81637E247AE5}"/>
              </a:ext>
            </a:extLst>
          </p:cNvPr>
          <p:cNvSpPr txBox="1"/>
          <p:nvPr/>
        </p:nvSpPr>
        <p:spPr>
          <a:xfrm>
            <a:off x="4810124" y="3162300"/>
            <a:ext cx="2409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/>
              <a:t>Plasma Membrane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CE3AE4-1357-4000-BF92-7D2A0769520C}"/>
              </a:ext>
            </a:extLst>
          </p:cNvPr>
          <p:cNvSpPr txBox="1"/>
          <p:nvPr/>
        </p:nvSpPr>
        <p:spPr>
          <a:xfrm>
            <a:off x="4400550" y="4638675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/>
              <a:t>Non-polar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C214F8-3667-4A66-A776-17BCE1208F61}"/>
              </a:ext>
            </a:extLst>
          </p:cNvPr>
          <p:cNvSpPr txBox="1"/>
          <p:nvPr/>
        </p:nvSpPr>
        <p:spPr>
          <a:xfrm>
            <a:off x="6334125" y="4657725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/>
              <a:t>Polar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C80E494-F00D-47CD-B799-ACDDC88213A9}"/>
              </a:ext>
            </a:extLst>
          </p:cNvPr>
          <p:cNvCxnSpPr/>
          <p:nvPr/>
        </p:nvCxnSpPr>
        <p:spPr>
          <a:xfrm flipV="1">
            <a:off x="4953000" y="3990975"/>
            <a:ext cx="314325" cy="695325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F40EA4-A651-4C81-AF06-79CD095DE3B5}"/>
              </a:ext>
            </a:extLst>
          </p:cNvPr>
          <p:cNvCxnSpPr>
            <a:cxnSpLocks/>
          </p:cNvCxnSpPr>
          <p:nvPr/>
        </p:nvCxnSpPr>
        <p:spPr>
          <a:xfrm flipH="1" flipV="1">
            <a:off x="6067425" y="4229100"/>
            <a:ext cx="285750" cy="600076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713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21D10E-17EB-43B5-B48A-7EAC0F7E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plasmid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686C6-3969-4ED8-B48E-896542C0BB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C489E9-A728-4E4C-BA43-70DBE31723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1" t="-103904" r="23790" b="-319793"/>
          <a:stretch/>
        </p:blipFill>
        <p:spPr>
          <a:xfrm rot="10800000">
            <a:off x="3936731" y="2193754"/>
            <a:ext cx="3552528" cy="3552528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DACDBF4D-F228-4BD1-A7BC-8383B647A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4989">
            <a:off x="1515249" y="2151715"/>
            <a:ext cx="935727" cy="23689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969708-9E7D-4BF5-8103-78C12A7A35B8}"/>
              </a:ext>
            </a:extLst>
          </p:cNvPr>
          <p:cNvSpPr txBox="1"/>
          <p:nvPr/>
        </p:nvSpPr>
        <p:spPr>
          <a:xfrm>
            <a:off x="693019" y="2415942"/>
            <a:ext cx="2772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E. coli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4F02CE8-AD20-4AD1-816A-9F7D899B8168}"/>
              </a:ext>
            </a:extLst>
          </p:cNvPr>
          <p:cNvSpPr/>
          <p:nvPr/>
        </p:nvSpPr>
        <p:spPr>
          <a:xfrm>
            <a:off x="2670864" y="2939838"/>
            <a:ext cx="192505" cy="1925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066AC2-089C-45DA-A45C-BC398B9660BA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2767117" y="2275952"/>
            <a:ext cx="2377639" cy="6638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AD6A0A-9C67-48C6-A0A0-5B6254D7885A}"/>
              </a:ext>
            </a:extLst>
          </p:cNvPr>
          <p:cNvCxnSpPr>
            <a:stCxn id="16" idx="3"/>
          </p:cNvCxnSpPr>
          <p:nvPr/>
        </p:nvCxnSpPr>
        <p:spPr>
          <a:xfrm>
            <a:off x="2699056" y="3104151"/>
            <a:ext cx="1502696" cy="18100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 descr="Shape, icon, arrow&#10;&#10;Description automatically generated">
            <a:extLst>
              <a:ext uri="{FF2B5EF4-FFF2-40B4-BE49-F238E27FC236}">
                <a16:creationId xmlns:a16="http://schemas.microsoft.com/office/drawing/2014/main" id="{BC7B2FD0-D117-4315-AD5C-5FCEF1301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471" y="2664823"/>
            <a:ext cx="1173319" cy="12017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9BBF50-0E65-4F06-A980-6848F5D54B32}"/>
              </a:ext>
            </a:extLst>
          </p:cNvPr>
          <p:cNvSpPr txBox="1"/>
          <p:nvPr/>
        </p:nvSpPr>
        <p:spPr>
          <a:xfrm>
            <a:off x="6740434" y="2055222"/>
            <a:ext cx="1558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Plasmid DNA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F2EA3F5-3942-4281-B302-C4FBC64AE438}"/>
              </a:ext>
            </a:extLst>
          </p:cNvPr>
          <p:cNvSpPr txBox="1"/>
          <p:nvPr/>
        </p:nvSpPr>
        <p:spPr>
          <a:xfrm>
            <a:off x="4827541" y="5025934"/>
            <a:ext cx="2409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Plasma Membrane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7D7E7F2-5537-46CD-B2B0-9647D5241B3E}"/>
              </a:ext>
            </a:extLst>
          </p:cNvPr>
          <p:cNvCxnSpPr>
            <a:cxnSpLocks/>
          </p:cNvCxnSpPr>
          <p:nvPr/>
        </p:nvCxnSpPr>
        <p:spPr>
          <a:xfrm flipV="1">
            <a:off x="6052457" y="2231844"/>
            <a:ext cx="704034" cy="589733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642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21D10E-17EB-43B5-B48A-7EAC0F7E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plasmid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686C6-3969-4ED8-B48E-896542C0BB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C489E9-A728-4E4C-BA43-70DBE31723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1" t="-103904" r="23790" b="-319793"/>
          <a:stretch/>
        </p:blipFill>
        <p:spPr>
          <a:xfrm rot="10800000">
            <a:off x="3936731" y="2193754"/>
            <a:ext cx="3552528" cy="3552528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DACDBF4D-F228-4BD1-A7BC-8383B647A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4989">
            <a:off x="1515249" y="2151715"/>
            <a:ext cx="935727" cy="23689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969708-9E7D-4BF5-8103-78C12A7A35B8}"/>
              </a:ext>
            </a:extLst>
          </p:cNvPr>
          <p:cNvSpPr txBox="1"/>
          <p:nvPr/>
        </p:nvSpPr>
        <p:spPr>
          <a:xfrm>
            <a:off x="693019" y="2415942"/>
            <a:ext cx="2772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E. coli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4F02CE8-AD20-4AD1-816A-9F7D899B8168}"/>
              </a:ext>
            </a:extLst>
          </p:cNvPr>
          <p:cNvSpPr/>
          <p:nvPr/>
        </p:nvSpPr>
        <p:spPr>
          <a:xfrm>
            <a:off x="2670864" y="2939838"/>
            <a:ext cx="192505" cy="1925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066AC2-089C-45DA-A45C-BC398B9660BA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2767117" y="2275952"/>
            <a:ext cx="2377639" cy="6638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AD6A0A-9C67-48C6-A0A0-5B6254D7885A}"/>
              </a:ext>
            </a:extLst>
          </p:cNvPr>
          <p:cNvCxnSpPr>
            <a:stCxn id="16" idx="3"/>
          </p:cNvCxnSpPr>
          <p:nvPr/>
        </p:nvCxnSpPr>
        <p:spPr>
          <a:xfrm>
            <a:off x="2699056" y="3104151"/>
            <a:ext cx="1502696" cy="18100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 descr="Shape, icon, arrow&#10;&#10;Description automatically generated">
            <a:extLst>
              <a:ext uri="{FF2B5EF4-FFF2-40B4-BE49-F238E27FC236}">
                <a16:creationId xmlns:a16="http://schemas.microsoft.com/office/drawing/2014/main" id="{BC7B2FD0-D117-4315-AD5C-5FCEF1301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471" y="2664823"/>
            <a:ext cx="1173319" cy="1201783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20EC4BA-AE0F-4F5A-BECD-266DF0676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022" y="2690729"/>
            <a:ext cx="200517" cy="200517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42EB990A-6A56-4389-9759-4C46D524F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02" y="3496270"/>
            <a:ext cx="200517" cy="200517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0184816B-AA95-4B9A-B611-72BC6F77F7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959" y="2647185"/>
            <a:ext cx="200517" cy="200517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EC84F07D-040A-4CDA-911F-B57382DA8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662" y="3383059"/>
            <a:ext cx="200517" cy="200517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0BDA6F78-88F4-4DE4-9F16-ECAB5E5F67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702" y="3596419"/>
            <a:ext cx="200517" cy="200517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4BC542F4-A5DB-46C4-B758-F8A236F514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542" y="3078259"/>
            <a:ext cx="200517" cy="200517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A58ABF0D-E155-48C6-9347-11B44F874D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084" y="3056487"/>
            <a:ext cx="200517" cy="200517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CC516E77-8407-4576-A72E-C053A673C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217" y="3809779"/>
            <a:ext cx="200517" cy="20051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892E88B-85A6-44CA-9C6C-6ED2B17C89EE}"/>
              </a:ext>
            </a:extLst>
          </p:cNvPr>
          <p:cNvSpPr txBox="1"/>
          <p:nvPr/>
        </p:nvSpPr>
        <p:spPr>
          <a:xfrm>
            <a:off x="6740434" y="1933302"/>
            <a:ext cx="1946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Negative charges on DNA backbone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11C6202-4636-450A-A4AF-919B88EEF30B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6248400" y="2225690"/>
            <a:ext cx="492034" cy="441310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269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21D10E-17EB-43B5-B48A-7EAC0F7E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transformation solution (CaCl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686C6-3969-4ED8-B48E-896542C0BB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C489E9-A728-4E4C-BA43-70DBE31723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1" t="-103904" r="23790" b="-319793"/>
          <a:stretch/>
        </p:blipFill>
        <p:spPr>
          <a:xfrm rot="10800000">
            <a:off x="3936731" y="2193754"/>
            <a:ext cx="3552528" cy="3552528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DACDBF4D-F228-4BD1-A7BC-8383B647A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4989">
            <a:off x="1515249" y="2151715"/>
            <a:ext cx="935727" cy="23689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969708-9E7D-4BF5-8103-78C12A7A35B8}"/>
              </a:ext>
            </a:extLst>
          </p:cNvPr>
          <p:cNvSpPr txBox="1"/>
          <p:nvPr/>
        </p:nvSpPr>
        <p:spPr>
          <a:xfrm>
            <a:off x="693019" y="2415942"/>
            <a:ext cx="2772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E. coli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4F02CE8-AD20-4AD1-816A-9F7D899B8168}"/>
              </a:ext>
            </a:extLst>
          </p:cNvPr>
          <p:cNvSpPr/>
          <p:nvPr/>
        </p:nvSpPr>
        <p:spPr>
          <a:xfrm>
            <a:off x="2670864" y="2939838"/>
            <a:ext cx="192505" cy="1925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066AC2-089C-45DA-A45C-BC398B9660BA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2767117" y="2275952"/>
            <a:ext cx="2377639" cy="6638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AD6A0A-9C67-48C6-A0A0-5B6254D7885A}"/>
              </a:ext>
            </a:extLst>
          </p:cNvPr>
          <p:cNvCxnSpPr>
            <a:stCxn id="16" idx="3"/>
          </p:cNvCxnSpPr>
          <p:nvPr/>
        </p:nvCxnSpPr>
        <p:spPr>
          <a:xfrm>
            <a:off x="2699056" y="3104151"/>
            <a:ext cx="1502696" cy="18100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 descr="Shape, icon, arrow&#10;&#10;Description automatically generated">
            <a:extLst>
              <a:ext uri="{FF2B5EF4-FFF2-40B4-BE49-F238E27FC236}">
                <a16:creationId xmlns:a16="http://schemas.microsoft.com/office/drawing/2014/main" id="{BC7B2FD0-D117-4315-AD5C-5FCEF1301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471" y="2664823"/>
            <a:ext cx="1173319" cy="1201783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20EC4BA-AE0F-4F5A-BECD-266DF0676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022" y="2690729"/>
            <a:ext cx="200517" cy="200517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00E93E2-7E79-4150-AEEF-8E9F6E3681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284" y="3632781"/>
            <a:ext cx="286077" cy="286077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42EB990A-6A56-4389-9759-4C46D524F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02" y="3496270"/>
            <a:ext cx="200517" cy="200517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0184816B-AA95-4B9A-B611-72BC6F77F7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959" y="2647185"/>
            <a:ext cx="200517" cy="200517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EC84F07D-040A-4CDA-911F-B57382DA8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662" y="3383059"/>
            <a:ext cx="200517" cy="200517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0BDA6F78-88F4-4DE4-9F16-ECAB5E5F67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702" y="3596419"/>
            <a:ext cx="200517" cy="200517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4BC542F4-A5DB-46C4-B758-F8A236F514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542" y="3078259"/>
            <a:ext cx="200517" cy="200517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A58ABF0D-E155-48C6-9347-11B44F874D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084" y="3056487"/>
            <a:ext cx="200517" cy="200517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8ECB7922-7198-4444-9107-C3E749E32A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364" y="2391809"/>
            <a:ext cx="286077" cy="286077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3C8576EA-C273-47B7-A1B4-379F1358B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244" y="3232187"/>
            <a:ext cx="286077" cy="286077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CC516E77-8407-4576-A72E-C053A673C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217" y="3809779"/>
            <a:ext cx="200517" cy="200517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815C521F-6F0B-4F14-8AC6-5295C75CE0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581" y="3863558"/>
            <a:ext cx="286077" cy="28607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BC6804-814E-4A24-AA39-7996163E2E8B}"/>
              </a:ext>
            </a:extLst>
          </p:cNvPr>
          <p:cNvSpPr txBox="1"/>
          <p:nvPr/>
        </p:nvSpPr>
        <p:spPr>
          <a:xfrm>
            <a:off x="1114697" y="4554582"/>
            <a:ext cx="19463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Ca</a:t>
            </a:r>
            <a:r>
              <a:rPr lang="en-US" sz="1600" b="1" i="1" baseline="30000" dirty="0"/>
              <a:t>2+</a:t>
            </a:r>
            <a:r>
              <a:rPr lang="en-US" sz="1600" b="1" i="1" dirty="0"/>
              <a:t> shields charges on DNA to make it less polar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CE68000-A200-433E-AFC6-5EB7C012CA30}"/>
              </a:ext>
            </a:extLst>
          </p:cNvPr>
          <p:cNvCxnSpPr>
            <a:cxnSpLocks/>
          </p:cNvCxnSpPr>
          <p:nvPr/>
        </p:nvCxnSpPr>
        <p:spPr>
          <a:xfrm flipV="1">
            <a:off x="2843349" y="3810000"/>
            <a:ext cx="2033451" cy="1077689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19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75CD19-B3A9-450F-9474-2BCD5A8660DA}"/>
              </a:ext>
            </a:extLst>
          </p:cNvPr>
          <p:cNvSpPr/>
          <p:nvPr/>
        </p:nvSpPr>
        <p:spPr>
          <a:xfrm rot="20371038">
            <a:off x="1331083" y="5138769"/>
            <a:ext cx="468847" cy="107806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DCC1C21D-8CA0-4285-B200-42D5BC7CD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1152">
            <a:off x="645120" y="2778034"/>
            <a:ext cx="1067756" cy="385354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621D10E-17EB-43B5-B48A-7EAC0F7E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Shock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686C6-3969-4ED8-B48E-896542C0BB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C489E9-A728-4E4C-BA43-70DBE31723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1" t="-103904" r="23790" b="-319793"/>
          <a:stretch/>
        </p:blipFill>
        <p:spPr>
          <a:xfrm rot="10800000">
            <a:off x="3936731" y="2193754"/>
            <a:ext cx="3552528" cy="3552528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DACDBF4D-F228-4BD1-A7BC-8383B647A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4989">
            <a:off x="1515249" y="2151715"/>
            <a:ext cx="935727" cy="23689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969708-9E7D-4BF5-8103-78C12A7A35B8}"/>
              </a:ext>
            </a:extLst>
          </p:cNvPr>
          <p:cNvSpPr txBox="1"/>
          <p:nvPr/>
        </p:nvSpPr>
        <p:spPr>
          <a:xfrm>
            <a:off x="693019" y="2415942"/>
            <a:ext cx="2772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E. coli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4F02CE8-AD20-4AD1-816A-9F7D899B8168}"/>
              </a:ext>
            </a:extLst>
          </p:cNvPr>
          <p:cNvSpPr/>
          <p:nvPr/>
        </p:nvSpPr>
        <p:spPr>
          <a:xfrm>
            <a:off x="2670864" y="2939838"/>
            <a:ext cx="192505" cy="1925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066AC2-089C-45DA-A45C-BC398B9660BA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2767117" y="2275952"/>
            <a:ext cx="2377639" cy="6638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AD6A0A-9C67-48C6-A0A0-5B6254D7885A}"/>
              </a:ext>
            </a:extLst>
          </p:cNvPr>
          <p:cNvCxnSpPr>
            <a:stCxn id="16" idx="3"/>
          </p:cNvCxnSpPr>
          <p:nvPr/>
        </p:nvCxnSpPr>
        <p:spPr>
          <a:xfrm>
            <a:off x="2699056" y="3104151"/>
            <a:ext cx="1502696" cy="18100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 descr="Shape, icon, arrow&#10;&#10;Description automatically generated">
            <a:extLst>
              <a:ext uri="{FF2B5EF4-FFF2-40B4-BE49-F238E27FC236}">
                <a16:creationId xmlns:a16="http://schemas.microsoft.com/office/drawing/2014/main" id="{BC7B2FD0-D117-4315-AD5C-5FCEF1301F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471" y="2664823"/>
            <a:ext cx="1173319" cy="1201783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20EC4BA-AE0F-4F5A-BECD-266DF0676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022" y="2690729"/>
            <a:ext cx="200517" cy="200517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00E93E2-7E79-4150-AEEF-8E9F6E3681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284" y="3632781"/>
            <a:ext cx="286077" cy="286077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42EB990A-6A56-4389-9759-4C46D524FD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02" y="3496270"/>
            <a:ext cx="200517" cy="200517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0184816B-AA95-4B9A-B611-72BC6F77F7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959" y="2647185"/>
            <a:ext cx="200517" cy="200517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EC84F07D-040A-4CDA-911F-B57382DA8E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662" y="3383059"/>
            <a:ext cx="200517" cy="200517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0BDA6F78-88F4-4DE4-9F16-ECAB5E5F67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702" y="3596419"/>
            <a:ext cx="200517" cy="200517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4BC542F4-A5DB-46C4-B758-F8A236F514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542" y="3078259"/>
            <a:ext cx="200517" cy="200517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A58ABF0D-E155-48C6-9347-11B44F874D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084" y="3056487"/>
            <a:ext cx="200517" cy="200517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8ECB7922-7198-4444-9107-C3E749E32A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364" y="2391809"/>
            <a:ext cx="286077" cy="286077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3C8576EA-C273-47B7-A1B4-379F1358B4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244" y="3232187"/>
            <a:ext cx="286077" cy="286077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CC516E77-8407-4576-A72E-C053A673C6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217" y="3809779"/>
            <a:ext cx="200517" cy="200517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815C521F-6F0B-4F14-8AC6-5295C75CE0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581" y="3863558"/>
            <a:ext cx="286077" cy="28607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BC6804-814E-4A24-AA39-7996163E2E8B}"/>
              </a:ext>
            </a:extLst>
          </p:cNvPr>
          <p:cNvSpPr txBox="1"/>
          <p:nvPr/>
        </p:nvSpPr>
        <p:spPr>
          <a:xfrm>
            <a:off x="2316480" y="4824548"/>
            <a:ext cx="1946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Add heat to create pores in the membrane</a:t>
            </a:r>
          </a:p>
        </p:txBody>
      </p:sp>
    </p:spTree>
    <p:extLst>
      <p:ext uri="{BB962C8B-B14F-4D97-AF65-F5344CB8AC3E}">
        <p14:creationId xmlns:p14="http://schemas.microsoft.com/office/powerpoint/2010/main" val="1848640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75CD19-B3A9-450F-9474-2BCD5A8660DA}"/>
              </a:ext>
            </a:extLst>
          </p:cNvPr>
          <p:cNvSpPr/>
          <p:nvPr/>
        </p:nvSpPr>
        <p:spPr>
          <a:xfrm rot="20371038">
            <a:off x="1032336" y="3485249"/>
            <a:ext cx="468847" cy="27855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DCC1C21D-8CA0-4285-B200-42D5BC7CD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1152">
            <a:off x="645120" y="2778034"/>
            <a:ext cx="1067756" cy="385354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621D10E-17EB-43B5-B48A-7EAC0F7E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Shock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686C6-3969-4ED8-B48E-896542C0BB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C489E9-A728-4E4C-BA43-70DBE31723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1" t="-103904" r="23790" b="-319793"/>
          <a:stretch/>
        </p:blipFill>
        <p:spPr>
          <a:xfrm rot="10800000">
            <a:off x="3936731" y="2193754"/>
            <a:ext cx="3552528" cy="3552528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DACDBF4D-F228-4BD1-A7BC-8383B647A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4989">
            <a:off x="1515249" y="2151715"/>
            <a:ext cx="935727" cy="23689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969708-9E7D-4BF5-8103-78C12A7A35B8}"/>
              </a:ext>
            </a:extLst>
          </p:cNvPr>
          <p:cNvSpPr txBox="1"/>
          <p:nvPr/>
        </p:nvSpPr>
        <p:spPr>
          <a:xfrm>
            <a:off x="693019" y="2415942"/>
            <a:ext cx="2772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E. coli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4F02CE8-AD20-4AD1-816A-9F7D899B8168}"/>
              </a:ext>
            </a:extLst>
          </p:cNvPr>
          <p:cNvSpPr/>
          <p:nvPr/>
        </p:nvSpPr>
        <p:spPr>
          <a:xfrm>
            <a:off x="2670864" y="2939838"/>
            <a:ext cx="192505" cy="1925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066AC2-089C-45DA-A45C-BC398B9660BA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2767117" y="2275952"/>
            <a:ext cx="2377639" cy="6638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AD6A0A-9C67-48C6-A0A0-5B6254D7885A}"/>
              </a:ext>
            </a:extLst>
          </p:cNvPr>
          <p:cNvCxnSpPr>
            <a:stCxn id="16" idx="3"/>
          </p:cNvCxnSpPr>
          <p:nvPr/>
        </p:nvCxnSpPr>
        <p:spPr>
          <a:xfrm>
            <a:off x="2699056" y="3104151"/>
            <a:ext cx="1502696" cy="18100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666928-7F31-466B-BDED-90290468D363}"/>
              </a:ext>
            </a:extLst>
          </p:cNvPr>
          <p:cNvGrpSpPr/>
          <p:nvPr/>
        </p:nvGrpSpPr>
        <p:grpSpPr>
          <a:xfrm>
            <a:off x="4880284" y="2391809"/>
            <a:ext cx="1871037" cy="1757826"/>
            <a:chOff x="4880284" y="2391809"/>
            <a:chExt cx="1871037" cy="1757826"/>
          </a:xfrm>
        </p:grpSpPr>
        <p:pic>
          <p:nvPicPr>
            <p:cNvPr id="4" name="Picture 3" descr="Shape, icon, arrow&#10;&#10;Description automatically generated">
              <a:extLst>
                <a:ext uri="{FF2B5EF4-FFF2-40B4-BE49-F238E27FC236}">
                  <a16:creationId xmlns:a16="http://schemas.microsoft.com/office/drawing/2014/main" id="{BC7B2FD0-D117-4315-AD5C-5FCEF1301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471" y="2664823"/>
              <a:ext cx="1173319" cy="1201783"/>
            </a:xfrm>
            <a:prstGeom prst="rect">
              <a:avLst/>
            </a:prstGeom>
          </p:spPr>
        </p:pic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220EC4BA-AE0F-4F5A-BECD-266DF0676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9022" y="2690729"/>
              <a:ext cx="200517" cy="200517"/>
            </a:xfrm>
            <a:prstGeom prst="rect">
              <a:avLst/>
            </a:prstGeom>
          </p:spPr>
        </p:pic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800E93E2-7E79-4150-AEEF-8E9F6E368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0284" y="3632781"/>
              <a:ext cx="286077" cy="286077"/>
            </a:xfrm>
            <a:prstGeom prst="rect">
              <a:avLst/>
            </a:prstGeom>
          </p:spPr>
        </p:pic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42EB990A-6A56-4389-9759-4C46D524F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3902" y="3496270"/>
              <a:ext cx="200517" cy="200517"/>
            </a:xfrm>
            <a:prstGeom prst="rect">
              <a:avLst/>
            </a:prstGeom>
          </p:spPr>
        </p:pic>
        <p:pic>
          <p:nvPicPr>
            <p:cNvPr id="27" name="Picture 26" descr="Icon&#10;&#10;Description automatically generated">
              <a:extLst>
                <a:ext uri="{FF2B5EF4-FFF2-40B4-BE49-F238E27FC236}">
                  <a16:creationId xmlns:a16="http://schemas.microsoft.com/office/drawing/2014/main" id="{0184816B-AA95-4B9A-B611-72BC6F77F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959" y="2647185"/>
              <a:ext cx="200517" cy="200517"/>
            </a:xfrm>
            <a:prstGeom prst="rect">
              <a:avLst/>
            </a:prstGeom>
          </p:spPr>
        </p:pic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EC84F07D-040A-4CDA-911F-B57382DA8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662" y="3383059"/>
              <a:ext cx="200517" cy="200517"/>
            </a:xfrm>
            <a:prstGeom prst="rect">
              <a:avLst/>
            </a:prstGeom>
          </p:spPr>
        </p:pic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0BDA6F78-88F4-4DE4-9F16-ECAB5E5F6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702" y="3596419"/>
              <a:ext cx="200517" cy="200517"/>
            </a:xfrm>
            <a:prstGeom prst="rect">
              <a:avLst/>
            </a:prstGeom>
          </p:spPr>
        </p:pic>
        <p:pic>
          <p:nvPicPr>
            <p:cNvPr id="30" name="Picture 29" descr="Icon&#10;&#10;Description automatically generated">
              <a:extLst>
                <a:ext uri="{FF2B5EF4-FFF2-40B4-BE49-F238E27FC236}">
                  <a16:creationId xmlns:a16="http://schemas.microsoft.com/office/drawing/2014/main" id="{4BC542F4-A5DB-46C4-B758-F8A236F51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542" y="3078259"/>
              <a:ext cx="200517" cy="200517"/>
            </a:xfrm>
            <a:prstGeom prst="rect">
              <a:avLst/>
            </a:prstGeom>
          </p:spPr>
        </p:pic>
        <p:pic>
          <p:nvPicPr>
            <p:cNvPr id="31" name="Picture 30" descr="Icon&#10;&#10;Description automatically generated">
              <a:extLst>
                <a:ext uri="{FF2B5EF4-FFF2-40B4-BE49-F238E27FC236}">
                  <a16:creationId xmlns:a16="http://schemas.microsoft.com/office/drawing/2014/main" id="{A58ABF0D-E155-48C6-9347-11B44F874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4084" y="3056487"/>
              <a:ext cx="200517" cy="200517"/>
            </a:xfrm>
            <a:prstGeom prst="rect">
              <a:avLst/>
            </a:prstGeom>
          </p:spPr>
        </p:pic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8ECB7922-7198-4444-9107-C3E749E32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0364" y="2391809"/>
              <a:ext cx="286077" cy="286077"/>
            </a:xfrm>
            <a:prstGeom prst="rect">
              <a:avLst/>
            </a:prstGeom>
          </p:spPr>
        </p:pic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3C8576EA-C273-47B7-A1B4-379F1358B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5244" y="3232187"/>
              <a:ext cx="286077" cy="286077"/>
            </a:xfrm>
            <a:prstGeom prst="rect">
              <a:avLst/>
            </a:prstGeom>
          </p:spPr>
        </p:pic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CC516E77-8407-4576-A72E-C053A673C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217" y="3809779"/>
              <a:ext cx="200517" cy="200517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815C521F-6F0B-4F14-8AC6-5295C75CE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2581" y="3863558"/>
              <a:ext cx="286077" cy="286077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3BC6804-814E-4A24-AA39-7996163E2E8B}"/>
              </a:ext>
            </a:extLst>
          </p:cNvPr>
          <p:cNvSpPr txBox="1"/>
          <p:nvPr/>
        </p:nvSpPr>
        <p:spPr>
          <a:xfrm>
            <a:off x="2316480" y="4824548"/>
            <a:ext cx="1946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Add heat to create pores in the membrane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CD9B05-DA32-4DC8-BAE1-5AD08FD6DE01}"/>
              </a:ext>
            </a:extLst>
          </p:cNvPr>
          <p:cNvSpPr/>
          <p:nvPr/>
        </p:nvSpPr>
        <p:spPr>
          <a:xfrm>
            <a:off x="4772298" y="4328160"/>
            <a:ext cx="2063932" cy="766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9B54DED-DBD7-44FA-BA4A-FF1335E8C6B9}"/>
              </a:ext>
            </a:extLst>
          </p:cNvPr>
          <p:cNvCxnSpPr>
            <a:cxnSpLocks/>
          </p:cNvCxnSpPr>
          <p:nvPr/>
        </p:nvCxnSpPr>
        <p:spPr>
          <a:xfrm flipV="1">
            <a:off x="3962400" y="4746171"/>
            <a:ext cx="1811383" cy="496389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960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75CD19-B3A9-450F-9474-2BCD5A8660DA}"/>
              </a:ext>
            </a:extLst>
          </p:cNvPr>
          <p:cNvSpPr/>
          <p:nvPr/>
        </p:nvSpPr>
        <p:spPr>
          <a:xfrm rot="20371038">
            <a:off x="1032336" y="3485249"/>
            <a:ext cx="468847" cy="27855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DCC1C21D-8CA0-4285-B200-42D5BC7CD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1152">
            <a:off x="645120" y="2778034"/>
            <a:ext cx="1067756" cy="385354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621D10E-17EB-43B5-B48A-7EAC0F7E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Shock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686C6-3969-4ED8-B48E-896542C0BB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C489E9-A728-4E4C-BA43-70DBE31723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1" t="-103904" r="23790" b="-319793"/>
          <a:stretch/>
        </p:blipFill>
        <p:spPr>
          <a:xfrm rot="10800000">
            <a:off x="3936731" y="2193754"/>
            <a:ext cx="3552528" cy="3552528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DACDBF4D-F228-4BD1-A7BC-8383B647A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4989">
            <a:off x="1515249" y="2151715"/>
            <a:ext cx="935727" cy="23689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969708-9E7D-4BF5-8103-78C12A7A35B8}"/>
              </a:ext>
            </a:extLst>
          </p:cNvPr>
          <p:cNvSpPr txBox="1"/>
          <p:nvPr/>
        </p:nvSpPr>
        <p:spPr>
          <a:xfrm>
            <a:off x="693019" y="2415942"/>
            <a:ext cx="2772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E. coli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4F02CE8-AD20-4AD1-816A-9F7D899B8168}"/>
              </a:ext>
            </a:extLst>
          </p:cNvPr>
          <p:cNvSpPr/>
          <p:nvPr/>
        </p:nvSpPr>
        <p:spPr>
          <a:xfrm>
            <a:off x="2670864" y="2939838"/>
            <a:ext cx="192505" cy="1925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066AC2-089C-45DA-A45C-BC398B9660BA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2767117" y="2275952"/>
            <a:ext cx="2377639" cy="6638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AD6A0A-9C67-48C6-A0A0-5B6254D7885A}"/>
              </a:ext>
            </a:extLst>
          </p:cNvPr>
          <p:cNvCxnSpPr>
            <a:stCxn id="16" idx="3"/>
          </p:cNvCxnSpPr>
          <p:nvPr/>
        </p:nvCxnSpPr>
        <p:spPr>
          <a:xfrm>
            <a:off x="2699056" y="3104151"/>
            <a:ext cx="1502696" cy="18100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3BC6804-814E-4A24-AA39-7996163E2E8B}"/>
              </a:ext>
            </a:extLst>
          </p:cNvPr>
          <p:cNvSpPr txBox="1"/>
          <p:nvPr/>
        </p:nvSpPr>
        <p:spPr>
          <a:xfrm>
            <a:off x="6901543" y="2037805"/>
            <a:ext cx="1946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Plasmid enters cell through pore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321F69F-DC21-412A-A6D0-CC0C5B8F718C}"/>
              </a:ext>
            </a:extLst>
          </p:cNvPr>
          <p:cNvSpPr/>
          <p:nvPr/>
        </p:nvSpPr>
        <p:spPr>
          <a:xfrm>
            <a:off x="4772298" y="4328160"/>
            <a:ext cx="2063932" cy="766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AC06F86-8935-45F1-BF94-82C1F95AC5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109" t="-151253" r="-41200" b="48885"/>
          <a:stretch/>
        </p:blipFill>
        <p:spPr>
          <a:xfrm>
            <a:off x="3918857" y="2194560"/>
            <a:ext cx="3561806" cy="3553097"/>
          </a:xfrm>
          <a:prstGeom prst="ellipse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4D2ED31-A883-4C26-ACD3-AF3F5DE1B9E5}"/>
              </a:ext>
            </a:extLst>
          </p:cNvPr>
          <p:cNvCxnSpPr>
            <a:cxnSpLocks/>
          </p:cNvCxnSpPr>
          <p:nvPr/>
        </p:nvCxnSpPr>
        <p:spPr>
          <a:xfrm flipV="1">
            <a:off x="6174377" y="2690949"/>
            <a:ext cx="1672046" cy="2412275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962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0F7FC77-21E4-4D77-97D2-4A0976289D40}"/>
              </a:ext>
            </a:extLst>
          </p:cNvPr>
          <p:cNvSpPr/>
          <p:nvPr/>
        </p:nvSpPr>
        <p:spPr>
          <a:xfrm rot="20371038">
            <a:off x="1417379" y="5616404"/>
            <a:ext cx="468847" cy="58483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86888715-1B06-43D3-90B2-DA0F68D17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1152">
            <a:off x="645120" y="2778034"/>
            <a:ext cx="1067756" cy="385354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621D10E-17EB-43B5-B48A-7EAC0F7E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Recovery on ice, 2 min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686C6-3969-4ED8-B48E-896542C0BB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C489E9-A728-4E4C-BA43-70DBE31723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7" t="-324711" r="23923" b="-98987"/>
          <a:stretch/>
        </p:blipFill>
        <p:spPr>
          <a:xfrm rot="10800000">
            <a:off x="3936731" y="2193754"/>
            <a:ext cx="3552528" cy="3552528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DACDBF4D-F228-4BD1-A7BC-8383B647A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4989">
            <a:off x="1515249" y="2151715"/>
            <a:ext cx="935727" cy="23689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969708-9E7D-4BF5-8103-78C12A7A35B8}"/>
              </a:ext>
            </a:extLst>
          </p:cNvPr>
          <p:cNvSpPr txBox="1"/>
          <p:nvPr/>
        </p:nvSpPr>
        <p:spPr>
          <a:xfrm>
            <a:off x="693019" y="2415942"/>
            <a:ext cx="2772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E. coli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4F02CE8-AD20-4AD1-816A-9F7D899B8168}"/>
              </a:ext>
            </a:extLst>
          </p:cNvPr>
          <p:cNvSpPr/>
          <p:nvPr/>
        </p:nvSpPr>
        <p:spPr>
          <a:xfrm>
            <a:off x="2670864" y="2939838"/>
            <a:ext cx="192505" cy="1925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066AC2-089C-45DA-A45C-BC398B9660BA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2767117" y="2275952"/>
            <a:ext cx="2377639" cy="6638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AD6A0A-9C67-48C6-A0A0-5B6254D7885A}"/>
              </a:ext>
            </a:extLst>
          </p:cNvPr>
          <p:cNvCxnSpPr>
            <a:stCxn id="16" idx="3"/>
          </p:cNvCxnSpPr>
          <p:nvPr/>
        </p:nvCxnSpPr>
        <p:spPr>
          <a:xfrm>
            <a:off x="2699056" y="3104151"/>
            <a:ext cx="1502696" cy="18100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F40EA4-A651-4C81-AF06-79CD095DE3B5}"/>
              </a:ext>
            </a:extLst>
          </p:cNvPr>
          <p:cNvCxnSpPr>
            <a:cxnSpLocks/>
          </p:cNvCxnSpPr>
          <p:nvPr/>
        </p:nvCxnSpPr>
        <p:spPr>
          <a:xfrm flipV="1">
            <a:off x="5817326" y="2222863"/>
            <a:ext cx="1068704" cy="851263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788767-1750-49E0-BC0D-C669C43E9C09}"/>
              </a:ext>
            </a:extLst>
          </p:cNvPr>
          <p:cNvGrpSpPr/>
          <p:nvPr/>
        </p:nvGrpSpPr>
        <p:grpSpPr>
          <a:xfrm>
            <a:off x="4880284" y="3785181"/>
            <a:ext cx="1871037" cy="1757826"/>
            <a:chOff x="4880284" y="2391809"/>
            <a:chExt cx="1871037" cy="1757826"/>
          </a:xfrm>
        </p:grpSpPr>
        <p:pic>
          <p:nvPicPr>
            <p:cNvPr id="29" name="Picture 28" descr="Shape, icon, arrow&#10;&#10;Description automatically generated">
              <a:extLst>
                <a:ext uri="{FF2B5EF4-FFF2-40B4-BE49-F238E27FC236}">
                  <a16:creationId xmlns:a16="http://schemas.microsoft.com/office/drawing/2014/main" id="{A7DDD460-326F-4811-A129-B0F7A2F09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471" y="2664823"/>
              <a:ext cx="1173319" cy="1201783"/>
            </a:xfrm>
            <a:prstGeom prst="rect">
              <a:avLst/>
            </a:prstGeom>
          </p:spPr>
        </p:pic>
        <p:pic>
          <p:nvPicPr>
            <p:cNvPr id="30" name="Picture 29" descr="Icon&#10;&#10;Description automatically generated">
              <a:extLst>
                <a:ext uri="{FF2B5EF4-FFF2-40B4-BE49-F238E27FC236}">
                  <a16:creationId xmlns:a16="http://schemas.microsoft.com/office/drawing/2014/main" id="{5B158ECF-1A6B-4E15-AF0A-7A11D0416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9022" y="2690729"/>
              <a:ext cx="200517" cy="200517"/>
            </a:xfrm>
            <a:prstGeom prst="rect">
              <a:avLst/>
            </a:prstGeom>
          </p:spPr>
        </p:pic>
        <p:pic>
          <p:nvPicPr>
            <p:cNvPr id="31" name="Picture 30" descr="Icon&#10;&#10;Description automatically generated">
              <a:extLst>
                <a:ext uri="{FF2B5EF4-FFF2-40B4-BE49-F238E27FC236}">
                  <a16:creationId xmlns:a16="http://schemas.microsoft.com/office/drawing/2014/main" id="{453FF2CB-F5F9-45E3-BF6C-369F4AB4D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0284" y="3632781"/>
              <a:ext cx="286077" cy="286077"/>
            </a:xfrm>
            <a:prstGeom prst="rect">
              <a:avLst/>
            </a:prstGeom>
          </p:spPr>
        </p:pic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A0FD42EA-AB15-4125-AAC5-3414218F2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3902" y="3496270"/>
              <a:ext cx="200517" cy="200517"/>
            </a:xfrm>
            <a:prstGeom prst="rect">
              <a:avLst/>
            </a:prstGeom>
          </p:spPr>
        </p:pic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C084EB54-ABB7-4481-957F-D0F38FA7D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959" y="2647185"/>
              <a:ext cx="200517" cy="200517"/>
            </a:xfrm>
            <a:prstGeom prst="rect">
              <a:avLst/>
            </a:prstGeom>
          </p:spPr>
        </p:pic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DD962BFE-AC30-4E71-AF20-ED32F2BBB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662" y="3383059"/>
              <a:ext cx="200517" cy="200517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3AD700BC-E16E-408A-A2C6-D17DC9136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702" y="3596419"/>
              <a:ext cx="200517" cy="200517"/>
            </a:xfrm>
            <a:prstGeom prst="rect">
              <a:avLst/>
            </a:prstGeom>
          </p:spPr>
        </p:pic>
        <p:pic>
          <p:nvPicPr>
            <p:cNvPr id="36" name="Picture 35" descr="Icon&#10;&#10;Description automatically generated">
              <a:extLst>
                <a:ext uri="{FF2B5EF4-FFF2-40B4-BE49-F238E27FC236}">
                  <a16:creationId xmlns:a16="http://schemas.microsoft.com/office/drawing/2014/main" id="{5534C46E-9AD6-42A8-B699-25C8F6CDC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542" y="3078259"/>
              <a:ext cx="200517" cy="200517"/>
            </a:xfrm>
            <a:prstGeom prst="rect">
              <a:avLst/>
            </a:prstGeom>
          </p:spPr>
        </p:pic>
        <p:pic>
          <p:nvPicPr>
            <p:cNvPr id="37" name="Picture 36" descr="Icon&#10;&#10;Description automatically generated">
              <a:extLst>
                <a:ext uri="{FF2B5EF4-FFF2-40B4-BE49-F238E27FC236}">
                  <a16:creationId xmlns:a16="http://schemas.microsoft.com/office/drawing/2014/main" id="{4B161EDC-A871-4B4A-816E-094E72AC4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4084" y="3056487"/>
              <a:ext cx="200517" cy="200517"/>
            </a:xfrm>
            <a:prstGeom prst="rect">
              <a:avLst/>
            </a:prstGeom>
          </p:spPr>
        </p:pic>
        <p:pic>
          <p:nvPicPr>
            <p:cNvPr id="38" name="Picture 37" descr="Icon&#10;&#10;Description automatically generated">
              <a:extLst>
                <a:ext uri="{FF2B5EF4-FFF2-40B4-BE49-F238E27FC236}">
                  <a16:creationId xmlns:a16="http://schemas.microsoft.com/office/drawing/2014/main" id="{D62E84BD-CE94-4B01-A44E-6251B213E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0364" y="2391809"/>
              <a:ext cx="286077" cy="286077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26F2FED3-9C2A-40AA-B65F-3CE9AECFA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5244" y="3232187"/>
              <a:ext cx="286077" cy="286077"/>
            </a:xfrm>
            <a:prstGeom prst="rect">
              <a:avLst/>
            </a:prstGeom>
          </p:spPr>
        </p:pic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E0D8E999-0DA6-4FCC-AD31-BC7FCCE65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217" y="3809779"/>
              <a:ext cx="200517" cy="200517"/>
            </a:xfrm>
            <a:prstGeom prst="rect">
              <a:avLst/>
            </a:prstGeom>
          </p:spPr>
        </p:pic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E5500F42-8414-40FD-85ED-D6923EE7C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2581" y="3863558"/>
              <a:ext cx="286077" cy="286077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4A9F47D-67BA-4F13-8B9D-C49ED1FC128C}"/>
              </a:ext>
            </a:extLst>
          </p:cNvPr>
          <p:cNvSpPr txBox="1"/>
          <p:nvPr/>
        </p:nvSpPr>
        <p:spPr>
          <a:xfrm>
            <a:off x="6901543" y="2037805"/>
            <a:ext cx="19463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Pores close</a:t>
            </a:r>
          </a:p>
        </p:txBody>
      </p:sp>
    </p:spTree>
    <p:extLst>
      <p:ext uri="{BB962C8B-B14F-4D97-AF65-F5344CB8AC3E}">
        <p14:creationId xmlns:p14="http://schemas.microsoft.com/office/powerpoint/2010/main" val="2785779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76B7338-3649-4429-B659-B70C5B5C7395}"/>
              </a:ext>
            </a:extLst>
          </p:cNvPr>
          <p:cNvSpPr/>
          <p:nvPr/>
        </p:nvSpPr>
        <p:spPr>
          <a:xfrm>
            <a:off x="3918858" y="2177143"/>
            <a:ext cx="3579222" cy="3579222"/>
          </a:xfrm>
          <a:prstGeom prst="ellipse">
            <a:avLst/>
          </a:prstGeom>
          <a:solidFill>
            <a:srgbClr val="FFF9E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21D10E-17EB-43B5-B48A-7EAC0F7E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LB broth, allow gene expression, 10 min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686C6-3969-4ED8-B48E-896542C0BB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DACDBF4D-F228-4BD1-A7BC-8383B647A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4989">
            <a:off x="1515249" y="2151715"/>
            <a:ext cx="935727" cy="23689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969708-9E7D-4BF5-8103-78C12A7A35B8}"/>
              </a:ext>
            </a:extLst>
          </p:cNvPr>
          <p:cNvSpPr txBox="1"/>
          <p:nvPr/>
        </p:nvSpPr>
        <p:spPr>
          <a:xfrm>
            <a:off x="693019" y="2415942"/>
            <a:ext cx="2772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E. coli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4F02CE8-AD20-4AD1-816A-9F7D899B8168}"/>
              </a:ext>
            </a:extLst>
          </p:cNvPr>
          <p:cNvSpPr/>
          <p:nvPr/>
        </p:nvSpPr>
        <p:spPr>
          <a:xfrm>
            <a:off x="2566362" y="2765666"/>
            <a:ext cx="192505" cy="1925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066AC2-089C-45DA-A45C-BC398B9660BA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2662615" y="2255520"/>
            <a:ext cx="2527694" cy="5101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AD6A0A-9C67-48C6-A0A0-5B6254D7885A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2594554" y="2929979"/>
            <a:ext cx="1602977" cy="19990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 descr="Shape, icon, arrow&#10;&#10;Description automatically generated">
            <a:extLst>
              <a:ext uri="{FF2B5EF4-FFF2-40B4-BE49-F238E27FC236}">
                <a16:creationId xmlns:a16="http://schemas.microsoft.com/office/drawing/2014/main" id="{926E1455-4F55-4703-BCA0-FC57B4E34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027">
            <a:off x="4750082" y="3030583"/>
            <a:ext cx="790716" cy="809898"/>
          </a:xfrm>
          <a:prstGeom prst="rect">
            <a:avLst/>
          </a:prstGeom>
        </p:spPr>
      </p:pic>
      <p:pic>
        <p:nvPicPr>
          <p:cNvPr id="70" name="Picture 69" descr="Shape, icon, arrow&#10;&#10;Description automatically generated">
            <a:extLst>
              <a:ext uri="{FF2B5EF4-FFF2-40B4-BE49-F238E27FC236}">
                <a16:creationId xmlns:a16="http://schemas.microsoft.com/office/drawing/2014/main" id="{0AA305F0-0FCD-4B92-B92D-8CC36117F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027">
            <a:off x="2584390" y="2797667"/>
            <a:ext cx="92459" cy="9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61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een Fluorescent Protein (GFP) isolated from jellyfish">
            <a:extLst>
              <a:ext uri="{FF2B5EF4-FFF2-40B4-BE49-F238E27FC236}">
                <a16:creationId xmlns:a16="http://schemas.microsoft.com/office/drawing/2014/main" id="{B63C7A09-8F0D-44FF-A548-F61FFE50F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932" y="2972152"/>
            <a:ext cx="4506801" cy="302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C2A0917-5190-4315-ABA9-E6FFF02B4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6CC9A9-4162-4328-A6B5-28312CA50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5465099" cy="4067432"/>
          </a:xfrm>
        </p:spPr>
        <p:txBody>
          <a:bodyPr/>
          <a:lstStyle/>
          <a:p>
            <a:pPr>
              <a:lnSpc>
                <a:spcPct val="110000"/>
              </a:lnSpc>
              <a:buSzPct val="100000"/>
            </a:pPr>
            <a:r>
              <a:rPr lang="en-US" dirty="0">
                <a:solidFill>
                  <a:schemeClr val="bg1"/>
                </a:solidFill>
              </a:rPr>
              <a:t>Bio-Rad’s </a:t>
            </a:r>
            <a:r>
              <a:rPr lang="en-US" dirty="0" err="1">
                <a:solidFill>
                  <a:schemeClr val="bg1"/>
                </a:solidFill>
              </a:rPr>
              <a:t>pGLO</a:t>
            </a:r>
            <a:r>
              <a:rPr lang="en-US" dirty="0">
                <a:solidFill>
                  <a:schemeClr val="bg1"/>
                </a:solidFill>
              </a:rPr>
              <a:t> Transformation and Inquiry Kit for AP Biology enables hands-on learning of the central dogma, gene expression and regulation, bacterial transformation, protein separation, and the biomanufacturing process — with glowing bacteria!</a:t>
            </a:r>
          </a:p>
          <a:p>
            <a:pPr>
              <a:lnSpc>
                <a:spcPct val="110000"/>
              </a:lnSpc>
              <a:buSzPct val="100000"/>
            </a:pPr>
            <a:r>
              <a:rPr lang="en-US" dirty="0">
                <a:solidFill>
                  <a:schemeClr val="bg1"/>
                </a:solidFill>
              </a:rPr>
              <a:t>This presentation is designed to be used with Laboratory </a:t>
            </a:r>
          </a:p>
          <a:p>
            <a:pPr>
              <a:lnSpc>
                <a:spcPct val="110000"/>
              </a:lnSpc>
              <a:buSzPct val="100000"/>
            </a:pPr>
            <a:r>
              <a:rPr lang="en-US" dirty="0">
                <a:solidFill>
                  <a:schemeClr val="bg1"/>
                </a:solidFill>
              </a:rPr>
              <a:t>Use and modify this slide deck with your students as needed.</a:t>
            </a:r>
          </a:p>
          <a:p>
            <a:pPr>
              <a:lnSpc>
                <a:spcPct val="110000"/>
              </a:lnSpc>
              <a:buSzPct val="100000"/>
            </a:pPr>
            <a:r>
              <a:rPr lang="en-US" dirty="0">
                <a:solidFill>
                  <a:schemeClr val="bg1"/>
                </a:solidFill>
              </a:rPr>
              <a:t>A printed copy of the Instructor Guide can be found inside for free from the </a:t>
            </a:r>
            <a:r>
              <a:rPr lang="en-US" dirty="0" err="1">
                <a:solidFill>
                  <a:schemeClr val="bg1"/>
                </a:solidFill>
                <a:hlinkClick r:id="rId3"/>
              </a:rPr>
              <a:t>pGLO</a:t>
            </a:r>
            <a:r>
              <a:rPr lang="en-US" dirty="0">
                <a:solidFill>
                  <a:schemeClr val="bg1"/>
                </a:solidFill>
                <a:hlinkClick r:id="rId3"/>
              </a:rPr>
              <a:t> Bacterial Transformation Kit product webpage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3FEADDC2-F671-453C-B10F-63D8EBA901F8}"/>
              </a:ext>
            </a:extLst>
          </p:cNvPr>
          <p:cNvSpPr/>
          <p:nvPr/>
        </p:nvSpPr>
        <p:spPr>
          <a:xfrm rot="2673227">
            <a:off x="7672179" y="191089"/>
            <a:ext cx="1965632" cy="579928"/>
          </a:xfrm>
          <a:prstGeom prst="trapezoid">
            <a:avLst>
              <a:gd name="adj" fmla="val 100593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en-US" sz="12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Getting</a:t>
            </a:r>
          </a:p>
          <a:p>
            <a:pPr algn="ctr"/>
            <a:r>
              <a:rPr lang="en-US" sz="12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Started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7499D1A-49C6-4950-8CE4-3425BA2589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explorer.bio-rad.com</a:t>
            </a:r>
          </a:p>
        </p:txBody>
      </p:sp>
    </p:spTree>
    <p:extLst>
      <p:ext uri="{BB962C8B-B14F-4D97-AF65-F5344CB8AC3E}">
        <p14:creationId xmlns:p14="http://schemas.microsoft.com/office/powerpoint/2010/main" val="1343522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76B7338-3649-4429-B659-B70C5B5C7395}"/>
              </a:ext>
            </a:extLst>
          </p:cNvPr>
          <p:cNvSpPr/>
          <p:nvPr/>
        </p:nvSpPr>
        <p:spPr>
          <a:xfrm>
            <a:off x="3918858" y="2177143"/>
            <a:ext cx="3579222" cy="3579222"/>
          </a:xfrm>
          <a:prstGeom prst="ellipse">
            <a:avLst/>
          </a:prstGeom>
          <a:solidFill>
            <a:srgbClr val="FFF9E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21D10E-17EB-43B5-B48A-7EAC0F7E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LB broth, allow gene expression, 10 min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686C6-3969-4ED8-B48E-896542C0BB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DACDBF4D-F228-4BD1-A7BC-8383B647A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4989">
            <a:off x="1515249" y="2151715"/>
            <a:ext cx="935727" cy="23689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969708-9E7D-4BF5-8103-78C12A7A35B8}"/>
              </a:ext>
            </a:extLst>
          </p:cNvPr>
          <p:cNvSpPr txBox="1"/>
          <p:nvPr/>
        </p:nvSpPr>
        <p:spPr>
          <a:xfrm>
            <a:off x="693019" y="2415942"/>
            <a:ext cx="2772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E. coli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4F02CE8-AD20-4AD1-816A-9F7D899B8168}"/>
              </a:ext>
            </a:extLst>
          </p:cNvPr>
          <p:cNvSpPr/>
          <p:nvPr/>
        </p:nvSpPr>
        <p:spPr>
          <a:xfrm>
            <a:off x="2566362" y="2765666"/>
            <a:ext cx="192505" cy="1925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066AC2-089C-45DA-A45C-BC398B9660BA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2662615" y="2255520"/>
            <a:ext cx="2527694" cy="5101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AD6A0A-9C67-48C6-A0A0-5B6254D7885A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2594554" y="2929979"/>
            <a:ext cx="1602977" cy="19990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 descr="Shape, icon, arrow&#10;&#10;Description automatically generated">
            <a:extLst>
              <a:ext uri="{FF2B5EF4-FFF2-40B4-BE49-F238E27FC236}">
                <a16:creationId xmlns:a16="http://schemas.microsoft.com/office/drawing/2014/main" id="{926E1455-4F55-4703-BCA0-FC57B4E34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027">
            <a:off x="4750082" y="3030583"/>
            <a:ext cx="790716" cy="809898"/>
          </a:xfrm>
          <a:prstGeom prst="rect">
            <a:avLst/>
          </a:prstGeom>
        </p:spPr>
      </p:pic>
      <p:sp>
        <p:nvSpPr>
          <p:cNvPr id="6" name="Chord 5">
            <a:extLst>
              <a:ext uri="{FF2B5EF4-FFF2-40B4-BE49-F238E27FC236}">
                <a16:creationId xmlns:a16="http://schemas.microsoft.com/office/drawing/2014/main" id="{8D6D615F-BCA8-4522-8C1E-8AA80D7F2C02}"/>
              </a:ext>
            </a:extLst>
          </p:cNvPr>
          <p:cNvSpPr/>
          <p:nvPr/>
        </p:nvSpPr>
        <p:spPr>
          <a:xfrm>
            <a:off x="5738948" y="2499360"/>
            <a:ext cx="296091" cy="296091"/>
          </a:xfrm>
          <a:prstGeom prst="chord">
            <a:avLst/>
          </a:prstGeom>
          <a:solidFill>
            <a:srgbClr val="2E3192"/>
          </a:solidFill>
          <a:ln w="15875">
            <a:solidFill>
              <a:srgbClr val="4672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hord 38">
            <a:extLst>
              <a:ext uri="{FF2B5EF4-FFF2-40B4-BE49-F238E27FC236}">
                <a16:creationId xmlns:a16="http://schemas.microsoft.com/office/drawing/2014/main" id="{67532071-E750-4500-8853-E444CD06DEE3}"/>
              </a:ext>
            </a:extLst>
          </p:cNvPr>
          <p:cNvSpPr/>
          <p:nvPr/>
        </p:nvSpPr>
        <p:spPr>
          <a:xfrm rot="8625076">
            <a:off x="6070692" y="2889514"/>
            <a:ext cx="256536" cy="256536"/>
          </a:xfrm>
          <a:prstGeom prst="chord">
            <a:avLst/>
          </a:prstGeom>
          <a:solidFill>
            <a:srgbClr val="2E3192">
              <a:alpha val="70000"/>
            </a:srgbClr>
          </a:solidFill>
          <a:ln w="15875">
            <a:solidFill>
              <a:srgbClr val="4672C2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hord 39">
            <a:extLst>
              <a:ext uri="{FF2B5EF4-FFF2-40B4-BE49-F238E27FC236}">
                <a16:creationId xmlns:a16="http://schemas.microsoft.com/office/drawing/2014/main" id="{1F96C323-7B1F-41E2-BA6B-7BE36BE95523}"/>
              </a:ext>
            </a:extLst>
          </p:cNvPr>
          <p:cNvSpPr/>
          <p:nvPr/>
        </p:nvSpPr>
        <p:spPr>
          <a:xfrm rot="13559349">
            <a:off x="6059808" y="2410478"/>
            <a:ext cx="159191" cy="159191"/>
          </a:xfrm>
          <a:prstGeom prst="chord">
            <a:avLst/>
          </a:prstGeom>
          <a:solidFill>
            <a:srgbClr val="2E3192">
              <a:alpha val="25000"/>
            </a:srgbClr>
          </a:solidFill>
          <a:ln w="15875">
            <a:solidFill>
              <a:srgbClr val="4672C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7FC905-2030-400F-AB5A-2E0239B933C0}"/>
              </a:ext>
            </a:extLst>
          </p:cNvPr>
          <p:cNvSpPr txBox="1"/>
          <p:nvPr/>
        </p:nvSpPr>
        <p:spPr>
          <a:xfrm>
            <a:off x="6775269" y="1802674"/>
            <a:ext cx="2368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/>
              <a:t>AraC</a:t>
            </a:r>
            <a:r>
              <a:rPr lang="en-US" sz="1600" b="1" i="1" dirty="0"/>
              <a:t>, regulatory protein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CBC729F-E4D4-4A50-9A29-59C2E9970141}"/>
              </a:ext>
            </a:extLst>
          </p:cNvPr>
          <p:cNvCxnSpPr>
            <a:cxnSpLocks/>
          </p:cNvCxnSpPr>
          <p:nvPr/>
        </p:nvCxnSpPr>
        <p:spPr>
          <a:xfrm flipV="1">
            <a:off x="5867400" y="1996442"/>
            <a:ext cx="870584" cy="594358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DD00DA77-9AC3-4394-BF10-3975965D61C3}"/>
              </a:ext>
            </a:extLst>
          </p:cNvPr>
          <p:cNvSpPr/>
          <p:nvPr/>
        </p:nvSpPr>
        <p:spPr>
          <a:xfrm>
            <a:off x="6122126" y="4197531"/>
            <a:ext cx="269965" cy="391886"/>
          </a:xfrm>
          <a:prstGeom prst="round2DiagRect">
            <a:avLst/>
          </a:prstGeom>
          <a:solidFill>
            <a:srgbClr val="92D050"/>
          </a:solidFill>
          <a:ln w="15875">
            <a:solidFill>
              <a:srgbClr val="80C535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Diagonal Corners Rounded 41">
            <a:extLst>
              <a:ext uri="{FF2B5EF4-FFF2-40B4-BE49-F238E27FC236}">
                <a16:creationId xmlns:a16="http://schemas.microsoft.com/office/drawing/2014/main" id="{3D0BD730-DC78-461A-A3A9-7A2CA167808B}"/>
              </a:ext>
            </a:extLst>
          </p:cNvPr>
          <p:cNvSpPr/>
          <p:nvPr/>
        </p:nvSpPr>
        <p:spPr>
          <a:xfrm rot="2144464">
            <a:off x="6196061" y="4900495"/>
            <a:ext cx="204542" cy="296917"/>
          </a:xfrm>
          <a:prstGeom prst="round2DiagRect">
            <a:avLst/>
          </a:prstGeom>
          <a:solidFill>
            <a:srgbClr val="92D050">
              <a:alpha val="80000"/>
            </a:srgbClr>
          </a:solidFill>
          <a:ln w="15875">
            <a:solidFill>
              <a:srgbClr val="80C535">
                <a:alpha val="80000"/>
              </a:srgbClr>
            </a:solidFill>
          </a:ln>
          <a:effectLst>
            <a:glow rad="1397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Diagonal Corners Rounded 42">
            <a:extLst>
              <a:ext uri="{FF2B5EF4-FFF2-40B4-BE49-F238E27FC236}">
                <a16:creationId xmlns:a16="http://schemas.microsoft.com/office/drawing/2014/main" id="{412ED9C6-1828-4C4C-B361-B212A6DC8F91}"/>
              </a:ext>
            </a:extLst>
          </p:cNvPr>
          <p:cNvSpPr/>
          <p:nvPr/>
        </p:nvSpPr>
        <p:spPr>
          <a:xfrm rot="14288621">
            <a:off x="5740101" y="4561383"/>
            <a:ext cx="111926" cy="162474"/>
          </a:xfrm>
          <a:prstGeom prst="round2DiagRect">
            <a:avLst/>
          </a:prstGeom>
          <a:solidFill>
            <a:srgbClr val="92D050">
              <a:alpha val="25000"/>
            </a:srgbClr>
          </a:solidFill>
          <a:ln w="15875">
            <a:solidFill>
              <a:srgbClr val="80C535">
                <a:alpha val="25000"/>
              </a:srgbClr>
            </a:solidFill>
          </a:ln>
          <a:effectLst>
            <a:glow rad="139700">
              <a:schemeClr val="accent6">
                <a:satMod val="175000"/>
                <a:alpha val="1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Diagonal Corners Rounded 43">
            <a:extLst>
              <a:ext uri="{FF2B5EF4-FFF2-40B4-BE49-F238E27FC236}">
                <a16:creationId xmlns:a16="http://schemas.microsoft.com/office/drawing/2014/main" id="{C7072C79-D641-42A5-919D-7B30BEEC51DA}"/>
              </a:ext>
            </a:extLst>
          </p:cNvPr>
          <p:cNvSpPr/>
          <p:nvPr/>
        </p:nvSpPr>
        <p:spPr>
          <a:xfrm rot="18973129">
            <a:off x="6614753" y="4374028"/>
            <a:ext cx="195500" cy="283791"/>
          </a:xfrm>
          <a:prstGeom prst="round2DiagRect">
            <a:avLst/>
          </a:prstGeom>
          <a:solidFill>
            <a:srgbClr val="92D050">
              <a:alpha val="50000"/>
            </a:srgbClr>
          </a:solidFill>
          <a:ln w="15875">
            <a:solidFill>
              <a:srgbClr val="80C535">
                <a:alpha val="50000"/>
              </a:srgbClr>
            </a:solidFill>
          </a:ln>
          <a:effectLst>
            <a:glow rad="139700">
              <a:schemeClr val="accent6">
                <a:satMod val="175000"/>
                <a:alpha val="2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E829979-2DA1-456D-B7C9-4B563E515643}"/>
              </a:ext>
            </a:extLst>
          </p:cNvPr>
          <p:cNvSpPr txBox="1"/>
          <p:nvPr/>
        </p:nvSpPr>
        <p:spPr>
          <a:xfrm>
            <a:off x="7232471" y="4998780"/>
            <a:ext cx="1454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GFP, only if arabinose is in the media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3B3AE20-7949-4D28-B5DA-6F56FAB936D0}"/>
              </a:ext>
            </a:extLst>
          </p:cNvPr>
          <p:cNvCxnSpPr>
            <a:cxnSpLocks/>
          </p:cNvCxnSpPr>
          <p:nvPr/>
        </p:nvCxnSpPr>
        <p:spPr>
          <a:xfrm>
            <a:off x="6374674" y="4554583"/>
            <a:ext cx="855344" cy="642259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0BF82C10-D557-40E1-9F6B-394DCB28A8F4}"/>
              </a:ext>
            </a:extLst>
          </p:cNvPr>
          <p:cNvSpPr/>
          <p:nvPr/>
        </p:nvSpPr>
        <p:spPr>
          <a:xfrm>
            <a:off x="4136571" y="3979817"/>
            <a:ext cx="261257" cy="261257"/>
          </a:xfrm>
          <a:prstGeom prst="roundRect">
            <a:avLst/>
          </a:prstGeom>
          <a:solidFill>
            <a:srgbClr val="ED1C24">
              <a:alpha val="80000"/>
            </a:srgbClr>
          </a:solidFill>
          <a:ln w="15875">
            <a:solidFill>
              <a:srgbClr val="CA1906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679A17B-624F-4198-8447-FE7F84794209}"/>
              </a:ext>
            </a:extLst>
          </p:cNvPr>
          <p:cNvSpPr/>
          <p:nvPr/>
        </p:nvSpPr>
        <p:spPr>
          <a:xfrm rot="1240924">
            <a:off x="4537166" y="4328161"/>
            <a:ext cx="335280" cy="335280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7E45A874-392D-4273-85F3-6CD39604210E}"/>
              </a:ext>
            </a:extLst>
          </p:cNvPr>
          <p:cNvSpPr/>
          <p:nvPr/>
        </p:nvSpPr>
        <p:spPr>
          <a:xfrm rot="20103265">
            <a:off x="4133488" y="4467284"/>
            <a:ext cx="183938" cy="183938"/>
          </a:xfrm>
          <a:prstGeom prst="roundRect">
            <a:avLst/>
          </a:prstGeom>
          <a:solidFill>
            <a:srgbClr val="ED1C24">
              <a:alpha val="40000"/>
            </a:srgbClr>
          </a:solidFill>
          <a:ln w="15875">
            <a:solidFill>
              <a:srgbClr val="CA1906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5E09A87-E083-4F0F-A96F-F972D3535D34}"/>
              </a:ext>
            </a:extLst>
          </p:cNvPr>
          <p:cNvCxnSpPr>
            <a:cxnSpLocks/>
          </p:cNvCxnSpPr>
          <p:nvPr/>
        </p:nvCxnSpPr>
        <p:spPr>
          <a:xfrm flipV="1">
            <a:off x="5503817" y="2908664"/>
            <a:ext cx="304800" cy="235130"/>
          </a:xfrm>
          <a:prstGeom prst="straightConnector1">
            <a:avLst/>
          </a:prstGeom>
          <a:ln w="44450">
            <a:solidFill>
              <a:schemeClr val="tx1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FBC549F-4B26-4A98-91FB-A3D2D5A5B1FB}"/>
              </a:ext>
            </a:extLst>
          </p:cNvPr>
          <p:cNvCxnSpPr>
            <a:cxnSpLocks/>
          </p:cNvCxnSpPr>
          <p:nvPr/>
        </p:nvCxnSpPr>
        <p:spPr>
          <a:xfrm>
            <a:off x="5547360" y="3701143"/>
            <a:ext cx="505097" cy="391886"/>
          </a:xfrm>
          <a:prstGeom prst="straightConnector1">
            <a:avLst/>
          </a:prstGeom>
          <a:ln w="44450">
            <a:solidFill>
              <a:schemeClr val="tx1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924775D-34B2-4E89-BC40-8FCA17F6BC16}"/>
              </a:ext>
            </a:extLst>
          </p:cNvPr>
          <p:cNvCxnSpPr>
            <a:cxnSpLocks/>
          </p:cNvCxnSpPr>
          <p:nvPr/>
        </p:nvCxnSpPr>
        <p:spPr>
          <a:xfrm flipH="1">
            <a:off x="4763589" y="3897086"/>
            <a:ext cx="169816" cy="343988"/>
          </a:xfrm>
          <a:prstGeom prst="straightConnector1">
            <a:avLst/>
          </a:prstGeom>
          <a:ln w="44450">
            <a:solidFill>
              <a:schemeClr val="tx1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C31E7FD1-EB96-43AC-B9D0-D34A6A6EEDF8}"/>
              </a:ext>
            </a:extLst>
          </p:cNvPr>
          <p:cNvSpPr txBox="1"/>
          <p:nvPr/>
        </p:nvSpPr>
        <p:spPr>
          <a:xfrm>
            <a:off x="2708368" y="5090220"/>
            <a:ext cx="1863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Beta-lactamase, ampicillin resistance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EE895DB-D8D6-47A5-B235-D8FD3D9739D7}"/>
              </a:ext>
            </a:extLst>
          </p:cNvPr>
          <p:cNvCxnSpPr>
            <a:cxnSpLocks/>
          </p:cNvCxnSpPr>
          <p:nvPr/>
        </p:nvCxnSpPr>
        <p:spPr>
          <a:xfrm flipV="1">
            <a:off x="4127863" y="4561117"/>
            <a:ext cx="444137" cy="550814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Shape, icon, arrow&#10;&#10;Description automatically generated">
            <a:extLst>
              <a:ext uri="{FF2B5EF4-FFF2-40B4-BE49-F238E27FC236}">
                <a16:creationId xmlns:a16="http://schemas.microsoft.com/office/drawing/2014/main" id="{F9B41BC5-6365-4EFB-BBAA-D49B28C04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027">
            <a:off x="2584390" y="2797667"/>
            <a:ext cx="92459" cy="9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10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21D10E-17EB-43B5-B48A-7EAC0F7E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Selective media – ampicillin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686C6-3969-4ED8-B48E-896542C0BB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DACDBF4D-F228-4BD1-A7BC-8383B647A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4989">
            <a:off x="3910107" y="2169132"/>
            <a:ext cx="935727" cy="2368994"/>
          </a:xfrm>
          <a:prstGeom prst="rect">
            <a:avLst/>
          </a:prstGeom>
        </p:spPr>
      </p:pic>
      <p:pic>
        <p:nvPicPr>
          <p:cNvPr id="30" name="Picture 29" descr="A picture containing icon&#10;&#10;Description automatically generated">
            <a:extLst>
              <a:ext uri="{FF2B5EF4-FFF2-40B4-BE49-F238E27FC236}">
                <a16:creationId xmlns:a16="http://schemas.microsoft.com/office/drawing/2014/main" id="{4B69DABD-8A70-42BF-AA0E-0FE69926E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9129">
            <a:off x="4959489" y="3591469"/>
            <a:ext cx="935727" cy="2368994"/>
          </a:xfrm>
          <a:prstGeom prst="rect">
            <a:avLst/>
          </a:prstGeom>
        </p:spPr>
      </p:pic>
      <p:pic>
        <p:nvPicPr>
          <p:cNvPr id="31" name="Picture 30" descr="A picture containing icon&#10;&#10;Description automatically generated">
            <a:extLst>
              <a:ext uri="{FF2B5EF4-FFF2-40B4-BE49-F238E27FC236}">
                <a16:creationId xmlns:a16="http://schemas.microsoft.com/office/drawing/2014/main" id="{6B7FA2D3-1BFE-4761-A25C-DA95CC565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30766">
            <a:off x="6640244" y="3392685"/>
            <a:ext cx="935727" cy="2368994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7A4A1E0D-116B-446F-B5B9-CE3F6ACF7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16346">
            <a:off x="7014713" y="1607428"/>
            <a:ext cx="935727" cy="2368994"/>
          </a:xfrm>
          <a:prstGeom prst="rect">
            <a:avLst/>
          </a:prstGeom>
        </p:spPr>
      </p:pic>
      <p:pic>
        <p:nvPicPr>
          <p:cNvPr id="33" name="Picture 32" descr="A picture containing icon&#10;&#10;Description automatically generated">
            <a:extLst>
              <a:ext uri="{FF2B5EF4-FFF2-40B4-BE49-F238E27FC236}">
                <a16:creationId xmlns:a16="http://schemas.microsoft.com/office/drawing/2014/main" id="{F88FF5DB-895E-407D-9309-0FA637193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8279">
            <a:off x="2084423" y="1764183"/>
            <a:ext cx="935727" cy="2368994"/>
          </a:xfrm>
          <a:prstGeom prst="rect">
            <a:avLst/>
          </a:prstGeom>
        </p:spPr>
      </p:pic>
      <p:pic>
        <p:nvPicPr>
          <p:cNvPr id="34" name="Picture 33" descr="A picture containing icon&#10;&#10;Description automatically generated">
            <a:extLst>
              <a:ext uri="{FF2B5EF4-FFF2-40B4-BE49-F238E27FC236}">
                <a16:creationId xmlns:a16="http://schemas.microsoft.com/office/drawing/2014/main" id="{60C1DD87-E5B2-44FE-84B0-C1DDDCB07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59894">
            <a:off x="1637170" y="3309954"/>
            <a:ext cx="935727" cy="2368994"/>
          </a:xfrm>
          <a:prstGeom prst="rect">
            <a:avLst/>
          </a:prstGeom>
        </p:spPr>
      </p:pic>
      <p:pic>
        <p:nvPicPr>
          <p:cNvPr id="35" name="Picture 34" descr="A picture containing icon&#10;&#10;Description automatically generated">
            <a:extLst>
              <a:ext uri="{FF2B5EF4-FFF2-40B4-BE49-F238E27FC236}">
                <a16:creationId xmlns:a16="http://schemas.microsoft.com/office/drawing/2014/main" id="{78D832CF-5674-4C47-8A70-FD8598F938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285">
            <a:off x="864280" y="3185684"/>
            <a:ext cx="564290" cy="1428622"/>
          </a:xfrm>
          <a:prstGeom prst="rect">
            <a:avLst/>
          </a:prstGeom>
        </p:spPr>
      </p:pic>
      <p:pic>
        <p:nvPicPr>
          <p:cNvPr id="36" name="Picture 35" descr="A picture containing icon&#10;&#10;Description automatically generated">
            <a:extLst>
              <a:ext uri="{FF2B5EF4-FFF2-40B4-BE49-F238E27FC236}">
                <a16:creationId xmlns:a16="http://schemas.microsoft.com/office/drawing/2014/main" id="{6BF03647-567B-4961-8111-34CA600519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495">
            <a:off x="3732493" y="4653078"/>
            <a:ext cx="564290" cy="1428622"/>
          </a:xfrm>
          <a:prstGeom prst="rect">
            <a:avLst/>
          </a:prstGeom>
        </p:spPr>
      </p:pic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F005E0F5-542B-4C91-A42A-6F38DB0E2E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94272">
            <a:off x="5792071" y="1496223"/>
            <a:ext cx="564290" cy="1428622"/>
          </a:xfrm>
          <a:prstGeom prst="rect">
            <a:avLst/>
          </a:prstGeom>
        </p:spPr>
      </p:pic>
      <p:pic>
        <p:nvPicPr>
          <p:cNvPr id="38" name="Picture 37" descr="Shape, icon, arrow&#10;&#10;Description automatically generated">
            <a:extLst>
              <a:ext uri="{FF2B5EF4-FFF2-40B4-BE49-F238E27FC236}">
                <a16:creationId xmlns:a16="http://schemas.microsoft.com/office/drawing/2014/main" id="{A9E15FD6-D3AA-44A5-A100-4FC98190D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027">
            <a:off x="2998925" y="2030526"/>
            <a:ext cx="302513" cy="309852"/>
          </a:xfrm>
          <a:prstGeom prst="rect">
            <a:avLst/>
          </a:prstGeom>
        </p:spPr>
      </p:pic>
      <p:pic>
        <p:nvPicPr>
          <p:cNvPr id="48" name="Picture 47" descr="Shape, icon, arrow&#10;&#10;Description automatically generated">
            <a:extLst>
              <a:ext uri="{FF2B5EF4-FFF2-40B4-BE49-F238E27FC236}">
                <a16:creationId xmlns:a16="http://schemas.microsoft.com/office/drawing/2014/main" id="{D625DE89-450D-4895-AAF0-40FB6B506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027">
            <a:off x="2374745" y="5005845"/>
            <a:ext cx="300138" cy="307419"/>
          </a:xfrm>
          <a:prstGeom prst="rect">
            <a:avLst/>
          </a:prstGeom>
        </p:spPr>
      </p:pic>
      <p:pic>
        <p:nvPicPr>
          <p:cNvPr id="17" name="Picture 16" descr="Shape, icon, arrow&#10;&#10;Description automatically generated">
            <a:extLst>
              <a:ext uri="{FF2B5EF4-FFF2-40B4-BE49-F238E27FC236}">
                <a16:creationId xmlns:a16="http://schemas.microsoft.com/office/drawing/2014/main" id="{926E1455-4F55-4703-BCA0-FC57B4E34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027">
            <a:off x="7849748" y="3345026"/>
            <a:ext cx="328061" cy="33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4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08559 -0.116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-5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02291 -0.135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-678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L -0.06319 0.0900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0" y="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een Fluorescent Protein (GFP) isolated from jellyfish">
            <a:extLst>
              <a:ext uri="{FF2B5EF4-FFF2-40B4-BE49-F238E27FC236}">
                <a16:creationId xmlns:a16="http://schemas.microsoft.com/office/drawing/2014/main" id="{B63C7A09-8F0D-44FF-A548-F61FFE50F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999" y="2847975"/>
            <a:ext cx="4506801" cy="302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C2A0917-5190-4315-ABA9-E6FFF02B4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6CC9A9-4162-4328-A6B5-28312CA50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5465099" cy="4067432"/>
          </a:xfrm>
        </p:spPr>
        <p:txBody>
          <a:bodyPr/>
          <a:lstStyle/>
          <a:p>
            <a:pPr>
              <a:lnSpc>
                <a:spcPct val="110000"/>
              </a:lnSpc>
              <a:buSzPct val="100000"/>
            </a:pPr>
            <a:r>
              <a:rPr lang="en-US">
                <a:solidFill>
                  <a:schemeClr val="bg1"/>
                </a:solidFill>
              </a:rPr>
              <a:t>Bio-Rad’s </a:t>
            </a:r>
            <a:r>
              <a:rPr lang="en-US" err="1">
                <a:solidFill>
                  <a:schemeClr val="bg1"/>
                </a:solidFill>
              </a:rPr>
              <a:t>pGLO</a:t>
            </a:r>
            <a:r>
              <a:rPr lang="en-US">
                <a:solidFill>
                  <a:schemeClr val="bg1"/>
                </a:solidFill>
              </a:rPr>
              <a:t> Bacterial Transformation Kit enables hands-on learning of the central dogma, gene expression and regulation, bacterial transformation, protein separation, and the biomanufacturing process — with glowing bacteria!</a:t>
            </a:r>
          </a:p>
          <a:p>
            <a:pPr>
              <a:lnSpc>
                <a:spcPct val="110000"/>
              </a:lnSpc>
              <a:buSzPct val="100000"/>
            </a:pPr>
            <a:r>
              <a:rPr lang="en-US">
                <a:solidFill>
                  <a:schemeClr val="bg1"/>
                </a:solidFill>
              </a:rPr>
              <a:t>Use and modify this slide deck with your students as needed.</a:t>
            </a:r>
          </a:p>
          <a:p>
            <a:pPr>
              <a:lnSpc>
                <a:spcPct val="110000"/>
              </a:lnSpc>
              <a:buSzPct val="100000"/>
            </a:pPr>
            <a:r>
              <a:rPr lang="en-US">
                <a:solidFill>
                  <a:schemeClr val="bg1"/>
                </a:solidFill>
              </a:rPr>
              <a:t>The instruction manual can be downloaded for free from the </a:t>
            </a:r>
            <a:r>
              <a:rPr lang="en-US" err="1">
                <a:solidFill>
                  <a:schemeClr val="bg1"/>
                </a:solidFill>
              </a:rPr>
              <a:t>pGLO</a:t>
            </a:r>
            <a:r>
              <a:rPr lang="en-US">
                <a:solidFill>
                  <a:schemeClr val="bg1"/>
                </a:solidFill>
              </a:rPr>
              <a:t> Bacterial Transformation Kit product webpage.</a:t>
            </a:r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3FEADDC2-F671-453C-B10F-63D8EBA901F8}"/>
              </a:ext>
            </a:extLst>
          </p:cNvPr>
          <p:cNvSpPr/>
          <p:nvPr/>
        </p:nvSpPr>
        <p:spPr>
          <a:xfrm rot="2673227">
            <a:off x="7672179" y="191089"/>
            <a:ext cx="1965632" cy="579928"/>
          </a:xfrm>
          <a:prstGeom prst="trapezoid">
            <a:avLst>
              <a:gd name="adj" fmla="val 100593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en-US" sz="1200" b="1" i="1">
                <a:solidFill>
                  <a:schemeClr val="tx1">
                    <a:lumMod val="85000"/>
                    <a:lumOff val="15000"/>
                  </a:schemeClr>
                </a:solidFill>
              </a:rPr>
              <a:t>Getting</a:t>
            </a:r>
          </a:p>
          <a:p>
            <a:pPr algn="ctr"/>
            <a:r>
              <a:rPr lang="en-US" sz="1200" b="1" i="1">
                <a:solidFill>
                  <a:schemeClr val="tx1">
                    <a:lumMod val="85000"/>
                    <a:lumOff val="15000"/>
                  </a:schemeClr>
                </a:solidFill>
              </a:rPr>
              <a:t>Started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7499D1A-49C6-4950-8CE4-3425BA2589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</a:p>
        </p:txBody>
      </p:sp>
    </p:spTree>
    <p:extLst>
      <p:ext uri="{BB962C8B-B14F-4D97-AF65-F5344CB8AC3E}">
        <p14:creationId xmlns:p14="http://schemas.microsoft.com/office/powerpoint/2010/main" val="1343522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21D10E-17EB-43B5-B48A-7EAC0F7E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Selective media – ampicillin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686C6-3969-4ED8-B48E-896542C0BB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DACDBF4D-F228-4BD1-A7BC-8383B647A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4989">
            <a:off x="3910107" y="2169132"/>
            <a:ext cx="935727" cy="2368994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C31E7FD1-EB96-43AC-B9D0-D34A6A6EEDF8}"/>
              </a:ext>
            </a:extLst>
          </p:cNvPr>
          <p:cNvSpPr txBox="1"/>
          <p:nvPr/>
        </p:nvSpPr>
        <p:spPr>
          <a:xfrm>
            <a:off x="3013166" y="1876757"/>
            <a:ext cx="1863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Beta-lactamase, ampicillin resistance</a:t>
            </a:r>
          </a:p>
        </p:txBody>
      </p:sp>
      <p:pic>
        <p:nvPicPr>
          <p:cNvPr id="30" name="Picture 29" descr="A picture containing icon&#10;&#10;Description automatically generated">
            <a:extLst>
              <a:ext uri="{FF2B5EF4-FFF2-40B4-BE49-F238E27FC236}">
                <a16:creationId xmlns:a16="http://schemas.microsoft.com/office/drawing/2014/main" id="{4B69DABD-8A70-42BF-AA0E-0FE69926E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9129">
            <a:off x="4959489" y="3591469"/>
            <a:ext cx="935727" cy="2368994"/>
          </a:xfrm>
          <a:prstGeom prst="rect">
            <a:avLst/>
          </a:prstGeom>
        </p:spPr>
      </p:pic>
      <p:pic>
        <p:nvPicPr>
          <p:cNvPr id="31" name="Picture 30" descr="A picture containing icon&#10;&#10;Description automatically generated">
            <a:extLst>
              <a:ext uri="{FF2B5EF4-FFF2-40B4-BE49-F238E27FC236}">
                <a16:creationId xmlns:a16="http://schemas.microsoft.com/office/drawing/2014/main" id="{6B7FA2D3-1BFE-4761-A25C-DA95CC565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30766">
            <a:off x="6640244" y="3392685"/>
            <a:ext cx="935727" cy="2368994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7A4A1E0D-116B-446F-B5B9-CE3F6ACF7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16346">
            <a:off x="7014713" y="1607428"/>
            <a:ext cx="935727" cy="2368994"/>
          </a:xfrm>
          <a:prstGeom prst="rect">
            <a:avLst/>
          </a:prstGeom>
        </p:spPr>
      </p:pic>
      <p:pic>
        <p:nvPicPr>
          <p:cNvPr id="33" name="Picture 32" descr="A picture containing icon&#10;&#10;Description automatically generated">
            <a:extLst>
              <a:ext uri="{FF2B5EF4-FFF2-40B4-BE49-F238E27FC236}">
                <a16:creationId xmlns:a16="http://schemas.microsoft.com/office/drawing/2014/main" id="{F88FF5DB-895E-407D-9309-0FA637193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8279">
            <a:off x="2084423" y="1764183"/>
            <a:ext cx="935727" cy="2368994"/>
          </a:xfrm>
          <a:prstGeom prst="rect">
            <a:avLst/>
          </a:prstGeom>
        </p:spPr>
      </p:pic>
      <p:pic>
        <p:nvPicPr>
          <p:cNvPr id="34" name="Picture 33" descr="A picture containing icon&#10;&#10;Description automatically generated">
            <a:extLst>
              <a:ext uri="{FF2B5EF4-FFF2-40B4-BE49-F238E27FC236}">
                <a16:creationId xmlns:a16="http://schemas.microsoft.com/office/drawing/2014/main" id="{60C1DD87-E5B2-44FE-84B0-C1DDDCB07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59894">
            <a:off x="1637170" y="3309954"/>
            <a:ext cx="935727" cy="2368994"/>
          </a:xfrm>
          <a:prstGeom prst="rect">
            <a:avLst/>
          </a:prstGeom>
        </p:spPr>
      </p:pic>
      <p:pic>
        <p:nvPicPr>
          <p:cNvPr id="35" name="Picture 34" descr="A picture containing icon&#10;&#10;Description automatically generated">
            <a:extLst>
              <a:ext uri="{FF2B5EF4-FFF2-40B4-BE49-F238E27FC236}">
                <a16:creationId xmlns:a16="http://schemas.microsoft.com/office/drawing/2014/main" id="{78D832CF-5674-4C47-8A70-FD8598F938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285">
            <a:off x="864280" y="3185684"/>
            <a:ext cx="564290" cy="1428622"/>
          </a:xfrm>
          <a:prstGeom prst="rect">
            <a:avLst/>
          </a:prstGeom>
        </p:spPr>
      </p:pic>
      <p:pic>
        <p:nvPicPr>
          <p:cNvPr id="36" name="Picture 35" descr="A picture containing icon&#10;&#10;Description automatically generated">
            <a:extLst>
              <a:ext uri="{FF2B5EF4-FFF2-40B4-BE49-F238E27FC236}">
                <a16:creationId xmlns:a16="http://schemas.microsoft.com/office/drawing/2014/main" id="{6BF03647-567B-4961-8111-34CA600519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495">
            <a:off x="3732493" y="4653078"/>
            <a:ext cx="564290" cy="1428622"/>
          </a:xfrm>
          <a:prstGeom prst="rect">
            <a:avLst/>
          </a:prstGeom>
        </p:spPr>
      </p:pic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F005E0F5-542B-4C91-A42A-6F38DB0E2E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94272">
            <a:off x="5792071" y="1496223"/>
            <a:ext cx="564290" cy="1428622"/>
          </a:xfrm>
          <a:prstGeom prst="rect">
            <a:avLst/>
          </a:prstGeom>
        </p:spPr>
      </p:pic>
      <p:pic>
        <p:nvPicPr>
          <p:cNvPr id="52" name="Picture 51" descr="Shape, icon, arrow&#10;&#10;Description automatically generated">
            <a:extLst>
              <a:ext uri="{FF2B5EF4-FFF2-40B4-BE49-F238E27FC236}">
                <a16:creationId xmlns:a16="http://schemas.microsoft.com/office/drawing/2014/main" id="{A3979F5E-3952-46C0-ABF9-4388F8F6F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027">
            <a:off x="2424159" y="2614001"/>
            <a:ext cx="302513" cy="309852"/>
          </a:xfrm>
          <a:prstGeom prst="rect">
            <a:avLst/>
          </a:prstGeom>
        </p:spPr>
      </p:pic>
      <p:pic>
        <p:nvPicPr>
          <p:cNvPr id="54" name="Picture 53" descr="Shape, icon, arrow&#10;&#10;Description automatically generated">
            <a:extLst>
              <a:ext uri="{FF2B5EF4-FFF2-40B4-BE49-F238E27FC236}">
                <a16:creationId xmlns:a16="http://schemas.microsoft.com/office/drawing/2014/main" id="{79D5E82E-9EA1-4AA5-8118-EB244692B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027">
            <a:off x="2174451" y="4091445"/>
            <a:ext cx="300138" cy="307419"/>
          </a:xfrm>
          <a:prstGeom prst="rect">
            <a:avLst/>
          </a:prstGeom>
        </p:spPr>
      </p:pic>
      <p:pic>
        <p:nvPicPr>
          <p:cNvPr id="56" name="Picture 55" descr="Shape, icon, arrow&#10;&#10;Description automatically generated">
            <a:extLst>
              <a:ext uri="{FF2B5EF4-FFF2-40B4-BE49-F238E27FC236}">
                <a16:creationId xmlns:a16="http://schemas.microsoft.com/office/drawing/2014/main" id="{35ABA75F-6628-485F-B3E5-07DB095E6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027">
            <a:off x="7083394" y="2569963"/>
            <a:ext cx="328061" cy="336019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679A17B-624F-4198-8447-FE7F84794209}"/>
              </a:ext>
            </a:extLst>
          </p:cNvPr>
          <p:cNvSpPr/>
          <p:nvPr/>
        </p:nvSpPr>
        <p:spPr>
          <a:xfrm rot="1240924">
            <a:off x="1783740" y="2511523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5E68A95-10FD-481A-AA6A-751E796CA2FE}"/>
              </a:ext>
            </a:extLst>
          </p:cNvPr>
          <p:cNvSpPr/>
          <p:nvPr/>
        </p:nvSpPr>
        <p:spPr>
          <a:xfrm rot="3369895">
            <a:off x="2667660" y="3229980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6E8BC8A-8E15-445E-B0A6-99EC0E3DCD1F}"/>
              </a:ext>
            </a:extLst>
          </p:cNvPr>
          <p:cNvSpPr/>
          <p:nvPr/>
        </p:nvSpPr>
        <p:spPr>
          <a:xfrm rot="4584517">
            <a:off x="2271421" y="2415729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583043E-0271-4525-803C-1CB1B0418423}"/>
              </a:ext>
            </a:extLst>
          </p:cNvPr>
          <p:cNvSpPr/>
          <p:nvPr/>
        </p:nvSpPr>
        <p:spPr>
          <a:xfrm rot="6156300">
            <a:off x="2092895" y="2855512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D9C7360-1D57-4730-9081-26297468630A}"/>
              </a:ext>
            </a:extLst>
          </p:cNvPr>
          <p:cNvSpPr/>
          <p:nvPr/>
        </p:nvSpPr>
        <p:spPr>
          <a:xfrm rot="18984761">
            <a:off x="6704191" y="3185979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0772BE4B-F513-4237-9711-42C2D1F911B7}"/>
              </a:ext>
            </a:extLst>
          </p:cNvPr>
          <p:cNvSpPr/>
          <p:nvPr/>
        </p:nvSpPr>
        <p:spPr>
          <a:xfrm rot="21113732">
            <a:off x="7735155" y="2701616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54B2214D-E73F-4398-BA36-3F6117F9F575}"/>
              </a:ext>
            </a:extLst>
          </p:cNvPr>
          <p:cNvSpPr/>
          <p:nvPr/>
        </p:nvSpPr>
        <p:spPr>
          <a:xfrm rot="728354">
            <a:off x="6829617" y="2705066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28DE82D-5A5C-4283-A372-851FF2894486}"/>
              </a:ext>
            </a:extLst>
          </p:cNvPr>
          <p:cNvSpPr/>
          <p:nvPr/>
        </p:nvSpPr>
        <p:spPr>
          <a:xfrm rot="2300137">
            <a:off x="7148288" y="3056818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1BEDFAF3-64D2-451C-B4F2-355632B8A18C}"/>
              </a:ext>
            </a:extLst>
          </p:cNvPr>
          <p:cNvSpPr/>
          <p:nvPr/>
        </p:nvSpPr>
        <p:spPr>
          <a:xfrm rot="18984761">
            <a:off x="1796912" y="4705626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4469E65-A388-4F7C-9F92-831A289707B8}"/>
              </a:ext>
            </a:extLst>
          </p:cNvPr>
          <p:cNvSpPr/>
          <p:nvPr/>
        </p:nvSpPr>
        <p:spPr>
          <a:xfrm rot="21113732">
            <a:off x="2827876" y="4221263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B5509168-FECF-40F7-889A-FD814DB60673}"/>
              </a:ext>
            </a:extLst>
          </p:cNvPr>
          <p:cNvSpPr/>
          <p:nvPr/>
        </p:nvSpPr>
        <p:spPr>
          <a:xfrm rot="728354">
            <a:off x="1922338" y="4224713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E0971BD1-2858-4DFB-8841-175E0F514D83}"/>
              </a:ext>
            </a:extLst>
          </p:cNvPr>
          <p:cNvSpPr/>
          <p:nvPr/>
        </p:nvSpPr>
        <p:spPr>
          <a:xfrm rot="2300137">
            <a:off x="2241009" y="4576465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EE895DB-D8D6-47A5-B235-D8FD3D9739D7}"/>
              </a:ext>
            </a:extLst>
          </p:cNvPr>
          <p:cNvCxnSpPr>
            <a:cxnSpLocks/>
          </p:cNvCxnSpPr>
          <p:nvPr/>
        </p:nvCxnSpPr>
        <p:spPr>
          <a:xfrm flipV="1">
            <a:off x="2362200" y="2026923"/>
            <a:ext cx="633549" cy="411477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19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50" grpId="0" animBg="1"/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21D10E-17EB-43B5-B48A-7EAC0F7E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Selective media – ampicillin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686C6-3969-4ED8-B48E-896542C0BB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DACDBF4D-F228-4BD1-A7BC-8383B647A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4989">
            <a:off x="3910107" y="2169132"/>
            <a:ext cx="935727" cy="2368994"/>
          </a:xfrm>
          <a:prstGeom prst="rect">
            <a:avLst/>
          </a:prstGeom>
        </p:spPr>
      </p:pic>
      <p:pic>
        <p:nvPicPr>
          <p:cNvPr id="30" name="Picture 29" descr="A picture containing icon&#10;&#10;Description automatically generated">
            <a:extLst>
              <a:ext uri="{FF2B5EF4-FFF2-40B4-BE49-F238E27FC236}">
                <a16:creationId xmlns:a16="http://schemas.microsoft.com/office/drawing/2014/main" id="{4B69DABD-8A70-42BF-AA0E-0FE69926E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9129">
            <a:off x="4959489" y="3591469"/>
            <a:ext cx="935727" cy="2368994"/>
          </a:xfrm>
          <a:prstGeom prst="rect">
            <a:avLst/>
          </a:prstGeom>
        </p:spPr>
      </p:pic>
      <p:pic>
        <p:nvPicPr>
          <p:cNvPr id="31" name="Picture 30" descr="A picture containing icon&#10;&#10;Description automatically generated">
            <a:extLst>
              <a:ext uri="{FF2B5EF4-FFF2-40B4-BE49-F238E27FC236}">
                <a16:creationId xmlns:a16="http://schemas.microsoft.com/office/drawing/2014/main" id="{6B7FA2D3-1BFE-4761-A25C-DA95CC565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30766">
            <a:off x="6640244" y="3392685"/>
            <a:ext cx="935727" cy="2368994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7A4A1E0D-116B-446F-B5B9-CE3F6ACF7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16346">
            <a:off x="7014713" y="1607428"/>
            <a:ext cx="935727" cy="2368994"/>
          </a:xfrm>
          <a:prstGeom prst="rect">
            <a:avLst/>
          </a:prstGeom>
        </p:spPr>
      </p:pic>
      <p:pic>
        <p:nvPicPr>
          <p:cNvPr id="33" name="Picture 32" descr="A picture containing icon&#10;&#10;Description automatically generated">
            <a:extLst>
              <a:ext uri="{FF2B5EF4-FFF2-40B4-BE49-F238E27FC236}">
                <a16:creationId xmlns:a16="http://schemas.microsoft.com/office/drawing/2014/main" id="{F88FF5DB-895E-407D-9309-0FA637193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8279">
            <a:off x="2084423" y="1764183"/>
            <a:ext cx="935727" cy="2368994"/>
          </a:xfrm>
          <a:prstGeom prst="rect">
            <a:avLst/>
          </a:prstGeom>
        </p:spPr>
      </p:pic>
      <p:pic>
        <p:nvPicPr>
          <p:cNvPr id="34" name="Picture 33" descr="A picture containing icon&#10;&#10;Description automatically generated">
            <a:extLst>
              <a:ext uri="{FF2B5EF4-FFF2-40B4-BE49-F238E27FC236}">
                <a16:creationId xmlns:a16="http://schemas.microsoft.com/office/drawing/2014/main" id="{60C1DD87-E5B2-44FE-84B0-C1DDDCB07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59894">
            <a:off x="1637170" y="3309954"/>
            <a:ext cx="935727" cy="2368994"/>
          </a:xfrm>
          <a:prstGeom prst="rect">
            <a:avLst/>
          </a:prstGeom>
        </p:spPr>
      </p:pic>
      <p:pic>
        <p:nvPicPr>
          <p:cNvPr id="35" name="Picture 34" descr="A picture containing icon&#10;&#10;Description automatically generated">
            <a:extLst>
              <a:ext uri="{FF2B5EF4-FFF2-40B4-BE49-F238E27FC236}">
                <a16:creationId xmlns:a16="http://schemas.microsoft.com/office/drawing/2014/main" id="{78D832CF-5674-4C47-8A70-FD8598F938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285">
            <a:off x="864280" y="3185684"/>
            <a:ext cx="564290" cy="1428622"/>
          </a:xfrm>
          <a:prstGeom prst="rect">
            <a:avLst/>
          </a:prstGeom>
        </p:spPr>
      </p:pic>
      <p:pic>
        <p:nvPicPr>
          <p:cNvPr id="36" name="Picture 35" descr="A picture containing icon&#10;&#10;Description automatically generated">
            <a:extLst>
              <a:ext uri="{FF2B5EF4-FFF2-40B4-BE49-F238E27FC236}">
                <a16:creationId xmlns:a16="http://schemas.microsoft.com/office/drawing/2014/main" id="{6BF03647-567B-4961-8111-34CA600519D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495">
            <a:off x="3732493" y="4653078"/>
            <a:ext cx="564290" cy="1428622"/>
          </a:xfrm>
          <a:prstGeom prst="rect">
            <a:avLst/>
          </a:prstGeom>
        </p:spPr>
      </p:pic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F005E0F5-542B-4C91-A42A-6F38DB0E2E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94272">
            <a:off x="5792071" y="1496223"/>
            <a:ext cx="564290" cy="1428622"/>
          </a:xfrm>
          <a:prstGeom prst="rect">
            <a:avLst/>
          </a:prstGeom>
        </p:spPr>
      </p:pic>
      <p:pic>
        <p:nvPicPr>
          <p:cNvPr id="52" name="Picture 51" descr="Shape, icon, arrow&#10;&#10;Description automatically generated">
            <a:extLst>
              <a:ext uri="{FF2B5EF4-FFF2-40B4-BE49-F238E27FC236}">
                <a16:creationId xmlns:a16="http://schemas.microsoft.com/office/drawing/2014/main" id="{A3979F5E-3952-46C0-ABF9-4388F8F6F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027">
            <a:off x="2424159" y="2614001"/>
            <a:ext cx="302513" cy="309852"/>
          </a:xfrm>
          <a:prstGeom prst="rect">
            <a:avLst/>
          </a:prstGeom>
        </p:spPr>
      </p:pic>
      <p:pic>
        <p:nvPicPr>
          <p:cNvPr id="54" name="Picture 53" descr="Shape, icon, arrow&#10;&#10;Description automatically generated">
            <a:extLst>
              <a:ext uri="{FF2B5EF4-FFF2-40B4-BE49-F238E27FC236}">
                <a16:creationId xmlns:a16="http://schemas.microsoft.com/office/drawing/2014/main" id="{79D5E82E-9EA1-4AA5-8118-EB244692B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027">
            <a:off x="2174451" y="4091445"/>
            <a:ext cx="300138" cy="307419"/>
          </a:xfrm>
          <a:prstGeom prst="rect">
            <a:avLst/>
          </a:prstGeom>
        </p:spPr>
      </p:pic>
      <p:pic>
        <p:nvPicPr>
          <p:cNvPr id="56" name="Picture 55" descr="Shape, icon, arrow&#10;&#10;Description automatically generated">
            <a:extLst>
              <a:ext uri="{FF2B5EF4-FFF2-40B4-BE49-F238E27FC236}">
                <a16:creationId xmlns:a16="http://schemas.microsoft.com/office/drawing/2014/main" id="{35ABA75F-6628-485F-B3E5-07DB095E6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027">
            <a:off x="7083394" y="2569963"/>
            <a:ext cx="328061" cy="336019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679A17B-624F-4198-8447-FE7F84794209}"/>
              </a:ext>
            </a:extLst>
          </p:cNvPr>
          <p:cNvSpPr/>
          <p:nvPr/>
        </p:nvSpPr>
        <p:spPr>
          <a:xfrm rot="1240924">
            <a:off x="1783740" y="2511523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5E68A95-10FD-481A-AA6A-751E796CA2FE}"/>
              </a:ext>
            </a:extLst>
          </p:cNvPr>
          <p:cNvSpPr/>
          <p:nvPr/>
        </p:nvSpPr>
        <p:spPr>
          <a:xfrm rot="3369895">
            <a:off x="2667660" y="3229980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6E8BC8A-8E15-445E-B0A6-99EC0E3DCD1F}"/>
              </a:ext>
            </a:extLst>
          </p:cNvPr>
          <p:cNvSpPr/>
          <p:nvPr/>
        </p:nvSpPr>
        <p:spPr>
          <a:xfrm rot="4584517">
            <a:off x="2271421" y="2415729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583043E-0271-4525-803C-1CB1B0418423}"/>
              </a:ext>
            </a:extLst>
          </p:cNvPr>
          <p:cNvSpPr/>
          <p:nvPr/>
        </p:nvSpPr>
        <p:spPr>
          <a:xfrm rot="6156300">
            <a:off x="2092895" y="2855512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D9C7360-1D57-4730-9081-26297468630A}"/>
              </a:ext>
            </a:extLst>
          </p:cNvPr>
          <p:cNvSpPr/>
          <p:nvPr/>
        </p:nvSpPr>
        <p:spPr>
          <a:xfrm rot="18984761">
            <a:off x="6704191" y="3185979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0772BE4B-F513-4237-9711-42C2D1F911B7}"/>
              </a:ext>
            </a:extLst>
          </p:cNvPr>
          <p:cNvSpPr/>
          <p:nvPr/>
        </p:nvSpPr>
        <p:spPr>
          <a:xfrm rot="21113732">
            <a:off x="7735155" y="2701616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54B2214D-E73F-4398-BA36-3F6117F9F575}"/>
              </a:ext>
            </a:extLst>
          </p:cNvPr>
          <p:cNvSpPr/>
          <p:nvPr/>
        </p:nvSpPr>
        <p:spPr>
          <a:xfrm rot="728354">
            <a:off x="6829617" y="2705066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28DE82D-5A5C-4283-A372-851FF2894486}"/>
              </a:ext>
            </a:extLst>
          </p:cNvPr>
          <p:cNvSpPr/>
          <p:nvPr/>
        </p:nvSpPr>
        <p:spPr>
          <a:xfrm rot="2300137">
            <a:off x="7148288" y="3056818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1BEDFAF3-64D2-451C-B4F2-355632B8A18C}"/>
              </a:ext>
            </a:extLst>
          </p:cNvPr>
          <p:cNvSpPr/>
          <p:nvPr/>
        </p:nvSpPr>
        <p:spPr>
          <a:xfrm rot="18984761">
            <a:off x="1796912" y="4705626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4469E65-A388-4F7C-9F92-831A289707B8}"/>
              </a:ext>
            </a:extLst>
          </p:cNvPr>
          <p:cNvSpPr/>
          <p:nvPr/>
        </p:nvSpPr>
        <p:spPr>
          <a:xfrm rot="21113732">
            <a:off x="2827876" y="4221263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B5509168-FECF-40F7-889A-FD814DB60673}"/>
              </a:ext>
            </a:extLst>
          </p:cNvPr>
          <p:cNvSpPr/>
          <p:nvPr/>
        </p:nvSpPr>
        <p:spPr>
          <a:xfrm rot="728354">
            <a:off x="1922338" y="4224713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E0971BD1-2858-4DFB-8841-175E0F514D83}"/>
              </a:ext>
            </a:extLst>
          </p:cNvPr>
          <p:cNvSpPr/>
          <p:nvPr/>
        </p:nvSpPr>
        <p:spPr>
          <a:xfrm rot="2300137">
            <a:off x="2241009" y="4576465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A8788FA0-D24A-4B64-8C51-1DC968825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8245">
            <a:off x="2220031" y="5279114"/>
            <a:ext cx="166118" cy="420431"/>
          </a:xfrm>
          <a:prstGeom prst="rect">
            <a:avLst/>
          </a:prstGeom>
        </p:spPr>
      </p:pic>
      <p:pic>
        <p:nvPicPr>
          <p:cNvPr id="38" name="Picture 37" descr="A picture containing shape&#10;&#10;Description automatically generated">
            <a:extLst>
              <a:ext uri="{FF2B5EF4-FFF2-40B4-BE49-F238E27FC236}">
                <a16:creationId xmlns:a16="http://schemas.microsoft.com/office/drawing/2014/main" id="{BF4CC771-3F6F-430F-9714-64E6AC18A9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00895">
            <a:off x="2366121" y="5386281"/>
            <a:ext cx="157545" cy="398734"/>
          </a:xfrm>
          <a:prstGeom prst="rect">
            <a:avLst/>
          </a:prstGeom>
        </p:spPr>
      </p:pic>
      <p:pic>
        <p:nvPicPr>
          <p:cNvPr id="39" name="Picture 38" descr="A picture containing shape&#10;&#10;Description automatically generated">
            <a:extLst>
              <a:ext uri="{FF2B5EF4-FFF2-40B4-BE49-F238E27FC236}">
                <a16:creationId xmlns:a16="http://schemas.microsoft.com/office/drawing/2014/main" id="{9E48419D-8830-46F7-9DD0-3A0915837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5229">
            <a:off x="8074590" y="3448624"/>
            <a:ext cx="157545" cy="398734"/>
          </a:xfrm>
          <a:prstGeom prst="rect">
            <a:avLst/>
          </a:prstGeom>
        </p:spPr>
      </p:pic>
      <p:pic>
        <p:nvPicPr>
          <p:cNvPr id="40" name="Picture 39" descr="A picture containing shape&#10;&#10;Description automatically generated">
            <a:extLst>
              <a:ext uri="{FF2B5EF4-FFF2-40B4-BE49-F238E27FC236}">
                <a16:creationId xmlns:a16="http://schemas.microsoft.com/office/drawing/2014/main" id="{E1CD1E1D-947A-4775-9458-4F7B8D1F3F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8245">
            <a:off x="6648339" y="5318303"/>
            <a:ext cx="166118" cy="420431"/>
          </a:xfrm>
          <a:prstGeom prst="rect">
            <a:avLst/>
          </a:prstGeom>
        </p:spPr>
      </p:pic>
      <p:pic>
        <p:nvPicPr>
          <p:cNvPr id="41" name="Picture 40" descr="A picture containing shape&#10;&#10;Description automatically generated">
            <a:extLst>
              <a:ext uri="{FF2B5EF4-FFF2-40B4-BE49-F238E27FC236}">
                <a16:creationId xmlns:a16="http://schemas.microsoft.com/office/drawing/2014/main" id="{4E1CB598-1ABE-429C-AAF4-C1BA6360E7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51214">
            <a:off x="3517608" y="2797172"/>
            <a:ext cx="166118" cy="420431"/>
          </a:xfrm>
          <a:prstGeom prst="rect">
            <a:avLst/>
          </a:prstGeom>
        </p:spPr>
      </p:pic>
      <p:pic>
        <p:nvPicPr>
          <p:cNvPr id="42" name="Picture 41" descr="A picture containing shape&#10;&#10;Description automatically generated">
            <a:extLst>
              <a:ext uri="{FF2B5EF4-FFF2-40B4-BE49-F238E27FC236}">
                <a16:creationId xmlns:a16="http://schemas.microsoft.com/office/drawing/2014/main" id="{16236F22-ACF1-454A-9F36-41BA416823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2994">
            <a:off x="1649619" y="3402418"/>
            <a:ext cx="166118" cy="420431"/>
          </a:xfrm>
          <a:prstGeom prst="rect">
            <a:avLst/>
          </a:prstGeom>
        </p:spPr>
      </p:pic>
      <p:pic>
        <p:nvPicPr>
          <p:cNvPr id="43" name="Picture 42" descr="A picture containing shape&#10;&#10;Description automatically generated">
            <a:extLst>
              <a:ext uri="{FF2B5EF4-FFF2-40B4-BE49-F238E27FC236}">
                <a16:creationId xmlns:a16="http://schemas.microsoft.com/office/drawing/2014/main" id="{F78A4F52-21E5-481D-8229-4A174A4D64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6001">
            <a:off x="931162" y="5061400"/>
            <a:ext cx="166118" cy="420431"/>
          </a:xfrm>
          <a:prstGeom prst="rect">
            <a:avLst/>
          </a:prstGeom>
        </p:spPr>
      </p:pic>
      <p:pic>
        <p:nvPicPr>
          <p:cNvPr id="44" name="Picture 43" descr="A picture containing shape&#10;&#10;Description automatically generated">
            <a:extLst>
              <a:ext uri="{FF2B5EF4-FFF2-40B4-BE49-F238E27FC236}">
                <a16:creationId xmlns:a16="http://schemas.microsoft.com/office/drawing/2014/main" id="{3BC0D83D-50A7-434F-90F6-9A62F5C360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4366">
            <a:off x="7991859" y="3879698"/>
            <a:ext cx="157545" cy="398734"/>
          </a:xfrm>
          <a:prstGeom prst="rect">
            <a:avLst/>
          </a:prstGeom>
        </p:spPr>
      </p:pic>
      <p:pic>
        <p:nvPicPr>
          <p:cNvPr id="45" name="Picture 44" descr="A picture containing shape&#10;&#10;Description automatically generated">
            <a:extLst>
              <a:ext uri="{FF2B5EF4-FFF2-40B4-BE49-F238E27FC236}">
                <a16:creationId xmlns:a16="http://schemas.microsoft.com/office/drawing/2014/main" id="{6A0B22BE-04E0-4312-91FF-DAFC230DB8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29311">
            <a:off x="6321768" y="5209445"/>
            <a:ext cx="166118" cy="420431"/>
          </a:xfrm>
          <a:prstGeom prst="rect">
            <a:avLst/>
          </a:prstGeom>
        </p:spPr>
      </p:pic>
      <p:pic>
        <p:nvPicPr>
          <p:cNvPr id="46" name="Picture 45" descr="A picture containing shape&#10;&#10;Description automatically generated">
            <a:extLst>
              <a:ext uri="{FF2B5EF4-FFF2-40B4-BE49-F238E27FC236}">
                <a16:creationId xmlns:a16="http://schemas.microsoft.com/office/drawing/2014/main" id="{FBC1A071-FAD3-4C79-ABF1-9007A1DB8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51214">
            <a:off x="5612019" y="2975698"/>
            <a:ext cx="166118" cy="420431"/>
          </a:xfrm>
          <a:prstGeom prst="rect">
            <a:avLst/>
          </a:prstGeom>
        </p:spPr>
      </p:pic>
      <p:pic>
        <p:nvPicPr>
          <p:cNvPr id="47" name="Picture 46" descr="A picture containing shape&#10;&#10;Description automatically generated">
            <a:extLst>
              <a:ext uri="{FF2B5EF4-FFF2-40B4-BE49-F238E27FC236}">
                <a16:creationId xmlns:a16="http://schemas.microsoft.com/office/drawing/2014/main" id="{E5FAFCF2-392A-4755-BA12-F43BA5C18A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6001">
            <a:off x="5881984" y="2853777"/>
            <a:ext cx="166118" cy="42043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40FB3FB-5597-4131-ABCD-DF25B2ABF0A1}"/>
              </a:ext>
            </a:extLst>
          </p:cNvPr>
          <p:cNvSpPr txBox="1"/>
          <p:nvPr/>
        </p:nvSpPr>
        <p:spPr>
          <a:xfrm>
            <a:off x="3074126" y="1902883"/>
            <a:ext cx="1863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Ampicillin on the plate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387F1C4-8311-4062-AEF1-CC01642D6CB2}"/>
              </a:ext>
            </a:extLst>
          </p:cNvPr>
          <p:cNvCxnSpPr>
            <a:cxnSpLocks/>
          </p:cNvCxnSpPr>
          <p:nvPr/>
        </p:nvCxnSpPr>
        <p:spPr>
          <a:xfrm flipV="1">
            <a:off x="3657600" y="2495550"/>
            <a:ext cx="0" cy="400050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31E8F8C-DB3C-41FB-ABDE-0B2683BF0839}"/>
              </a:ext>
            </a:extLst>
          </p:cNvPr>
          <p:cNvSpPr txBox="1"/>
          <p:nvPr/>
        </p:nvSpPr>
        <p:spPr>
          <a:xfrm>
            <a:off x="3749042" y="4267260"/>
            <a:ext cx="18636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Bacteria without the plasmid cannot grow in the presence of ampicillin</a:t>
            </a:r>
          </a:p>
        </p:txBody>
      </p:sp>
    </p:spTree>
    <p:extLst>
      <p:ext uri="{BB962C8B-B14F-4D97-AF65-F5344CB8AC3E}">
        <p14:creationId xmlns:p14="http://schemas.microsoft.com/office/powerpoint/2010/main" val="109646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21D10E-17EB-43B5-B48A-7EAC0F7E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Selective media – ampicillin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686C6-3969-4ED8-B48E-896542C0BB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487E04-3307-421E-A72B-1EB177CBB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4106562" cy="4067432"/>
          </a:xfrm>
        </p:spPr>
        <p:txBody>
          <a:bodyPr/>
          <a:lstStyle/>
          <a:p>
            <a:r>
              <a:rPr lang="en-US" sz="2000" dirty="0"/>
              <a:t>Transformed bacteria (with the plasmid) will make beta-lactamase      , which breaks down ampicillin. This enables them to grow on ampicillin plates</a:t>
            </a:r>
          </a:p>
          <a:p>
            <a:r>
              <a:rPr lang="en-US" sz="2000" dirty="0"/>
              <a:t>Bacteria without the plasmid (NOT transformed) cannot grow on plates with ampicillin.</a:t>
            </a: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7A4A1E0D-116B-446F-B5B9-CE3F6ACF7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16346">
            <a:off x="7014713" y="1607428"/>
            <a:ext cx="935727" cy="2368994"/>
          </a:xfrm>
          <a:prstGeom prst="rect">
            <a:avLst/>
          </a:prstGeom>
        </p:spPr>
      </p:pic>
      <p:pic>
        <p:nvPicPr>
          <p:cNvPr id="33" name="Picture 32" descr="A picture containing icon&#10;&#10;Description automatically generated">
            <a:extLst>
              <a:ext uri="{FF2B5EF4-FFF2-40B4-BE49-F238E27FC236}">
                <a16:creationId xmlns:a16="http://schemas.microsoft.com/office/drawing/2014/main" id="{F88FF5DB-895E-407D-9309-0FA637193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8279">
            <a:off x="7274731" y="3523313"/>
            <a:ext cx="935727" cy="2368994"/>
          </a:xfrm>
          <a:prstGeom prst="rect">
            <a:avLst/>
          </a:prstGeom>
        </p:spPr>
      </p:pic>
      <p:pic>
        <p:nvPicPr>
          <p:cNvPr id="52" name="Picture 51" descr="Shape, icon, arrow&#10;&#10;Description automatically generated">
            <a:extLst>
              <a:ext uri="{FF2B5EF4-FFF2-40B4-BE49-F238E27FC236}">
                <a16:creationId xmlns:a16="http://schemas.microsoft.com/office/drawing/2014/main" id="{A3979F5E-3952-46C0-ABF9-4388F8F6F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027">
            <a:off x="7614467" y="4373131"/>
            <a:ext cx="302513" cy="309852"/>
          </a:xfrm>
          <a:prstGeom prst="rect">
            <a:avLst/>
          </a:prstGeom>
        </p:spPr>
      </p:pic>
      <p:pic>
        <p:nvPicPr>
          <p:cNvPr id="56" name="Picture 55" descr="Shape, icon, arrow&#10;&#10;Description automatically generated">
            <a:extLst>
              <a:ext uri="{FF2B5EF4-FFF2-40B4-BE49-F238E27FC236}">
                <a16:creationId xmlns:a16="http://schemas.microsoft.com/office/drawing/2014/main" id="{35ABA75F-6628-485F-B3E5-07DB095E6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027">
            <a:off x="7083394" y="2569963"/>
            <a:ext cx="328061" cy="336019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679A17B-624F-4198-8447-FE7F84794209}"/>
              </a:ext>
            </a:extLst>
          </p:cNvPr>
          <p:cNvSpPr/>
          <p:nvPr/>
        </p:nvSpPr>
        <p:spPr>
          <a:xfrm rot="1240924">
            <a:off x="6974048" y="4270653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5E68A95-10FD-481A-AA6A-751E796CA2FE}"/>
              </a:ext>
            </a:extLst>
          </p:cNvPr>
          <p:cNvSpPr/>
          <p:nvPr/>
        </p:nvSpPr>
        <p:spPr>
          <a:xfrm rot="3369895">
            <a:off x="7857968" y="4989110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6E8BC8A-8E15-445E-B0A6-99EC0E3DCD1F}"/>
              </a:ext>
            </a:extLst>
          </p:cNvPr>
          <p:cNvSpPr/>
          <p:nvPr/>
        </p:nvSpPr>
        <p:spPr>
          <a:xfrm rot="4584517">
            <a:off x="7461729" y="4174859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583043E-0271-4525-803C-1CB1B0418423}"/>
              </a:ext>
            </a:extLst>
          </p:cNvPr>
          <p:cNvSpPr/>
          <p:nvPr/>
        </p:nvSpPr>
        <p:spPr>
          <a:xfrm rot="6156300">
            <a:off x="7283203" y="4614642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D9C7360-1D57-4730-9081-26297468630A}"/>
              </a:ext>
            </a:extLst>
          </p:cNvPr>
          <p:cNvSpPr/>
          <p:nvPr/>
        </p:nvSpPr>
        <p:spPr>
          <a:xfrm rot="18984761">
            <a:off x="6704191" y="3185979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0772BE4B-F513-4237-9711-42C2D1F911B7}"/>
              </a:ext>
            </a:extLst>
          </p:cNvPr>
          <p:cNvSpPr/>
          <p:nvPr/>
        </p:nvSpPr>
        <p:spPr>
          <a:xfrm rot="21113732">
            <a:off x="7735155" y="2701616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54B2214D-E73F-4398-BA36-3F6117F9F575}"/>
              </a:ext>
            </a:extLst>
          </p:cNvPr>
          <p:cNvSpPr/>
          <p:nvPr/>
        </p:nvSpPr>
        <p:spPr>
          <a:xfrm rot="728354">
            <a:off x="6829617" y="2705066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28DE82D-5A5C-4283-A372-851FF2894486}"/>
              </a:ext>
            </a:extLst>
          </p:cNvPr>
          <p:cNvSpPr/>
          <p:nvPr/>
        </p:nvSpPr>
        <p:spPr>
          <a:xfrm rot="2300137">
            <a:off x="7148288" y="3056818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BAE46B-590D-47BB-B969-82362ADAB869}"/>
              </a:ext>
            </a:extLst>
          </p:cNvPr>
          <p:cNvGrpSpPr/>
          <p:nvPr/>
        </p:nvGrpSpPr>
        <p:grpSpPr>
          <a:xfrm rot="6669029">
            <a:off x="4656516" y="4056882"/>
            <a:ext cx="2368994" cy="935727"/>
            <a:chOff x="3959829" y="4752391"/>
            <a:chExt cx="2368994" cy="935727"/>
          </a:xfrm>
        </p:grpSpPr>
        <p:pic>
          <p:nvPicPr>
            <p:cNvPr id="34" name="Picture 3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0C1DD87-E5B2-44FE-84B0-C1DDDCB07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59894">
              <a:off x="4676462" y="4035758"/>
              <a:ext cx="935727" cy="2368994"/>
            </a:xfrm>
            <a:prstGeom prst="rect">
              <a:avLst/>
            </a:prstGeom>
          </p:spPr>
        </p:pic>
        <p:pic>
          <p:nvPicPr>
            <p:cNvPr id="54" name="Picture 53" descr="Shape, icon, arrow&#10;&#10;Description automatically generated">
              <a:extLst>
                <a:ext uri="{FF2B5EF4-FFF2-40B4-BE49-F238E27FC236}">
                  <a16:creationId xmlns:a16="http://schemas.microsoft.com/office/drawing/2014/main" id="{79D5E82E-9EA1-4AA5-8118-EB244692B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74027">
              <a:off x="5213743" y="4817249"/>
              <a:ext cx="300138" cy="307419"/>
            </a:xfrm>
            <a:prstGeom prst="rect">
              <a:avLst/>
            </a:prstGeom>
          </p:spPr>
        </p:pic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1BEDFAF3-64D2-451C-B4F2-355632B8A18C}"/>
                </a:ext>
              </a:extLst>
            </p:cNvPr>
            <p:cNvSpPr/>
            <p:nvPr/>
          </p:nvSpPr>
          <p:spPr>
            <a:xfrm rot="18984761">
              <a:off x="4836204" y="5431430"/>
              <a:ext cx="143794" cy="143794"/>
            </a:xfrm>
            <a:prstGeom prst="roundRect">
              <a:avLst/>
            </a:prstGeom>
            <a:solidFill>
              <a:srgbClr val="ED1C24"/>
            </a:solidFill>
            <a:ln w="15875">
              <a:solidFill>
                <a:srgbClr val="CA19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74469E65-A388-4F7C-9F92-831A289707B8}"/>
                </a:ext>
              </a:extLst>
            </p:cNvPr>
            <p:cNvSpPr/>
            <p:nvPr/>
          </p:nvSpPr>
          <p:spPr>
            <a:xfrm rot="21113732">
              <a:off x="5867168" y="4947067"/>
              <a:ext cx="143794" cy="143794"/>
            </a:xfrm>
            <a:prstGeom prst="roundRect">
              <a:avLst/>
            </a:prstGeom>
            <a:solidFill>
              <a:srgbClr val="ED1C24"/>
            </a:solidFill>
            <a:ln w="15875">
              <a:solidFill>
                <a:srgbClr val="CA19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B5509168-FECF-40F7-889A-FD814DB60673}"/>
                </a:ext>
              </a:extLst>
            </p:cNvPr>
            <p:cNvSpPr/>
            <p:nvPr/>
          </p:nvSpPr>
          <p:spPr>
            <a:xfrm rot="728354">
              <a:off x="4961630" y="4950517"/>
              <a:ext cx="143794" cy="143794"/>
            </a:xfrm>
            <a:prstGeom prst="roundRect">
              <a:avLst/>
            </a:prstGeom>
            <a:solidFill>
              <a:srgbClr val="ED1C24"/>
            </a:solidFill>
            <a:ln w="15875">
              <a:solidFill>
                <a:srgbClr val="CA19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E0971BD1-2858-4DFB-8841-175E0F514D83}"/>
                </a:ext>
              </a:extLst>
            </p:cNvPr>
            <p:cNvSpPr/>
            <p:nvPr/>
          </p:nvSpPr>
          <p:spPr>
            <a:xfrm rot="2300137">
              <a:off x="5280301" y="5302269"/>
              <a:ext cx="143794" cy="143794"/>
            </a:xfrm>
            <a:prstGeom prst="roundRect">
              <a:avLst/>
            </a:prstGeom>
            <a:solidFill>
              <a:srgbClr val="ED1C24"/>
            </a:solidFill>
            <a:ln w="15875">
              <a:solidFill>
                <a:srgbClr val="CA19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451BD1D-A560-4928-9440-0B5065BCC87E}"/>
              </a:ext>
            </a:extLst>
          </p:cNvPr>
          <p:cNvSpPr/>
          <p:nvPr/>
        </p:nvSpPr>
        <p:spPr>
          <a:xfrm>
            <a:off x="2084255" y="2765082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80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88DDF03-B4A6-4031-A770-58B1EB542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 Broth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64A0FD-2FC5-45E6-9418-C2A1C45B84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F75B574-B439-4830-A67E-CE3F98ABA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5856985" cy="4067432"/>
          </a:xfrm>
        </p:spPr>
        <p:txBody>
          <a:bodyPr/>
          <a:lstStyle/>
          <a:p>
            <a:r>
              <a:rPr lang="en-US" sz="2000" dirty="0"/>
              <a:t>LB (Lysogeny broth or Luria Bertani) broth is like chicken noodle soup for bacteria. It has all the nutrients bacteria need to grow:</a:t>
            </a:r>
          </a:p>
          <a:p>
            <a:pPr lvl="1"/>
            <a:r>
              <a:rPr lang="en-US" sz="2000" dirty="0"/>
              <a:t>Carbohydrates</a:t>
            </a:r>
          </a:p>
          <a:p>
            <a:pPr lvl="1"/>
            <a:r>
              <a:rPr lang="en-US" sz="2000" dirty="0"/>
              <a:t>Amino acids</a:t>
            </a:r>
          </a:p>
          <a:p>
            <a:pPr lvl="1"/>
            <a:r>
              <a:rPr lang="en-US" sz="2000" dirty="0"/>
              <a:t>Nucleotides</a:t>
            </a:r>
          </a:p>
          <a:p>
            <a:pPr lvl="1"/>
            <a:r>
              <a:rPr lang="en-US" sz="2000" dirty="0"/>
              <a:t>Salts</a:t>
            </a:r>
          </a:p>
          <a:p>
            <a:pPr lvl="1"/>
            <a:r>
              <a:rPr lang="en-US" sz="2000" dirty="0"/>
              <a:t>Vitamins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E3599F19-4311-4020-BF9E-CE468B6EC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645" y="1733005"/>
            <a:ext cx="851383" cy="174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A bowl of soup&#10;&#10;Description automatically generated">
            <a:extLst>
              <a:ext uri="{FF2B5EF4-FFF2-40B4-BE49-F238E27FC236}">
                <a16:creationId xmlns:a16="http://schemas.microsoft.com/office/drawing/2014/main" id="{B1CF9983-71F2-4043-BAF1-17BE538CB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375" l="1719" r="98906">
                        <a14:foregroundMark x1="2969" y1="34766" x2="19479" y2="20547"/>
                        <a14:foregroundMark x1="19479" y1="20547" x2="46667" y2="16953"/>
                        <a14:foregroundMark x1="46667" y1="16953" x2="73229" y2="22891"/>
                        <a14:foregroundMark x1="73229" y1="22891" x2="90417" y2="34453"/>
                        <a14:foregroundMark x1="90417" y1="34453" x2="95313" y2="47500"/>
                        <a14:foregroundMark x1="95313" y1="47500" x2="95729" y2="60859"/>
                        <a14:foregroundMark x1="95729" y1="60859" x2="90781" y2="87734"/>
                        <a14:foregroundMark x1="90781" y1="87734" x2="81302" y2="95156"/>
                        <a14:foregroundMark x1="81302" y1="95156" x2="5156" y2="96094"/>
                        <a14:foregroundMark x1="5156" y1="96094" x2="156" y2="84063"/>
                        <a14:foregroundMark x1="156" y1="84063" x2="1771" y2="39609"/>
                        <a14:foregroundMark x1="1771" y1="39609" x2="3125" y2="34531"/>
                        <a14:foregroundMark x1="94375" y1="37344" x2="98906" y2="48672"/>
                        <a14:foregroundMark x1="98906" y1="48672" x2="92969" y2="87344"/>
                        <a14:foregroundMark x1="92969" y1="87344" x2="92656" y2="88125"/>
                        <a14:foregroundMark x1="94688" y1="37109" x2="99219" y2="48438"/>
                        <a14:foregroundMark x1="99219" y1="48438" x2="98125" y2="61328"/>
                        <a14:foregroundMark x1="98125" y1="61328" x2="93594" y2="50234"/>
                        <a14:foregroundMark x1="93594" y1="50234" x2="95000" y2="38359"/>
                        <a14:foregroundMark x1="85156" y1="28672" x2="85469" y2="28203"/>
                        <a14:foregroundMark x1="1875" y1="92813" x2="11719" y2="95156"/>
                        <a14:foregroundMark x1="11719" y1="95156" x2="30260" y2="92344"/>
                        <a14:foregroundMark x1="30260" y1="92344" x2="67969" y2="97500"/>
                        <a14:foregroundMark x1="67969" y1="97500" x2="86563" y2="96797"/>
                        <a14:foregroundMark x1="86563" y1="96797" x2="92604" y2="86406"/>
                        <a14:foregroundMark x1="92604" y1="86406" x2="99115" y2="60703"/>
                        <a14:foregroundMark x1="99115" y1="60703" x2="94375" y2="49531"/>
                        <a14:foregroundMark x1="94375" y1="49531" x2="8490" y2="85234"/>
                        <a14:foregroundMark x1="8490" y1="85234" x2="1719" y2="93047"/>
                        <a14:foregroundMark x1="5469" y1="85000" x2="15521" y2="91406"/>
                        <a14:foregroundMark x1="15521" y1="91406" x2="77708" y2="99375"/>
                        <a14:foregroundMark x1="77708" y1="99375" x2="86094" y2="95000"/>
                        <a14:foregroundMark x1="86094" y1="95000" x2="85000" y2="93750"/>
                        <a14:foregroundMark x1="4375" y1="83594" x2="14271" y2="90078"/>
                        <a14:foregroundMark x1="14271" y1="90078" x2="50260" y2="85078"/>
                        <a14:foregroundMark x1="50260" y1="85078" x2="67500" y2="76094"/>
                        <a14:foregroundMark x1="67500" y1="76094" x2="53438" y2="67266"/>
                        <a14:foregroundMark x1="53438" y1="67266" x2="33490" y2="71484"/>
                        <a14:foregroundMark x1="33490" y1="71484" x2="12396" y2="87344"/>
                        <a14:foregroundMark x1="12396" y1="87344" x2="3906" y2="86641"/>
                        <a14:foregroundMark x1="58542" y1="78672" x2="52500" y2="90781"/>
                        <a14:foregroundMark x1="52500" y1="90781" x2="62448" y2="97891"/>
                        <a14:foregroundMark x1="62448" y1="97891" x2="71979" y2="97969"/>
                        <a14:foregroundMark x1="71979" y1="97969" x2="81823" y2="93516"/>
                        <a14:foregroundMark x1="81823" y1="93516" x2="89896" y2="83906"/>
                        <a14:foregroundMark x1="89896" y1="83906" x2="93385" y2="70703"/>
                        <a14:foregroundMark x1="93385" y1="70703" x2="81146" y2="67344"/>
                        <a14:foregroundMark x1="81146" y1="67344" x2="56354" y2="80547"/>
                        <a14:foregroundMark x1="23333" y1="91406" x2="30781" y2="99609"/>
                        <a14:foregroundMark x1="30781" y1="99609" x2="52396" y2="99453"/>
                        <a14:foregroundMark x1="52396" y1="99453" x2="41979" y2="92422"/>
                        <a14:foregroundMark x1="41979" y1="92422" x2="22865" y2="91641"/>
                        <a14:foregroundMark x1="92188" y1="86172" x2="89375" y2="98516"/>
                        <a14:foregroundMark x1="89375" y1="98516" x2="92188" y2="86094"/>
                        <a14:foregroundMark x1="92188" y1="86094" x2="92656" y2="85469"/>
                        <a14:foregroundMark x1="96094" y1="41172" x2="99792" y2="53047"/>
                        <a14:foregroundMark x1="99792" y1="53047" x2="96250" y2="78828"/>
                        <a14:foregroundMark x1="96250" y1="78828" x2="93073" y2="66406"/>
                        <a14:foregroundMark x1="93073" y1="66406" x2="96146" y2="53828"/>
                        <a14:foregroundMark x1="96146" y1="53828" x2="95938" y2="41875"/>
                        <a14:foregroundMark x1="80729" y1="30547" x2="80104" y2="28906"/>
                        <a14:foregroundMark x1="83073" y1="23047" x2="83906" y2="24688"/>
                        <a14:foregroundMark x1="82917" y1="27734" x2="82135" y2="26563"/>
                        <a14:foregroundMark x1="85625" y1="25156" x2="86563" y2="26328"/>
                        <a14:foregroundMark x1="99063" y1="46797" x2="98698" y2="59844"/>
                        <a14:foregroundMark x1="98698" y1="59844" x2="97500" y2="62266"/>
                        <a14:foregroundMark x1="98906" y1="50313" x2="98698" y2="63203"/>
                        <a14:foregroundMark x1="98698" y1="63203" x2="95156" y2="72813"/>
                        <a14:foregroundMark x1="96875" y1="73516" x2="93385" y2="85938"/>
                        <a14:foregroundMark x1="93385" y1="85938" x2="92656" y2="86641"/>
                      </a14:backgroundRemoval>
                    </a14:imgEffect>
                    <a14:imgEffect>
                      <a14:colorTemperature colorTemp="5538"/>
                    </a14:imgEffect>
                    <a14:imgEffect>
                      <a14:saturation sat="85000"/>
                    </a14:imgEffect>
                    <a14:imgEffect>
                      <a14:brightnessContrast bright="18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29990" y="3448595"/>
            <a:ext cx="3856810" cy="257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0258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17880-6F57-4E1A-8A3F-5F718F25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 summary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63D479-A3D2-45DF-AD0B-7014EFF34B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307D56A-024A-4F11-98DF-68337B558D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316623"/>
              </p:ext>
            </p:extLst>
          </p:nvPr>
        </p:nvGraphicFramePr>
        <p:xfrm>
          <a:off x="457200" y="1996440"/>
          <a:ext cx="8229601" cy="4027932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2953415095"/>
                    </a:ext>
                  </a:extLst>
                </a:gridCol>
                <a:gridCol w="2847975">
                  <a:extLst>
                    <a:ext uri="{9D8B030D-6E8A-4147-A177-3AD203B41FA5}">
                      <a16:colId xmlns:a16="http://schemas.microsoft.com/office/drawing/2014/main" val="2915306667"/>
                    </a:ext>
                  </a:extLst>
                </a:gridCol>
                <a:gridCol w="4810126">
                  <a:extLst>
                    <a:ext uri="{9D8B030D-6E8A-4147-A177-3AD203B41FA5}">
                      <a16:colId xmlns:a16="http://schemas.microsoft.com/office/drawing/2014/main" val="3504862244"/>
                    </a:ext>
                  </a:extLst>
                </a:gridCol>
              </a:tblGrid>
              <a:tr h="671322">
                <a:tc>
                  <a:txBody>
                    <a:bodyPr/>
                    <a:lstStyle/>
                    <a:p>
                      <a:r>
                        <a:rPr lang="en-US" dirty="0"/>
                        <a:t>1. 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CaCl</a:t>
                      </a:r>
                      <a:r>
                        <a:rPr lang="en-US" sz="1800" baseline="-25000" dirty="0"/>
                        <a:t>2</a:t>
                      </a:r>
                      <a:r>
                        <a:rPr lang="en-US" sz="1800" dirty="0"/>
                        <a:t> transformation solution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Shields negative charge on DNA.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678311"/>
                  </a:ext>
                </a:extLst>
              </a:tr>
              <a:tr h="671322">
                <a:tc>
                  <a:txBody>
                    <a:bodyPr/>
                    <a:lstStyle/>
                    <a:p>
                      <a:r>
                        <a:rPr lang="en-US" dirty="0"/>
                        <a:t>2.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Pre-heat shock</a:t>
                      </a:r>
                    </a:p>
                    <a:p>
                      <a:r>
                        <a:rPr lang="en-US" sz="1800" dirty="0"/>
                        <a:t>incubation on ice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Slows fluid plasma membrane for greater shock.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228178"/>
                  </a:ext>
                </a:extLst>
              </a:tr>
              <a:tr h="671322">
                <a:tc>
                  <a:txBody>
                    <a:bodyPr/>
                    <a:lstStyle/>
                    <a:p>
                      <a:r>
                        <a:rPr lang="en-US" dirty="0"/>
                        <a:t>3.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Heat shock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Increases permeability of cell membranes.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485654"/>
                  </a:ext>
                </a:extLst>
              </a:tr>
              <a:tr h="671322">
                <a:tc>
                  <a:txBody>
                    <a:bodyPr/>
                    <a:lstStyle/>
                    <a:p>
                      <a:r>
                        <a:rPr lang="en-US" dirty="0"/>
                        <a:t>4.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Post-heat shock</a:t>
                      </a:r>
                    </a:p>
                    <a:p>
                      <a:r>
                        <a:rPr lang="en-US" sz="1800" dirty="0"/>
                        <a:t>incubation on ice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Restores cell membrane.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758620"/>
                  </a:ext>
                </a:extLst>
              </a:tr>
              <a:tr h="671322">
                <a:tc>
                  <a:txBody>
                    <a:bodyPr/>
                    <a:lstStyle/>
                    <a:p>
                      <a:r>
                        <a:rPr lang="en-US" dirty="0"/>
                        <a:t>5.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Incubation at room temperature with LB broth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Allows beta-lactamase expression so bacteria can grow on plates with ampicillin.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369740"/>
                  </a:ext>
                </a:extLst>
              </a:tr>
              <a:tr h="671322">
                <a:tc>
                  <a:txBody>
                    <a:bodyPr/>
                    <a:lstStyle/>
                    <a:p>
                      <a:r>
                        <a:rPr lang="en-US" dirty="0"/>
                        <a:t>6.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Spread on LB/amp plates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Selects for transformed bacteria and allows formation of colonies.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162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46502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1B285-D1F2-4EA0-8B62-880EB8F52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Label tubes</a:t>
            </a:r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544536FA-FCBE-4D20-B950-9FAE6656CD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CF9FB8C9-8C3B-45AE-AB55-939A9B626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3945965" cy="4067432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en-US" sz="2000" dirty="0"/>
              <a:t>You have tubes with 250 µl transformation solution.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lang="en-US" sz="2000" b="0" dirty="0"/>
              <a:t>Label one </a:t>
            </a:r>
            <a:r>
              <a:rPr lang="en-US" sz="2000" b="1" dirty="0"/>
              <a:t>+</a:t>
            </a:r>
            <a:r>
              <a:rPr lang="en-US" sz="2000" b="1" dirty="0" err="1"/>
              <a:t>pGLO</a:t>
            </a:r>
            <a:r>
              <a:rPr lang="en-US" sz="2000" b="0" dirty="0"/>
              <a:t> and the other </a:t>
            </a:r>
            <a:r>
              <a:rPr lang="en-US" sz="2000" b="1" dirty="0"/>
              <a:t>–</a:t>
            </a:r>
            <a:r>
              <a:rPr lang="en-US" sz="2000" b="1" dirty="0" err="1"/>
              <a:t>pGLO</a:t>
            </a:r>
            <a:r>
              <a:rPr lang="en-US" sz="2000" b="0" dirty="0"/>
              <a:t>.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lang="en-US" sz="2000" dirty="0"/>
              <a:t>Add your initials.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lang="en-US" sz="2000" b="0" dirty="0"/>
              <a:t>Place</a:t>
            </a:r>
            <a:r>
              <a:rPr lang="en-US" sz="2000" dirty="0"/>
              <a:t> into foam rack and on ice.</a:t>
            </a:r>
            <a:endParaRPr lang="en-US" sz="2000" b="0" dirty="0"/>
          </a:p>
          <a:p>
            <a:endParaRPr lang="en-US" b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011DFE0-0330-4203-ACD7-0B5BC9E97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72" y="2201283"/>
            <a:ext cx="2781951" cy="1441659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9379A32A-F47A-48AC-8AF7-7AFBEFB09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12" y="4043094"/>
            <a:ext cx="2897025" cy="181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5483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1B285-D1F2-4EA0-8B62-880EB8F52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 colonies</a:t>
            </a:r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544536FA-FCBE-4D20-B950-9FAE6656CD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CF9FB8C9-8C3B-45AE-AB55-939A9B626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3945965" cy="4067432"/>
          </a:xfrm>
        </p:spPr>
        <p:txBody>
          <a:bodyPr/>
          <a:lstStyle/>
          <a:p>
            <a:pPr marL="457200" indent="-457200">
              <a:lnSpc>
                <a:spcPct val="110000"/>
              </a:lnSpc>
              <a:buFont typeface="+mj-lt"/>
              <a:buAutoNum type="arabicPeriod" startAt="4"/>
            </a:pPr>
            <a:r>
              <a:rPr lang="en-US" sz="2000" b="1" i="1" dirty="0"/>
              <a:t>Using a sterile loop</a:t>
            </a:r>
            <a:br>
              <a:rPr lang="en-US" sz="2000" b="0" dirty="0"/>
            </a:br>
            <a:r>
              <a:rPr lang="en-US" sz="2000" b="0" dirty="0"/>
              <a:t>pick 1–2 large </a:t>
            </a:r>
            <a:r>
              <a:rPr lang="en-US" sz="2000" b="0" i="1" dirty="0"/>
              <a:t>E. coli</a:t>
            </a:r>
            <a:r>
              <a:rPr lang="en-US" sz="2000" b="0" dirty="0"/>
              <a:t> colonies.</a:t>
            </a:r>
          </a:p>
          <a:p>
            <a:pPr marL="457200" indent="-457200">
              <a:lnSpc>
                <a:spcPct val="110000"/>
              </a:lnSpc>
              <a:buAutoNum type="arabicPeriod" startAt="4"/>
            </a:pPr>
            <a:r>
              <a:rPr lang="en-US" sz="2000" b="0" dirty="0"/>
              <a:t>Add to the </a:t>
            </a:r>
            <a:r>
              <a:rPr lang="en-US" sz="2000" b="1" dirty="0"/>
              <a:t>+</a:t>
            </a:r>
            <a:r>
              <a:rPr lang="en-US" sz="2000" b="1" dirty="0" err="1"/>
              <a:t>pGLO</a:t>
            </a:r>
            <a:r>
              <a:rPr lang="en-US" sz="2000" b="0" dirty="0"/>
              <a:t> tube. Spin the loop t</a:t>
            </a:r>
            <a:r>
              <a:rPr lang="en-US" sz="2000" dirty="0"/>
              <a:t>o disperse the bacteria. No clumps!</a:t>
            </a:r>
            <a:endParaRPr lang="en-US" sz="2000" b="0" dirty="0"/>
          </a:p>
          <a:p>
            <a:pPr marL="457200" indent="-457200">
              <a:lnSpc>
                <a:spcPct val="110000"/>
              </a:lnSpc>
              <a:buAutoNum type="arabicPeriod" startAt="4"/>
            </a:pPr>
            <a:r>
              <a:rPr lang="en-US" sz="2000" dirty="0"/>
              <a:t>Using a </a:t>
            </a:r>
            <a:r>
              <a:rPr lang="en-US" sz="2000" b="1" i="1" dirty="0"/>
              <a:t>new</a:t>
            </a:r>
            <a:r>
              <a:rPr lang="en-US" sz="2000" dirty="0"/>
              <a:t> loop, at 1–2 colonies to </a:t>
            </a:r>
            <a:r>
              <a:rPr lang="en-US" sz="2000" b="1" dirty="0"/>
              <a:t>–</a:t>
            </a:r>
            <a:r>
              <a:rPr lang="en-US" sz="2000" b="1" dirty="0" err="1"/>
              <a:t>pGLO</a:t>
            </a:r>
            <a:r>
              <a:rPr lang="en-US" sz="2000" dirty="0"/>
              <a:t> tube.</a:t>
            </a:r>
          </a:p>
          <a:p>
            <a:pPr marL="457200" indent="-457200">
              <a:lnSpc>
                <a:spcPct val="110000"/>
              </a:lnSpc>
              <a:buAutoNum type="arabicPeriod" startAt="4"/>
            </a:pPr>
            <a:r>
              <a:rPr lang="en-US" sz="2000" b="0" dirty="0"/>
              <a:t>Place</a:t>
            </a:r>
            <a:r>
              <a:rPr lang="en-US" sz="2000" dirty="0"/>
              <a:t> tubes into foam rack and on ice.</a:t>
            </a:r>
            <a:endParaRPr lang="en-US" sz="2000" b="0" dirty="0"/>
          </a:p>
          <a:p>
            <a:endParaRPr lang="en-US" sz="2000" b="0" dirty="0"/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9379A32A-F47A-48AC-8AF7-7AFBEFB09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87" y="4071669"/>
            <a:ext cx="2897025" cy="181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8F8528-07DA-4450-A16E-58554065A6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585" y="1529481"/>
            <a:ext cx="3639913" cy="237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72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1B285-D1F2-4EA0-8B62-880EB8F52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plasmid DNA</a:t>
            </a:r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544536FA-FCBE-4D20-B950-9FAE6656CD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CF9FB8C9-8C3B-45AE-AB55-939A9B626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3945965" cy="4067432"/>
          </a:xfrm>
        </p:spPr>
        <p:txBody>
          <a:bodyPr/>
          <a:lstStyle/>
          <a:p>
            <a:pPr marL="457200" indent="-457200">
              <a:lnSpc>
                <a:spcPct val="110000"/>
              </a:lnSpc>
              <a:buFont typeface="+mj-lt"/>
              <a:buAutoNum type="arabicPeriod" startAt="8"/>
            </a:pPr>
            <a:r>
              <a:rPr lang="en-US" sz="2000" dirty="0"/>
              <a:t>Add 10 µl (1 loop full) </a:t>
            </a:r>
            <a:r>
              <a:rPr lang="en-US" sz="2000" dirty="0" err="1"/>
              <a:t>pGLO</a:t>
            </a:r>
            <a:r>
              <a:rPr lang="en-US" sz="2000" dirty="0"/>
              <a:t> plasmid to </a:t>
            </a:r>
            <a:r>
              <a:rPr lang="en-US" sz="2000" b="1" dirty="0"/>
              <a:t>+</a:t>
            </a:r>
            <a:r>
              <a:rPr lang="en-US" sz="2000" b="1" dirty="0" err="1"/>
              <a:t>pGLO</a:t>
            </a:r>
            <a:r>
              <a:rPr lang="en-US" sz="2000" dirty="0"/>
              <a:t> tube.</a:t>
            </a:r>
            <a:br>
              <a:rPr lang="en-US" sz="2000" dirty="0"/>
            </a:br>
            <a:r>
              <a:rPr lang="en-US" sz="2000" b="1" i="1" dirty="0"/>
              <a:t>DO NOT ADD TO –</a:t>
            </a:r>
            <a:r>
              <a:rPr lang="en-US" sz="2000" b="1" i="1" dirty="0" err="1"/>
              <a:t>pGLO</a:t>
            </a:r>
            <a:r>
              <a:rPr lang="en-US" sz="2000" b="1" i="1" dirty="0"/>
              <a:t> tube.</a:t>
            </a:r>
          </a:p>
          <a:p>
            <a:pPr marL="457200" indent="-457200">
              <a:lnSpc>
                <a:spcPct val="110000"/>
              </a:lnSpc>
              <a:buAutoNum type="arabicPeriod" startAt="8"/>
            </a:pPr>
            <a:r>
              <a:rPr lang="en-US" sz="2000" b="0" dirty="0"/>
              <a:t>Place</a:t>
            </a:r>
            <a:r>
              <a:rPr lang="en-US" sz="2000" dirty="0"/>
              <a:t> tubes into foam rack and on ice for 10 min.</a:t>
            </a:r>
            <a:endParaRPr lang="en-US" sz="2000" b="0" dirty="0"/>
          </a:p>
          <a:p>
            <a:endParaRPr lang="en-US" sz="2000" b="0" dirty="0"/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9379A32A-F47A-48AC-8AF7-7AFBEFB09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337" y="4207932"/>
            <a:ext cx="2897025" cy="181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ED4F4E4-AF2E-4F69-9303-92E7299E9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1822043"/>
            <a:ext cx="3952897" cy="224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close up of a clock&#10;&#10;Description automatically generated">
            <a:extLst>
              <a:ext uri="{FF2B5EF4-FFF2-40B4-BE49-F238E27FC236}">
                <a16:creationId xmlns:a16="http://schemas.microsoft.com/office/drawing/2014/main" id="{90B7A842-A008-44F7-9675-75477D3DF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339" y="4752974"/>
            <a:ext cx="599815" cy="600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4B227D-63B5-4113-A0FB-7EAE7DB3E8EB}"/>
              </a:ext>
            </a:extLst>
          </p:cNvPr>
          <p:cNvSpPr txBox="1"/>
          <p:nvPr/>
        </p:nvSpPr>
        <p:spPr>
          <a:xfrm>
            <a:off x="4752975" y="5353050"/>
            <a:ext cx="1457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10 min</a:t>
            </a:r>
          </a:p>
        </p:txBody>
      </p:sp>
    </p:spTree>
    <p:extLst>
      <p:ext uri="{BB962C8B-B14F-4D97-AF65-F5344CB8AC3E}">
        <p14:creationId xmlns:p14="http://schemas.microsoft.com/office/powerpoint/2010/main" val="1155755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63DD2-5245-4B7E-9C7F-CC48E4844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3D7678-796B-4EF1-B554-BE3DAABC3C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A2ED63-CCA8-45D7-8553-F751AAAFA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7" y="1952368"/>
            <a:ext cx="7717793" cy="10624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Visit bio-rad.com/</a:t>
            </a:r>
            <a:r>
              <a:rPr lang="en-US" dirty="0" err="1"/>
              <a:t>teachpglo</a:t>
            </a:r>
            <a:r>
              <a:rPr lang="en-US" dirty="0"/>
              <a:t> for more background information about the </a:t>
            </a:r>
            <a:r>
              <a:rPr lang="en-US" dirty="0" err="1"/>
              <a:t>pGLO</a:t>
            </a:r>
            <a:r>
              <a:rPr lang="en-US" dirty="0"/>
              <a:t> system. Visit bio-rad.com/</a:t>
            </a:r>
            <a:r>
              <a:rPr lang="en-US" dirty="0" err="1"/>
              <a:t>pglovideos</a:t>
            </a:r>
            <a:r>
              <a:rPr lang="en-US" dirty="0"/>
              <a:t> to view Bio-Rad’s collection of tutorial videos and get glowing faster!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0EE74221-B78E-4DF9-9A03-7ECE156735F0}"/>
              </a:ext>
            </a:extLst>
          </p:cNvPr>
          <p:cNvSpPr/>
          <p:nvPr/>
        </p:nvSpPr>
        <p:spPr>
          <a:xfrm rot="2673227">
            <a:off x="7672179" y="191089"/>
            <a:ext cx="1965632" cy="579928"/>
          </a:xfrm>
          <a:prstGeom prst="trapezoid">
            <a:avLst>
              <a:gd name="adj" fmla="val 100593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en-US" sz="12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Getting</a:t>
            </a:r>
          </a:p>
          <a:p>
            <a:pPr algn="ctr"/>
            <a:r>
              <a:rPr lang="en-US" sz="12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Started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EFBB86-49D2-4E19-9294-A0C2F819A454}"/>
              </a:ext>
            </a:extLst>
          </p:cNvPr>
          <p:cNvSpPr txBox="1"/>
          <p:nvPr/>
        </p:nvSpPr>
        <p:spPr>
          <a:xfrm>
            <a:off x="4955176" y="3143120"/>
            <a:ext cx="3351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>
                <a:hlinkClick r:id="rId2"/>
              </a:rPr>
              <a:t>pGLO</a:t>
            </a:r>
            <a:r>
              <a:rPr lang="en-US" sz="1600" b="1" i="1" dirty="0">
                <a:hlinkClick r:id="rId2"/>
              </a:rPr>
              <a:t> Teaching Resources</a:t>
            </a:r>
            <a:endParaRPr lang="en-US" sz="1600" b="1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DC8F96-2CEA-4B23-B39F-FB5ECD2AFAAA}"/>
              </a:ext>
            </a:extLst>
          </p:cNvPr>
          <p:cNvSpPr txBox="1"/>
          <p:nvPr/>
        </p:nvSpPr>
        <p:spPr>
          <a:xfrm>
            <a:off x="960768" y="3140257"/>
            <a:ext cx="3351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>
                <a:hlinkClick r:id="rId3"/>
              </a:rPr>
              <a:t>pGLO</a:t>
            </a:r>
            <a:r>
              <a:rPr lang="en-US" sz="1600" b="1" i="1" dirty="0">
                <a:hlinkClick r:id="rId3"/>
              </a:rPr>
              <a:t> Bacterial Transformation Tutorial Videos</a:t>
            </a:r>
            <a:endParaRPr lang="en-US" sz="1600" b="1" i="1" dirty="0"/>
          </a:p>
          <a:p>
            <a:endParaRPr lang="en-US" sz="1600" b="1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52F0E4-5683-4251-ABB5-143BF7C66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050" y="3852397"/>
            <a:ext cx="3276600" cy="19093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916D72-2EC7-4FB2-BC45-855880CEE5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11966"/>
          <a:stretch/>
        </p:blipFill>
        <p:spPr>
          <a:xfrm>
            <a:off x="903586" y="3852397"/>
            <a:ext cx="3287414" cy="19102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608490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1B285-D1F2-4EA0-8B62-880EB8F52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Label plates</a:t>
            </a:r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544536FA-FCBE-4D20-B950-9FAE6656CD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CF9FB8C9-8C3B-45AE-AB55-939A9B626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3945965" cy="4067432"/>
          </a:xfrm>
        </p:spPr>
        <p:txBody>
          <a:bodyPr/>
          <a:lstStyle/>
          <a:p>
            <a:pPr marL="457200" indent="-457200">
              <a:lnSpc>
                <a:spcPct val="110000"/>
              </a:lnSpc>
              <a:buFont typeface="+mj-lt"/>
              <a:buAutoNum type="arabicPeriod" startAt="10"/>
            </a:pPr>
            <a:r>
              <a:rPr lang="en-US" sz="2000" dirty="0"/>
              <a:t>While your tubes are on ice, label the </a:t>
            </a:r>
            <a:r>
              <a:rPr lang="en-US" sz="2000" b="1" i="1" dirty="0"/>
              <a:t>bottom</a:t>
            </a:r>
            <a:r>
              <a:rPr lang="en-US" sz="2000" dirty="0"/>
              <a:t> of your plates.</a:t>
            </a:r>
          </a:p>
          <a:p>
            <a:pPr marL="457200" indent="-457200">
              <a:lnSpc>
                <a:spcPct val="110000"/>
              </a:lnSpc>
              <a:buAutoNum type="arabicPeriod" startAt="10"/>
            </a:pPr>
            <a:r>
              <a:rPr lang="en-US" sz="2000" b="0" dirty="0"/>
              <a:t>Add your group ID or initials.</a:t>
            </a:r>
          </a:p>
          <a:p>
            <a:endParaRPr lang="en-US" sz="2000" b="0" dirty="0"/>
          </a:p>
        </p:txBody>
      </p:sp>
      <p:pic>
        <p:nvPicPr>
          <p:cNvPr id="6" name="Picture 5" descr="A picture containing circle&#10;&#10;Description automatically generated">
            <a:extLst>
              <a:ext uri="{FF2B5EF4-FFF2-40B4-BE49-F238E27FC236}">
                <a16:creationId xmlns:a16="http://schemas.microsoft.com/office/drawing/2014/main" id="{1B605784-9DE5-4232-98F5-2005EFCB1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3" y="3693766"/>
            <a:ext cx="7523994" cy="16733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4378F1-77E6-4A9F-9617-91715A9AE221}"/>
              </a:ext>
            </a:extLst>
          </p:cNvPr>
          <p:cNvSpPr txBox="1"/>
          <p:nvPr/>
        </p:nvSpPr>
        <p:spPr>
          <a:xfrm>
            <a:off x="809625" y="543502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/>
              <a:t>LB</a:t>
            </a:r>
          </a:p>
          <a:p>
            <a:pPr algn="ctr"/>
            <a:r>
              <a:rPr lang="en-US" sz="1600" b="1" i="1" dirty="0"/>
              <a:t>–</a:t>
            </a:r>
            <a:r>
              <a:rPr lang="en-US" sz="1600" b="1" i="1" dirty="0" err="1"/>
              <a:t>pGLO</a:t>
            </a:r>
            <a:endParaRPr lang="en-US" sz="1600" b="1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894539-2DA1-4641-A5A2-F5AD0CF2AD83}"/>
              </a:ext>
            </a:extLst>
          </p:cNvPr>
          <p:cNvSpPr txBox="1"/>
          <p:nvPr/>
        </p:nvSpPr>
        <p:spPr>
          <a:xfrm>
            <a:off x="2771775" y="5435025"/>
            <a:ext cx="1657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/>
              <a:t>LB/amp</a:t>
            </a:r>
          </a:p>
          <a:p>
            <a:pPr algn="ctr"/>
            <a:r>
              <a:rPr lang="en-US" sz="1600" b="1" i="1" dirty="0"/>
              <a:t>–</a:t>
            </a:r>
            <a:r>
              <a:rPr lang="en-US" sz="1600" b="1" i="1" dirty="0" err="1"/>
              <a:t>pGLO</a:t>
            </a:r>
            <a:endParaRPr lang="en-US" sz="1600" b="1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1CE00F-4D34-40DD-BD97-1E59A9151F62}"/>
              </a:ext>
            </a:extLst>
          </p:cNvPr>
          <p:cNvSpPr txBox="1"/>
          <p:nvPr/>
        </p:nvSpPr>
        <p:spPr>
          <a:xfrm>
            <a:off x="4724400" y="5435025"/>
            <a:ext cx="164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/>
              <a:t>LB/amp</a:t>
            </a:r>
          </a:p>
          <a:p>
            <a:pPr algn="ctr"/>
            <a:r>
              <a:rPr lang="en-US" sz="1600" b="1" i="1" dirty="0"/>
              <a:t>+</a:t>
            </a:r>
            <a:r>
              <a:rPr lang="en-US" sz="1600" b="1" i="1" dirty="0" err="1"/>
              <a:t>pGLO</a:t>
            </a:r>
            <a:endParaRPr lang="en-US" sz="1600" b="1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8B0534-8D9F-4ABC-A832-9C485A44DAB2}"/>
              </a:ext>
            </a:extLst>
          </p:cNvPr>
          <p:cNvSpPr txBox="1"/>
          <p:nvPr/>
        </p:nvSpPr>
        <p:spPr>
          <a:xfrm>
            <a:off x="6677025" y="5435025"/>
            <a:ext cx="164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/>
              <a:t>LB/amp/</a:t>
            </a:r>
            <a:r>
              <a:rPr lang="en-US" sz="1600" b="1" i="1" dirty="0" err="1"/>
              <a:t>ara</a:t>
            </a:r>
            <a:endParaRPr lang="en-US" sz="1600" b="1" i="1" dirty="0"/>
          </a:p>
          <a:p>
            <a:pPr algn="ctr"/>
            <a:r>
              <a:rPr lang="en-US" sz="1600" b="1" i="1" dirty="0"/>
              <a:t>+</a:t>
            </a:r>
            <a:r>
              <a:rPr lang="en-US" sz="1600" b="1" i="1" dirty="0" err="1"/>
              <a:t>pGLO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17958323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1B285-D1F2-4EA0-8B62-880EB8F52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shock</a:t>
            </a:r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544536FA-FCBE-4D20-B950-9FAE6656CD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CF9FB8C9-8C3B-45AE-AB55-939A9B626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3945965" cy="4067432"/>
          </a:xfrm>
        </p:spPr>
        <p:txBody>
          <a:bodyPr/>
          <a:lstStyle/>
          <a:p>
            <a:pPr marL="0" indent="0">
              <a:buNone/>
            </a:pPr>
            <a:r>
              <a:rPr lang="en-US" sz="2000" b="0" dirty="0"/>
              <a:t>Get your timers ready!</a:t>
            </a:r>
          </a:p>
          <a:p>
            <a:pPr marL="457200" indent="-457200">
              <a:buFont typeface="+mj-lt"/>
              <a:buAutoNum type="arabicPeriod" startAt="12"/>
            </a:pPr>
            <a:r>
              <a:rPr lang="en-US" sz="2000" dirty="0"/>
              <a:t>Heat shock tubes at 42°C for exactly 50 sec.</a:t>
            </a:r>
          </a:p>
          <a:p>
            <a:pPr marL="457200" indent="-457200">
              <a:buFont typeface="+mj-lt"/>
              <a:buAutoNum type="arabicPeriod" startAt="12"/>
            </a:pPr>
            <a:r>
              <a:rPr lang="en-US" sz="2000" b="1" i="1" dirty="0"/>
              <a:t>Immediately</a:t>
            </a:r>
            <a:r>
              <a:rPr lang="en-US" sz="2000" b="0" dirty="0"/>
              <a:t> return tubes to ice for 2 min.</a:t>
            </a:r>
          </a:p>
          <a:p>
            <a:pPr marL="457200" indent="-457200">
              <a:buFont typeface="+mj-lt"/>
              <a:buAutoNum type="arabicPeriod" startAt="12"/>
            </a:pPr>
            <a:endParaRPr lang="en-US" sz="2000" dirty="0"/>
          </a:p>
          <a:p>
            <a:pPr marL="457200" indent="-457200">
              <a:buFont typeface="+mj-lt"/>
              <a:buAutoNum type="arabicPeriod" startAt="12"/>
            </a:pPr>
            <a:r>
              <a:rPr lang="en-US" sz="2000" b="0" dirty="0"/>
              <a:t>Add 250 µl LB broth to both tubes.</a:t>
            </a:r>
          </a:p>
          <a:p>
            <a:pPr marL="457200" indent="-457200">
              <a:buFont typeface="+mj-lt"/>
              <a:buAutoNum type="arabicPeriod" startAt="12"/>
            </a:pPr>
            <a:r>
              <a:rPr lang="en-US" sz="2000" dirty="0"/>
              <a:t>Leave at room temperature for 10 min.</a:t>
            </a:r>
            <a:endParaRPr lang="en-US" sz="2000" b="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690A229-C322-49FA-913F-E13629822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58"/>
          <a:stretch/>
        </p:blipFill>
        <p:spPr bwMode="auto">
          <a:xfrm>
            <a:off x="4817452" y="1762859"/>
            <a:ext cx="3574073" cy="13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3285FE-B95A-4537-9EF3-036A8E34C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344" y="3551019"/>
            <a:ext cx="2053806" cy="233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711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76B7338-3649-4429-B659-B70C5B5C7395}"/>
              </a:ext>
            </a:extLst>
          </p:cNvPr>
          <p:cNvSpPr/>
          <p:nvPr/>
        </p:nvSpPr>
        <p:spPr>
          <a:xfrm>
            <a:off x="3918858" y="2177143"/>
            <a:ext cx="3579222" cy="3579222"/>
          </a:xfrm>
          <a:prstGeom prst="ellipse">
            <a:avLst/>
          </a:prstGeom>
          <a:solidFill>
            <a:srgbClr val="FFF9E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21D10E-17EB-43B5-B48A-7EAC0F7E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Meanwhile…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686C6-3969-4ED8-B48E-896542C0BB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DACDBF4D-F228-4BD1-A7BC-8383B647A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4989">
            <a:off x="1515249" y="2151715"/>
            <a:ext cx="935727" cy="23689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969708-9E7D-4BF5-8103-78C12A7A35B8}"/>
              </a:ext>
            </a:extLst>
          </p:cNvPr>
          <p:cNvSpPr txBox="1"/>
          <p:nvPr/>
        </p:nvSpPr>
        <p:spPr>
          <a:xfrm>
            <a:off x="693019" y="2415942"/>
            <a:ext cx="2772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E. coli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4F02CE8-AD20-4AD1-816A-9F7D899B8168}"/>
              </a:ext>
            </a:extLst>
          </p:cNvPr>
          <p:cNvSpPr/>
          <p:nvPr/>
        </p:nvSpPr>
        <p:spPr>
          <a:xfrm>
            <a:off x="2566362" y="2765666"/>
            <a:ext cx="192505" cy="1925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066AC2-089C-45DA-A45C-BC398B9660BA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2662615" y="2255520"/>
            <a:ext cx="2527694" cy="5101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AD6A0A-9C67-48C6-A0A0-5B6254D7885A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2594554" y="2929979"/>
            <a:ext cx="1602977" cy="19990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 descr="Shape, icon, arrow&#10;&#10;Description automatically generated">
            <a:extLst>
              <a:ext uri="{FF2B5EF4-FFF2-40B4-BE49-F238E27FC236}">
                <a16:creationId xmlns:a16="http://schemas.microsoft.com/office/drawing/2014/main" id="{926E1455-4F55-4703-BCA0-FC57B4E34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027">
            <a:off x="4750082" y="3030583"/>
            <a:ext cx="790716" cy="809898"/>
          </a:xfrm>
          <a:prstGeom prst="rect">
            <a:avLst/>
          </a:prstGeom>
        </p:spPr>
      </p:pic>
      <p:pic>
        <p:nvPicPr>
          <p:cNvPr id="70" name="Picture 69" descr="Shape, icon, arrow&#10;&#10;Description automatically generated">
            <a:extLst>
              <a:ext uri="{FF2B5EF4-FFF2-40B4-BE49-F238E27FC236}">
                <a16:creationId xmlns:a16="http://schemas.microsoft.com/office/drawing/2014/main" id="{0AA305F0-0FCD-4B92-B92D-8CC36117F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027">
            <a:off x="2584390" y="2797667"/>
            <a:ext cx="92459" cy="9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240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76B7338-3649-4429-B659-B70C5B5C7395}"/>
              </a:ext>
            </a:extLst>
          </p:cNvPr>
          <p:cNvSpPr/>
          <p:nvPr/>
        </p:nvSpPr>
        <p:spPr>
          <a:xfrm>
            <a:off x="3918858" y="2177143"/>
            <a:ext cx="3579222" cy="3579222"/>
          </a:xfrm>
          <a:prstGeom prst="ellipse">
            <a:avLst/>
          </a:prstGeom>
          <a:solidFill>
            <a:srgbClr val="FFF9E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21D10E-17EB-43B5-B48A-7EAC0F7E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Plasmid genes are expressed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686C6-3969-4ED8-B48E-896542C0BB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DACDBF4D-F228-4BD1-A7BC-8383B647A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4989">
            <a:off x="1515249" y="2151715"/>
            <a:ext cx="935727" cy="23689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969708-9E7D-4BF5-8103-78C12A7A35B8}"/>
              </a:ext>
            </a:extLst>
          </p:cNvPr>
          <p:cNvSpPr txBox="1"/>
          <p:nvPr/>
        </p:nvSpPr>
        <p:spPr>
          <a:xfrm>
            <a:off x="693019" y="2415942"/>
            <a:ext cx="2772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E. coli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4F02CE8-AD20-4AD1-816A-9F7D899B8168}"/>
              </a:ext>
            </a:extLst>
          </p:cNvPr>
          <p:cNvSpPr/>
          <p:nvPr/>
        </p:nvSpPr>
        <p:spPr>
          <a:xfrm>
            <a:off x="2566362" y="2765666"/>
            <a:ext cx="192505" cy="1925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066AC2-089C-45DA-A45C-BC398B9660BA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2662615" y="2255520"/>
            <a:ext cx="2527694" cy="5101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AD6A0A-9C67-48C6-A0A0-5B6254D7885A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2594554" y="2929979"/>
            <a:ext cx="1602977" cy="19990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 descr="Shape, icon, arrow&#10;&#10;Description automatically generated">
            <a:extLst>
              <a:ext uri="{FF2B5EF4-FFF2-40B4-BE49-F238E27FC236}">
                <a16:creationId xmlns:a16="http://schemas.microsoft.com/office/drawing/2014/main" id="{926E1455-4F55-4703-BCA0-FC57B4E34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027">
            <a:off x="4750082" y="3030583"/>
            <a:ext cx="790716" cy="809898"/>
          </a:xfrm>
          <a:prstGeom prst="rect">
            <a:avLst/>
          </a:prstGeom>
        </p:spPr>
      </p:pic>
      <p:sp>
        <p:nvSpPr>
          <p:cNvPr id="6" name="Chord 5">
            <a:extLst>
              <a:ext uri="{FF2B5EF4-FFF2-40B4-BE49-F238E27FC236}">
                <a16:creationId xmlns:a16="http://schemas.microsoft.com/office/drawing/2014/main" id="{8D6D615F-BCA8-4522-8C1E-8AA80D7F2C02}"/>
              </a:ext>
            </a:extLst>
          </p:cNvPr>
          <p:cNvSpPr/>
          <p:nvPr/>
        </p:nvSpPr>
        <p:spPr>
          <a:xfrm>
            <a:off x="5738948" y="2499360"/>
            <a:ext cx="296091" cy="296091"/>
          </a:xfrm>
          <a:prstGeom prst="chord">
            <a:avLst/>
          </a:prstGeom>
          <a:solidFill>
            <a:srgbClr val="2E3192"/>
          </a:solidFill>
          <a:ln w="15875">
            <a:solidFill>
              <a:srgbClr val="4672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hord 38">
            <a:extLst>
              <a:ext uri="{FF2B5EF4-FFF2-40B4-BE49-F238E27FC236}">
                <a16:creationId xmlns:a16="http://schemas.microsoft.com/office/drawing/2014/main" id="{67532071-E750-4500-8853-E444CD06DEE3}"/>
              </a:ext>
            </a:extLst>
          </p:cNvPr>
          <p:cNvSpPr/>
          <p:nvPr/>
        </p:nvSpPr>
        <p:spPr>
          <a:xfrm rot="8625076">
            <a:off x="6070692" y="2889514"/>
            <a:ext cx="256536" cy="256536"/>
          </a:xfrm>
          <a:prstGeom prst="chord">
            <a:avLst/>
          </a:prstGeom>
          <a:solidFill>
            <a:srgbClr val="2E3192">
              <a:alpha val="70000"/>
            </a:srgbClr>
          </a:solidFill>
          <a:ln w="15875">
            <a:solidFill>
              <a:srgbClr val="4672C2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hord 39">
            <a:extLst>
              <a:ext uri="{FF2B5EF4-FFF2-40B4-BE49-F238E27FC236}">
                <a16:creationId xmlns:a16="http://schemas.microsoft.com/office/drawing/2014/main" id="{1F96C323-7B1F-41E2-BA6B-7BE36BE95523}"/>
              </a:ext>
            </a:extLst>
          </p:cNvPr>
          <p:cNvSpPr/>
          <p:nvPr/>
        </p:nvSpPr>
        <p:spPr>
          <a:xfrm rot="13559349">
            <a:off x="6059808" y="2410478"/>
            <a:ext cx="159191" cy="159191"/>
          </a:xfrm>
          <a:prstGeom prst="chord">
            <a:avLst/>
          </a:prstGeom>
          <a:solidFill>
            <a:srgbClr val="2E3192">
              <a:alpha val="25000"/>
            </a:srgbClr>
          </a:solidFill>
          <a:ln w="15875">
            <a:solidFill>
              <a:srgbClr val="4672C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DD00DA77-9AC3-4394-BF10-3975965D61C3}"/>
              </a:ext>
            </a:extLst>
          </p:cNvPr>
          <p:cNvSpPr/>
          <p:nvPr/>
        </p:nvSpPr>
        <p:spPr>
          <a:xfrm>
            <a:off x="6122126" y="4197531"/>
            <a:ext cx="269965" cy="391886"/>
          </a:xfrm>
          <a:prstGeom prst="round2DiagRect">
            <a:avLst/>
          </a:prstGeom>
          <a:solidFill>
            <a:srgbClr val="92D050"/>
          </a:solidFill>
          <a:ln w="15875">
            <a:solidFill>
              <a:srgbClr val="80C535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Diagonal Corners Rounded 41">
            <a:extLst>
              <a:ext uri="{FF2B5EF4-FFF2-40B4-BE49-F238E27FC236}">
                <a16:creationId xmlns:a16="http://schemas.microsoft.com/office/drawing/2014/main" id="{3D0BD730-DC78-461A-A3A9-7A2CA167808B}"/>
              </a:ext>
            </a:extLst>
          </p:cNvPr>
          <p:cNvSpPr/>
          <p:nvPr/>
        </p:nvSpPr>
        <p:spPr>
          <a:xfrm rot="2144464">
            <a:off x="6196061" y="4900495"/>
            <a:ext cx="204542" cy="296917"/>
          </a:xfrm>
          <a:prstGeom prst="round2DiagRect">
            <a:avLst/>
          </a:prstGeom>
          <a:solidFill>
            <a:srgbClr val="92D050">
              <a:alpha val="80000"/>
            </a:srgbClr>
          </a:solidFill>
          <a:ln w="15875">
            <a:solidFill>
              <a:srgbClr val="80C535">
                <a:alpha val="80000"/>
              </a:srgbClr>
            </a:solidFill>
          </a:ln>
          <a:effectLst>
            <a:glow rad="1397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Diagonal Corners Rounded 42">
            <a:extLst>
              <a:ext uri="{FF2B5EF4-FFF2-40B4-BE49-F238E27FC236}">
                <a16:creationId xmlns:a16="http://schemas.microsoft.com/office/drawing/2014/main" id="{412ED9C6-1828-4C4C-B361-B212A6DC8F91}"/>
              </a:ext>
            </a:extLst>
          </p:cNvPr>
          <p:cNvSpPr/>
          <p:nvPr/>
        </p:nvSpPr>
        <p:spPr>
          <a:xfrm rot="14288621">
            <a:off x="5740101" y="4561383"/>
            <a:ext cx="111926" cy="162474"/>
          </a:xfrm>
          <a:prstGeom prst="round2DiagRect">
            <a:avLst/>
          </a:prstGeom>
          <a:solidFill>
            <a:srgbClr val="92D050">
              <a:alpha val="25000"/>
            </a:srgbClr>
          </a:solidFill>
          <a:ln w="15875">
            <a:solidFill>
              <a:srgbClr val="80C535">
                <a:alpha val="25000"/>
              </a:srgbClr>
            </a:solidFill>
          </a:ln>
          <a:effectLst>
            <a:glow rad="139700">
              <a:schemeClr val="accent6">
                <a:satMod val="175000"/>
                <a:alpha val="1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Diagonal Corners Rounded 43">
            <a:extLst>
              <a:ext uri="{FF2B5EF4-FFF2-40B4-BE49-F238E27FC236}">
                <a16:creationId xmlns:a16="http://schemas.microsoft.com/office/drawing/2014/main" id="{C7072C79-D641-42A5-919D-7B30BEEC51DA}"/>
              </a:ext>
            </a:extLst>
          </p:cNvPr>
          <p:cNvSpPr/>
          <p:nvPr/>
        </p:nvSpPr>
        <p:spPr>
          <a:xfrm rot="18973129">
            <a:off x="6614753" y="4374028"/>
            <a:ext cx="195500" cy="283791"/>
          </a:xfrm>
          <a:prstGeom prst="round2DiagRect">
            <a:avLst/>
          </a:prstGeom>
          <a:solidFill>
            <a:srgbClr val="92D050">
              <a:alpha val="50000"/>
            </a:srgbClr>
          </a:solidFill>
          <a:ln w="15875">
            <a:solidFill>
              <a:srgbClr val="80C535">
                <a:alpha val="50000"/>
              </a:srgbClr>
            </a:solidFill>
          </a:ln>
          <a:effectLst>
            <a:glow rad="139700">
              <a:schemeClr val="accent6">
                <a:satMod val="175000"/>
                <a:alpha val="2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0BF82C10-D557-40E1-9F6B-394DCB28A8F4}"/>
              </a:ext>
            </a:extLst>
          </p:cNvPr>
          <p:cNvSpPr/>
          <p:nvPr/>
        </p:nvSpPr>
        <p:spPr>
          <a:xfrm>
            <a:off x="4136571" y="3979817"/>
            <a:ext cx="261257" cy="261257"/>
          </a:xfrm>
          <a:prstGeom prst="roundRect">
            <a:avLst/>
          </a:prstGeom>
          <a:solidFill>
            <a:srgbClr val="ED1C24">
              <a:alpha val="80000"/>
            </a:srgbClr>
          </a:solidFill>
          <a:ln w="15875">
            <a:solidFill>
              <a:srgbClr val="CA1906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679A17B-624F-4198-8447-FE7F84794209}"/>
              </a:ext>
            </a:extLst>
          </p:cNvPr>
          <p:cNvSpPr/>
          <p:nvPr/>
        </p:nvSpPr>
        <p:spPr>
          <a:xfrm rot="1240924">
            <a:off x="4537166" y="4328161"/>
            <a:ext cx="335280" cy="335280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7E45A874-392D-4273-85F3-6CD39604210E}"/>
              </a:ext>
            </a:extLst>
          </p:cNvPr>
          <p:cNvSpPr/>
          <p:nvPr/>
        </p:nvSpPr>
        <p:spPr>
          <a:xfrm rot="20103265">
            <a:off x="4133488" y="4467284"/>
            <a:ext cx="183938" cy="183938"/>
          </a:xfrm>
          <a:prstGeom prst="roundRect">
            <a:avLst/>
          </a:prstGeom>
          <a:solidFill>
            <a:srgbClr val="ED1C24">
              <a:alpha val="40000"/>
            </a:srgbClr>
          </a:solidFill>
          <a:ln w="15875">
            <a:solidFill>
              <a:srgbClr val="CA1906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5E09A87-E083-4F0F-A96F-F972D3535D34}"/>
              </a:ext>
            </a:extLst>
          </p:cNvPr>
          <p:cNvCxnSpPr>
            <a:cxnSpLocks/>
          </p:cNvCxnSpPr>
          <p:nvPr/>
        </p:nvCxnSpPr>
        <p:spPr>
          <a:xfrm flipV="1">
            <a:off x="5503817" y="2908664"/>
            <a:ext cx="304800" cy="235130"/>
          </a:xfrm>
          <a:prstGeom prst="straightConnector1">
            <a:avLst/>
          </a:prstGeom>
          <a:ln w="44450">
            <a:solidFill>
              <a:schemeClr val="tx1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FBC549F-4B26-4A98-91FB-A3D2D5A5B1FB}"/>
              </a:ext>
            </a:extLst>
          </p:cNvPr>
          <p:cNvCxnSpPr>
            <a:cxnSpLocks/>
          </p:cNvCxnSpPr>
          <p:nvPr/>
        </p:nvCxnSpPr>
        <p:spPr>
          <a:xfrm>
            <a:off x="5547360" y="3701143"/>
            <a:ext cx="505097" cy="391886"/>
          </a:xfrm>
          <a:prstGeom prst="straightConnector1">
            <a:avLst/>
          </a:prstGeom>
          <a:ln w="44450">
            <a:solidFill>
              <a:schemeClr val="tx1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924775D-34B2-4E89-BC40-8FCA17F6BC16}"/>
              </a:ext>
            </a:extLst>
          </p:cNvPr>
          <p:cNvCxnSpPr>
            <a:cxnSpLocks/>
          </p:cNvCxnSpPr>
          <p:nvPr/>
        </p:nvCxnSpPr>
        <p:spPr>
          <a:xfrm flipH="1">
            <a:off x="4763589" y="3897086"/>
            <a:ext cx="169816" cy="343988"/>
          </a:xfrm>
          <a:prstGeom prst="straightConnector1">
            <a:avLst/>
          </a:prstGeom>
          <a:ln w="44450">
            <a:solidFill>
              <a:schemeClr val="tx1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Shape, icon, arrow&#10;&#10;Description automatically generated">
            <a:extLst>
              <a:ext uri="{FF2B5EF4-FFF2-40B4-BE49-F238E27FC236}">
                <a16:creationId xmlns:a16="http://schemas.microsoft.com/office/drawing/2014/main" id="{F9B41BC5-6365-4EFB-BBAA-D49B28C04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027">
            <a:off x="2584390" y="2797667"/>
            <a:ext cx="92459" cy="9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263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76B7338-3649-4429-B659-B70C5B5C7395}"/>
              </a:ext>
            </a:extLst>
          </p:cNvPr>
          <p:cNvSpPr/>
          <p:nvPr/>
        </p:nvSpPr>
        <p:spPr>
          <a:xfrm>
            <a:off x="3918858" y="2177143"/>
            <a:ext cx="3579222" cy="3579222"/>
          </a:xfrm>
          <a:prstGeom prst="ellipse">
            <a:avLst/>
          </a:prstGeom>
          <a:solidFill>
            <a:srgbClr val="FFF9E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21D10E-17EB-43B5-B48A-7EAC0F7E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Beta-lactamase</a:t>
            </a:r>
            <a:br>
              <a:rPr lang="en-US" dirty="0"/>
            </a:b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686C6-3969-4ED8-B48E-896542C0BB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DACDBF4D-F228-4BD1-A7BC-8383B647A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4989">
            <a:off x="1515249" y="2151715"/>
            <a:ext cx="935727" cy="23689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969708-9E7D-4BF5-8103-78C12A7A35B8}"/>
              </a:ext>
            </a:extLst>
          </p:cNvPr>
          <p:cNvSpPr txBox="1"/>
          <p:nvPr/>
        </p:nvSpPr>
        <p:spPr>
          <a:xfrm>
            <a:off x="693019" y="2415942"/>
            <a:ext cx="2772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E. coli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4F02CE8-AD20-4AD1-816A-9F7D899B8168}"/>
              </a:ext>
            </a:extLst>
          </p:cNvPr>
          <p:cNvSpPr/>
          <p:nvPr/>
        </p:nvSpPr>
        <p:spPr>
          <a:xfrm>
            <a:off x="2566362" y="2765666"/>
            <a:ext cx="192505" cy="1925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066AC2-089C-45DA-A45C-BC398B9660BA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2662615" y="2255520"/>
            <a:ext cx="2527694" cy="5101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AD6A0A-9C67-48C6-A0A0-5B6254D7885A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2594554" y="2929979"/>
            <a:ext cx="1602977" cy="19990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 descr="Shape, icon, arrow&#10;&#10;Description automatically generated">
            <a:extLst>
              <a:ext uri="{FF2B5EF4-FFF2-40B4-BE49-F238E27FC236}">
                <a16:creationId xmlns:a16="http://schemas.microsoft.com/office/drawing/2014/main" id="{926E1455-4F55-4703-BCA0-FC57B4E34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027">
            <a:off x="4750082" y="3030583"/>
            <a:ext cx="790716" cy="809898"/>
          </a:xfrm>
          <a:prstGeom prst="rect">
            <a:avLst/>
          </a:prstGeom>
        </p:spPr>
      </p:pic>
      <p:sp>
        <p:nvSpPr>
          <p:cNvPr id="6" name="Chord 5">
            <a:extLst>
              <a:ext uri="{FF2B5EF4-FFF2-40B4-BE49-F238E27FC236}">
                <a16:creationId xmlns:a16="http://schemas.microsoft.com/office/drawing/2014/main" id="{8D6D615F-BCA8-4522-8C1E-8AA80D7F2C02}"/>
              </a:ext>
            </a:extLst>
          </p:cNvPr>
          <p:cNvSpPr/>
          <p:nvPr/>
        </p:nvSpPr>
        <p:spPr>
          <a:xfrm>
            <a:off x="5738948" y="2499360"/>
            <a:ext cx="296091" cy="296091"/>
          </a:xfrm>
          <a:prstGeom prst="chord">
            <a:avLst/>
          </a:prstGeom>
          <a:solidFill>
            <a:srgbClr val="2E3192"/>
          </a:solidFill>
          <a:ln w="15875">
            <a:solidFill>
              <a:srgbClr val="4672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hord 38">
            <a:extLst>
              <a:ext uri="{FF2B5EF4-FFF2-40B4-BE49-F238E27FC236}">
                <a16:creationId xmlns:a16="http://schemas.microsoft.com/office/drawing/2014/main" id="{67532071-E750-4500-8853-E444CD06DEE3}"/>
              </a:ext>
            </a:extLst>
          </p:cNvPr>
          <p:cNvSpPr/>
          <p:nvPr/>
        </p:nvSpPr>
        <p:spPr>
          <a:xfrm rot="8625076">
            <a:off x="6070692" y="2889514"/>
            <a:ext cx="256536" cy="256536"/>
          </a:xfrm>
          <a:prstGeom prst="chord">
            <a:avLst/>
          </a:prstGeom>
          <a:solidFill>
            <a:srgbClr val="2E3192">
              <a:alpha val="70000"/>
            </a:srgbClr>
          </a:solidFill>
          <a:ln w="15875">
            <a:solidFill>
              <a:srgbClr val="4672C2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hord 39">
            <a:extLst>
              <a:ext uri="{FF2B5EF4-FFF2-40B4-BE49-F238E27FC236}">
                <a16:creationId xmlns:a16="http://schemas.microsoft.com/office/drawing/2014/main" id="{1F96C323-7B1F-41E2-BA6B-7BE36BE95523}"/>
              </a:ext>
            </a:extLst>
          </p:cNvPr>
          <p:cNvSpPr/>
          <p:nvPr/>
        </p:nvSpPr>
        <p:spPr>
          <a:xfrm rot="13559349">
            <a:off x="6059808" y="2410478"/>
            <a:ext cx="159191" cy="159191"/>
          </a:xfrm>
          <a:prstGeom prst="chord">
            <a:avLst/>
          </a:prstGeom>
          <a:solidFill>
            <a:srgbClr val="2E3192">
              <a:alpha val="25000"/>
            </a:srgbClr>
          </a:solidFill>
          <a:ln w="15875">
            <a:solidFill>
              <a:srgbClr val="4672C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DD00DA77-9AC3-4394-BF10-3975965D61C3}"/>
              </a:ext>
            </a:extLst>
          </p:cNvPr>
          <p:cNvSpPr/>
          <p:nvPr/>
        </p:nvSpPr>
        <p:spPr>
          <a:xfrm>
            <a:off x="6122126" y="4197531"/>
            <a:ext cx="269965" cy="391886"/>
          </a:xfrm>
          <a:prstGeom prst="round2DiagRect">
            <a:avLst/>
          </a:prstGeom>
          <a:solidFill>
            <a:srgbClr val="92D050"/>
          </a:solidFill>
          <a:ln w="15875">
            <a:solidFill>
              <a:srgbClr val="80C535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Diagonal Corners Rounded 41">
            <a:extLst>
              <a:ext uri="{FF2B5EF4-FFF2-40B4-BE49-F238E27FC236}">
                <a16:creationId xmlns:a16="http://schemas.microsoft.com/office/drawing/2014/main" id="{3D0BD730-DC78-461A-A3A9-7A2CA167808B}"/>
              </a:ext>
            </a:extLst>
          </p:cNvPr>
          <p:cNvSpPr/>
          <p:nvPr/>
        </p:nvSpPr>
        <p:spPr>
          <a:xfrm rot="2144464">
            <a:off x="6196061" y="4900495"/>
            <a:ext cx="204542" cy="296917"/>
          </a:xfrm>
          <a:prstGeom prst="round2DiagRect">
            <a:avLst/>
          </a:prstGeom>
          <a:solidFill>
            <a:srgbClr val="92D050">
              <a:alpha val="80000"/>
            </a:srgbClr>
          </a:solidFill>
          <a:ln w="15875">
            <a:solidFill>
              <a:srgbClr val="80C535">
                <a:alpha val="80000"/>
              </a:srgbClr>
            </a:solidFill>
          </a:ln>
          <a:effectLst>
            <a:glow rad="1397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Diagonal Corners Rounded 42">
            <a:extLst>
              <a:ext uri="{FF2B5EF4-FFF2-40B4-BE49-F238E27FC236}">
                <a16:creationId xmlns:a16="http://schemas.microsoft.com/office/drawing/2014/main" id="{412ED9C6-1828-4C4C-B361-B212A6DC8F91}"/>
              </a:ext>
            </a:extLst>
          </p:cNvPr>
          <p:cNvSpPr/>
          <p:nvPr/>
        </p:nvSpPr>
        <p:spPr>
          <a:xfrm rot="14288621">
            <a:off x="5740101" y="4561383"/>
            <a:ext cx="111926" cy="162474"/>
          </a:xfrm>
          <a:prstGeom prst="round2DiagRect">
            <a:avLst/>
          </a:prstGeom>
          <a:solidFill>
            <a:srgbClr val="92D050">
              <a:alpha val="25000"/>
            </a:srgbClr>
          </a:solidFill>
          <a:ln w="15875">
            <a:solidFill>
              <a:srgbClr val="80C535">
                <a:alpha val="25000"/>
              </a:srgbClr>
            </a:solidFill>
          </a:ln>
          <a:effectLst>
            <a:glow rad="139700">
              <a:schemeClr val="accent6">
                <a:satMod val="175000"/>
                <a:alpha val="1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Diagonal Corners Rounded 43">
            <a:extLst>
              <a:ext uri="{FF2B5EF4-FFF2-40B4-BE49-F238E27FC236}">
                <a16:creationId xmlns:a16="http://schemas.microsoft.com/office/drawing/2014/main" id="{C7072C79-D641-42A5-919D-7B30BEEC51DA}"/>
              </a:ext>
            </a:extLst>
          </p:cNvPr>
          <p:cNvSpPr/>
          <p:nvPr/>
        </p:nvSpPr>
        <p:spPr>
          <a:xfrm rot="18973129">
            <a:off x="6614753" y="4374028"/>
            <a:ext cx="195500" cy="283791"/>
          </a:xfrm>
          <a:prstGeom prst="round2DiagRect">
            <a:avLst/>
          </a:prstGeom>
          <a:solidFill>
            <a:srgbClr val="92D050">
              <a:alpha val="50000"/>
            </a:srgbClr>
          </a:solidFill>
          <a:ln w="15875">
            <a:solidFill>
              <a:srgbClr val="80C535">
                <a:alpha val="50000"/>
              </a:srgbClr>
            </a:solidFill>
          </a:ln>
          <a:effectLst>
            <a:glow rad="139700">
              <a:schemeClr val="accent6">
                <a:satMod val="175000"/>
                <a:alpha val="2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0BF82C10-D557-40E1-9F6B-394DCB28A8F4}"/>
              </a:ext>
            </a:extLst>
          </p:cNvPr>
          <p:cNvSpPr/>
          <p:nvPr/>
        </p:nvSpPr>
        <p:spPr>
          <a:xfrm>
            <a:off x="4136571" y="3979817"/>
            <a:ext cx="261257" cy="261257"/>
          </a:xfrm>
          <a:prstGeom prst="roundRect">
            <a:avLst/>
          </a:prstGeom>
          <a:solidFill>
            <a:srgbClr val="ED1C24">
              <a:alpha val="80000"/>
            </a:srgbClr>
          </a:solidFill>
          <a:ln w="15875">
            <a:solidFill>
              <a:srgbClr val="CA1906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679A17B-624F-4198-8447-FE7F84794209}"/>
              </a:ext>
            </a:extLst>
          </p:cNvPr>
          <p:cNvSpPr/>
          <p:nvPr/>
        </p:nvSpPr>
        <p:spPr>
          <a:xfrm rot="1240924">
            <a:off x="4537166" y="4328161"/>
            <a:ext cx="335280" cy="335280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7E45A874-392D-4273-85F3-6CD39604210E}"/>
              </a:ext>
            </a:extLst>
          </p:cNvPr>
          <p:cNvSpPr/>
          <p:nvPr/>
        </p:nvSpPr>
        <p:spPr>
          <a:xfrm rot="20103265">
            <a:off x="4133488" y="4467284"/>
            <a:ext cx="183938" cy="183938"/>
          </a:xfrm>
          <a:prstGeom prst="roundRect">
            <a:avLst/>
          </a:prstGeom>
          <a:solidFill>
            <a:srgbClr val="ED1C24">
              <a:alpha val="40000"/>
            </a:srgbClr>
          </a:solidFill>
          <a:ln w="15875">
            <a:solidFill>
              <a:srgbClr val="CA1906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5E09A87-E083-4F0F-A96F-F972D3535D34}"/>
              </a:ext>
            </a:extLst>
          </p:cNvPr>
          <p:cNvCxnSpPr>
            <a:cxnSpLocks/>
          </p:cNvCxnSpPr>
          <p:nvPr/>
        </p:nvCxnSpPr>
        <p:spPr>
          <a:xfrm flipV="1">
            <a:off x="5503817" y="2908664"/>
            <a:ext cx="304800" cy="235130"/>
          </a:xfrm>
          <a:prstGeom prst="straightConnector1">
            <a:avLst/>
          </a:prstGeom>
          <a:ln w="44450">
            <a:solidFill>
              <a:schemeClr val="tx1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FBC549F-4B26-4A98-91FB-A3D2D5A5B1FB}"/>
              </a:ext>
            </a:extLst>
          </p:cNvPr>
          <p:cNvCxnSpPr>
            <a:cxnSpLocks/>
          </p:cNvCxnSpPr>
          <p:nvPr/>
        </p:nvCxnSpPr>
        <p:spPr>
          <a:xfrm>
            <a:off x="5547360" y="3701143"/>
            <a:ext cx="505097" cy="391886"/>
          </a:xfrm>
          <a:prstGeom prst="straightConnector1">
            <a:avLst/>
          </a:prstGeom>
          <a:ln w="44450">
            <a:solidFill>
              <a:schemeClr val="tx1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924775D-34B2-4E89-BC40-8FCA17F6BC16}"/>
              </a:ext>
            </a:extLst>
          </p:cNvPr>
          <p:cNvCxnSpPr>
            <a:cxnSpLocks/>
          </p:cNvCxnSpPr>
          <p:nvPr/>
        </p:nvCxnSpPr>
        <p:spPr>
          <a:xfrm flipH="1">
            <a:off x="4763589" y="3897086"/>
            <a:ext cx="169816" cy="343988"/>
          </a:xfrm>
          <a:prstGeom prst="straightConnector1">
            <a:avLst/>
          </a:prstGeom>
          <a:ln w="44450">
            <a:solidFill>
              <a:schemeClr val="tx1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C31E7FD1-EB96-43AC-B9D0-D34A6A6EEDF8}"/>
              </a:ext>
            </a:extLst>
          </p:cNvPr>
          <p:cNvSpPr txBox="1"/>
          <p:nvPr/>
        </p:nvSpPr>
        <p:spPr>
          <a:xfrm>
            <a:off x="2708368" y="5090220"/>
            <a:ext cx="1863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Beta-lactamase, ampicillin resistance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EE895DB-D8D6-47A5-B235-D8FD3D9739D7}"/>
              </a:ext>
            </a:extLst>
          </p:cNvPr>
          <p:cNvCxnSpPr>
            <a:cxnSpLocks/>
          </p:cNvCxnSpPr>
          <p:nvPr/>
        </p:nvCxnSpPr>
        <p:spPr>
          <a:xfrm flipV="1">
            <a:off x="4127863" y="4561117"/>
            <a:ext cx="444137" cy="550814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Shape, icon, arrow&#10;&#10;Description automatically generated">
            <a:extLst>
              <a:ext uri="{FF2B5EF4-FFF2-40B4-BE49-F238E27FC236}">
                <a16:creationId xmlns:a16="http://schemas.microsoft.com/office/drawing/2014/main" id="{F9B41BC5-6365-4EFB-BBAA-D49B28C04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027">
            <a:off x="2584390" y="2797667"/>
            <a:ext cx="92459" cy="94702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FE60488B-D9E0-45BD-AA0F-CE67AFED89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6931">
            <a:off x="1873201" y="5177805"/>
            <a:ext cx="221831" cy="561436"/>
          </a:xfrm>
          <a:prstGeom prst="rect">
            <a:avLst/>
          </a:prstGeom>
        </p:spPr>
      </p:pic>
      <p:pic>
        <p:nvPicPr>
          <p:cNvPr id="29" name="Picture 28" descr="A picture containing shape&#10;&#10;Description automatically generated">
            <a:extLst>
              <a:ext uri="{FF2B5EF4-FFF2-40B4-BE49-F238E27FC236}">
                <a16:creationId xmlns:a16="http://schemas.microsoft.com/office/drawing/2014/main" id="{F2475248-0D07-431B-BCBC-5149DE0F0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24174">
            <a:off x="2025601" y="5292105"/>
            <a:ext cx="221831" cy="561436"/>
          </a:xfrm>
          <a:prstGeom prst="rect">
            <a:avLst/>
          </a:prstGeom>
        </p:spPr>
      </p:pic>
      <p:sp>
        <p:nvSpPr>
          <p:cNvPr id="8" name="&quot;Not Allowed&quot; Symbol 7">
            <a:extLst>
              <a:ext uri="{FF2B5EF4-FFF2-40B4-BE49-F238E27FC236}">
                <a16:creationId xmlns:a16="http://schemas.microsoft.com/office/drawing/2014/main" id="{404E9B3A-63EB-40A3-AE93-6A7FFC9A7556}"/>
              </a:ext>
            </a:extLst>
          </p:cNvPr>
          <p:cNvSpPr/>
          <p:nvPr/>
        </p:nvSpPr>
        <p:spPr>
          <a:xfrm>
            <a:off x="1657350" y="5114925"/>
            <a:ext cx="809625" cy="809625"/>
          </a:xfrm>
          <a:prstGeom prst="noSmoking">
            <a:avLst>
              <a:gd name="adj" fmla="val 3953"/>
            </a:avLst>
          </a:prstGeom>
          <a:solidFill>
            <a:srgbClr val="ED1C24"/>
          </a:solidFill>
          <a:ln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259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21D10E-17EB-43B5-B48A-7EAC0F7E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Beta-lactamase makes </a:t>
            </a:r>
            <a:r>
              <a:rPr lang="en-US" i="1" dirty="0"/>
              <a:t>E. coli </a:t>
            </a:r>
            <a:r>
              <a:rPr lang="en-US" dirty="0"/>
              <a:t>resistant to ampicillin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686C6-3969-4ED8-B48E-896542C0BB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487E04-3307-421E-A72B-1EB177CBB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4106562" cy="4067432"/>
          </a:xfrm>
        </p:spPr>
        <p:txBody>
          <a:bodyPr/>
          <a:lstStyle/>
          <a:p>
            <a:r>
              <a:rPr lang="en-US" sz="2000" dirty="0"/>
              <a:t>Transformed bacteria (with the plasmid) will make beta-lactamase      , which breaks down ampicillin        . This enables them to grow on ampicillin plates</a:t>
            </a:r>
          </a:p>
          <a:p>
            <a:r>
              <a:rPr lang="en-US" sz="2000" dirty="0"/>
              <a:t>Bacteria without the plasmid (NOT transformed) cannot grow on plates with ampicillin.</a:t>
            </a: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7A4A1E0D-116B-446F-B5B9-CE3F6ACF7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16346">
            <a:off x="7014713" y="1607428"/>
            <a:ext cx="935727" cy="2368994"/>
          </a:xfrm>
          <a:prstGeom prst="rect">
            <a:avLst/>
          </a:prstGeom>
        </p:spPr>
      </p:pic>
      <p:pic>
        <p:nvPicPr>
          <p:cNvPr id="33" name="Picture 32" descr="A picture containing icon&#10;&#10;Description automatically generated">
            <a:extLst>
              <a:ext uri="{FF2B5EF4-FFF2-40B4-BE49-F238E27FC236}">
                <a16:creationId xmlns:a16="http://schemas.microsoft.com/office/drawing/2014/main" id="{F88FF5DB-895E-407D-9309-0FA637193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8279">
            <a:off x="7274731" y="3523313"/>
            <a:ext cx="935727" cy="2368994"/>
          </a:xfrm>
          <a:prstGeom prst="rect">
            <a:avLst/>
          </a:prstGeom>
        </p:spPr>
      </p:pic>
      <p:pic>
        <p:nvPicPr>
          <p:cNvPr id="52" name="Picture 51" descr="Shape, icon, arrow&#10;&#10;Description automatically generated">
            <a:extLst>
              <a:ext uri="{FF2B5EF4-FFF2-40B4-BE49-F238E27FC236}">
                <a16:creationId xmlns:a16="http://schemas.microsoft.com/office/drawing/2014/main" id="{A3979F5E-3952-46C0-ABF9-4388F8F6F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027">
            <a:off x="7614467" y="4373131"/>
            <a:ext cx="302513" cy="309852"/>
          </a:xfrm>
          <a:prstGeom prst="rect">
            <a:avLst/>
          </a:prstGeom>
        </p:spPr>
      </p:pic>
      <p:pic>
        <p:nvPicPr>
          <p:cNvPr id="56" name="Picture 55" descr="Shape, icon, arrow&#10;&#10;Description automatically generated">
            <a:extLst>
              <a:ext uri="{FF2B5EF4-FFF2-40B4-BE49-F238E27FC236}">
                <a16:creationId xmlns:a16="http://schemas.microsoft.com/office/drawing/2014/main" id="{35ABA75F-6628-485F-B3E5-07DB095E6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027">
            <a:off x="7083394" y="2569963"/>
            <a:ext cx="328061" cy="336019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679A17B-624F-4198-8447-FE7F84794209}"/>
              </a:ext>
            </a:extLst>
          </p:cNvPr>
          <p:cNvSpPr/>
          <p:nvPr/>
        </p:nvSpPr>
        <p:spPr>
          <a:xfrm rot="1240924">
            <a:off x="6974048" y="4270653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5E68A95-10FD-481A-AA6A-751E796CA2FE}"/>
              </a:ext>
            </a:extLst>
          </p:cNvPr>
          <p:cNvSpPr/>
          <p:nvPr/>
        </p:nvSpPr>
        <p:spPr>
          <a:xfrm rot="3369895">
            <a:off x="7857968" y="4989110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6E8BC8A-8E15-445E-B0A6-99EC0E3DCD1F}"/>
              </a:ext>
            </a:extLst>
          </p:cNvPr>
          <p:cNvSpPr/>
          <p:nvPr/>
        </p:nvSpPr>
        <p:spPr>
          <a:xfrm rot="4584517">
            <a:off x="7461729" y="4174859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583043E-0271-4525-803C-1CB1B0418423}"/>
              </a:ext>
            </a:extLst>
          </p:cNvPr>
          <p:cNvSpPr/>
          <p:nvPr/>
        </p:nvSpPr>
        <p:spPr>
          <a:xfrm rot="6156300">
            <a:off x="7283203" y="4614642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D9C7360-1D57-4730-9081-26297468630A}"/>
              </a:ext>
            </a:extLst>
          </p:cNvPr>
          <p:cNvSpPr/>
          <p:nvPr/>
        </p:nvSpPr>
        <p:spPr>
          <a:xfrm rot="18984761">
            <a:off x="6704191" y="3185979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0772BE4B-F513-4237-9711-42C2D1F911B7}"/>
              </a:ext>
            </a:extLst>
          </p:cNvPr>
          <p:cNvSpPr/>
          <p:nvPr/>
        </p:nvSpPr>
        <p:spPr>
          <a:xfrm rot="21113732">
            <a:off x="7735155" y="2701616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54B2214D-E73F-4398-BA36-3F6117F9F575}"/>
              </a:ext>
            </a:extLst>
          </p:cNvPr>
          <p:cNvSpPr/>
          <p:nvPr/>
        </p:nvSpPr>
        <p:spPr>
          <a:xfrm rot="728354">
            <a:off x="6829617" y="2705066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28DE82D-5A5C-4283-A372-851FF2894486}"/>
              </a:ext>
            </a:extLst>
          </p:cNvPr>
          <p:cNvSpPr/>
          <p:nvPr/>
        </p:nvSpPr>
        <p:spPr>
          <a:xfrm rot="2300137">
            <a:off x="7148288" y="3056818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BAE46B-590D-47BB-B969-82362ADAB869}"/>
              </a:ext>
            </a:extLst>
          </p:cNvPr>
          <p:cNvGrpSpPr/>
          <p:nvPr/>
        </p:nvGrpSpPr>
        <p:grpSpPr>
          <a:xfrm rot="6669029">
            <a:off x="4656516" y="4056882"/>
            <a:ext cx="2368994" cy="935727"/>
            <a:chOff x="3959829" y="4752391"/>
            <a:chExt cx="2368994" cy="935727"/>
          </a:xfrm>
        </p:grpSpPr>
        <p:pic>
          <p:nvPicPr>
            <p:cNvPr id="34" name="Picture 3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0C1DD87-E5B2-44FE-84B0-C1DDDCB07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59894">
              <a:off x="4676462" y="4035758"/>
              <a:ext cx="935727" cy="2368994"/>
            </a:xfrm>
            <a:prstGeom prst="rect">
              <a:avLst/>
            </a:prstGeom>
          </p:spPr>
        </p:pic>
        <p:pic>
          <p:nvPicPr>
            <p:cNvPr id="54" name="Picture 53" descr="Shape, icon, arrow&#10;&#10;Description automatically generated">
              <a:extLst>
                <a:ext uri="{FF2B5EF4-FFF2-40B4-BE49-F238E27FC236}">
                  <a16:creationId xmlns:a16="http://schemas.microsoft.com/office/drawing/2014/main" id="{79D5E82E-9EA1-4AA5-8118-EB244692B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74027">
              <a:off x="5213743" y="4817249"/>
              <a:ext cx="300138" cy="307419"/>
            </a:xfrm>
            <a:prstGeom prst="rect">
              <a:avLst/>
            </a:prstGeom>
          </p:spPr>
        </p:pic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1BEDFAF3-64D2-451C-B4F2-355632B8A18C}"/>
                </a:ext>
              </a:extLst>
            </p:cNvPr>
            <p:cNvSpPr/>
            <p:nvPr/>
          </p:nvSpPr>
          <p:spPr>
            <a:xfrm rot="18984761">
              <a:off x="4836204" y="5431430"/>
              <a:ext cx="143794" cy="143794"/>
            </a:xfrm>
            <a:prstGeom prst="roundRect">
              <a:avLst/>
            </a:prstGeom>
            <a:solidFill>
              <a:srgbClr val="ED1C24"/>
            </a:solidFill>
            <a:ln w="15875">
              <a:solidFill>
                <a:srgbClr val="CA19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74469E65-A388-4F7C-9F92-831A289707B8}"/>
                </a:ext>
              </a:extLst>
            </p:cNvPr>
            <p:cNvSpPr/>
            <p:nvPr/>
          </p:nvSpPr>
          <p:spPr>
            <a:xfrm rot="21113732">
              <a:off x="5867168" y="4947067"/>
              <a:ext cx="143794" cy="143794"/>
            </a:xfrm>
            <a:prstGeom prst="roundRect">
              <a:avLst/>
            </a:prstGeom>
            <a:solidFill>
              <a:srgbClr val="ED1C24"/>
            </a:solidFill>
            <a:ln w="15875">
              <a:solidFill>
                <a:srgbClr val="CA19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B5509168-FECF-40F7-889A-FD814DB60673}"/>
                </a:ext>
              </a:extLst>
            </p:cNvPr>
            <p:cNvSpPr/>
            <p:nvPr/>
          </p:nvSpPr>
          <p:spPr>
            <a:xfrm rot="728354">
              <a:off x="4961630" y="4950517"/>
              <a:ext cx="143794" cy="143794"/>
            </a:xfrm>
            <a:prstGeom prst="roundRect">
              <a:avLst/>
            </a:prstGeom>
            <a:solidFill>
              <a:srgbClr val="ED1C24"/>
            </a:solidFill>
            <a:ln w="15875">
              <a:solidFill>
                <a:srgbClr val="CA19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E0971BD1-2858-4DFB-8841-175E0F514D83}"/>
                </a:ext>
              </a:extLst>
            </p:cNvPr>
            <p:cNvSpPr/>
            <p:nvPr/>
          </p:nvSpPr>
          <p:spPr>
            <a:xfrm rot="2300137">
              <a:off x="5280301" y="5302269"/>
              <a:ext cx="143794" cy="143794"/>
            </a:xfrm>
            <a:prstGeom prst="roundRect">
              <a:avLst/>
            </a:prstGeom>
            <a:solidFill>
              <a:srgbClr val="ED1C24"/>
            </a:solidFill>
            <a:ln w="15875">
              <a:solidFill>
                <a:srgbClr val="CA19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451BD1D-A560-4928-9440-0B5065BCC87E}"/>
              </a:ext>
            </a:extLst>
          </p:cNvPr>
          <p:cNvSpPr/>
          <p:nvPr/>
        </p:nvSpPr>
        <p:spPr>
          <a:xfrm>
            <a:off x="2084255" y="2765082"/>
            <a:ext cx="143794" cy="143794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8DE825EA-63C2-455C-AA66-736CEA267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6931">
            <a:off x="5217006" y="2164741"/>
            <a:ext cx="195762" cy="561436"/>
          </a:xfrm>
          <a:prstGeom prst="rect">
            <a:avLst/>
          </a:prstGeom>
        </p:spPr>
      </p:pic>
      <p:pic>
        <p:nvPicPr>
          <p:cNvPr id="26" name="Picture 25" descr="A picture containing shape&#10;&#10;Description automatically generated">
            <a:extLst>
              <a:ext uri="{FF2B5EF4-FFF2-40B4-BE49-F238E27FC236}">
                <a16:creationId xmlns:a16="http://schemas.microsoft.com/office/drawing/2014/main" id="{97989FBF-4582-4557-B699-1C8B99605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24174">
            <a:off x="5376211" y="2279270"/>
            <a:ext cx="195762" cy="561436"/>
          </a:xfrm>
          <a:prstGeom prst="rect">
            <a:avLst/>
          </a:prstGeom>
        </p:spPr>
      </p:pic>
      <p:pic>
        <p:nvPicPr>
          <p:cNvPr id="27" name="Picture 26" descr="A picture containing shape&#10;&#10;Description automatically generated">
            <a:extLst>
              <a:ext uri="{FF2B5EF4-FFF2-40B4-BE49-F238E27FC236}">
                <a16:creationId xmlns:a16="http://schemas.microsoft.com/office/drawing/2014/main" id="{CF306BA5-71EF-42C7-913D-B51BB2940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83977">
            <a:off x="6721955" y="5069865"/>
            <a:ext cx="195762" cy="561436"/>
          </a:xfrm>
          <a:prstGeom prst="rect">
            <a:avLst/>
          </a:prstGeom>
        </p:spPr>
      </p:pic>
      <p:pic>
        <p:nvPicPr>
          <p:cNvPr id="28" name="Picture 27" descr="A picture containing shape&#10;&#10;Description automatically generated">
            <a:extLst>
              <a:ext uri="{FF2B5EF4-FFF2-40B4-BE49-F238E27FC236}">
                <a16:creationId xmlns:a16="http://schemas.microsoft.com/office/drawing/2014/main" id="{ADCBC4E0-AD41-49F7-B760-E3620CB46C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01220">
            <a:off x="7176435" y="5427186"/>
            <a:ext cx="195762" cy="561436"/>
          </a:xfrm>
          <a:prstGeom prst="rect">
            <a:avLst/>
          </a:prstGeom>
        </p:spPr>
      </p:pic>
      <p:pic>
        <p:nvPicPr>
          <p:cNvPr id="29" name="Picture 28" descr="A picture containing shape&#10;&#10;Description automatically generated">
            <a:extLst>
              <a:ext uri="{FF2B5EF4-FFF2-40B4-BE49-F238E27FC236}">
                <a16:creationId xmlns:a16="http://schemas.microsoft.com/office/drawing/2014/main" id="{D1E7BFD5-23FD-4F5D-937C-7F9385473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5728" y="2961793"/>
            <a:ext cx="143077" cy="41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83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76B7338-3649-4429-B659-B70C5B5C7395}"/>
              </a:ext>
            </a:extLst>
          </p:cNvPr>
          <p:cNvSpPr/>
          <p:nvPr/>
        </p:nvSpPr>
        <p:spPr>
          <a:xfrm>
            <a:off x="3918858" y="2177143"/>
            <a:ext cx="3579222" cy="3579222"/>
          </a:xfrm>
          <a:prstGeom prst="ellipse">
            <a:avLst/>
          </a:prstGeom>
          <a:solidFill>
            <a:srgbClr val="FFF9E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21D10E-17EB-43B5-B48A-7EAC0F7E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AraC</a:t>
            </a:r>
            <a:br>
              <a:rPr lang="en-US" dirty="0"/>
            </a:b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686C6-3969-4ED8-B48E-896542C0BB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DACDBF4D-F228-4BD1-A7BC-8383B647A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4989">
            <a:off x="1515249" y="2151715"/>
            <a:ext cx="935727" cy="23689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969708-9E7D-4BF5-8103-78C12A7A35B8}"/>
              </a:ext>
            </a:extLst>
          </p:cNvPr>
          <p:cNvSpPr txBox="1"/>
          <p:nvPr/>
        </p:nvSpPr>
        <p:spPr>
          <a:xfrm>
            <a:off x="693019" y="2415942"/>
            <a:ext cx="2772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E. coli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4F02CE8-AD20-4AD1-816A-9F7D899B8168}"/>
              </a:ext>
            </a:extLst>
          </p:cNvPr>
          <p:cNvSpPr/>
          <p:nvPr/>
        </p:nvSpPr>
        <p:spPr>
          <a:xfrm>
            <a:off x="2566362" y="2765666"/>
            <a:ext cx="192505" cy="1925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066AC2-089C-45DA-A45C-BC398B9660BA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2662615" y="2255520"/>
            <a:ext cx="2527694" cy="5101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AD6A0A-9C67-48C6-A0A0-5B6254D7885A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2594554" y="2929979"/>
            <a:ext cx="1602977" cy="19990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 descr="Shape, icon, arrow&#10;&#10;Description automatically generated">
            <a:extLst>
              <a:ext uri="{FF2B5EF4-FFF2-40B4-BE49-F238E27FC236}">
                <a16:creationId xmlns:a16="http://schemas.microsoft.com/office/drawing/2014/main" id="{926E1455-4F55-4703-BCA0-FC57B4E34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027">
            <a:off x="4750082" y="3030583"/>
            <a:ext cx="790716" cy="809898"/>
          </a:xfrm>
          <a:prstGeom prst="rect">
            <a:avLst/>
          </a:prstGeom>
        </p:spPr>
      </p:pic>
      <p:sp>
        <p:nvSpPr>
          <p:cNvPr id="6" name="Chord 5">
            <a:extLst>
              <a:ext uri="{FF2B5EF4-FFF2-40B4-BE49-F238E27FC236}">
                <a16:creationId xmlns:a16="http://schemas.microsoft.com/office/drawing/2014/main" id="{8D6D615F-BCA8-4522-8C1E-8AA80D7F2C02}"/>
              </a:ext>
            </a:extLst>
          </p:cNvPr>
          <p:cNvSpPr/>
          <p:nvPr/>
        </p:nvSpPr>
        <p:spPr>
          <a:xfrm>
            <a:off x="5738948" y="2499360"/>
            <a:ext cx="296091" cy="296091"/>
          </a:xfrm>
          <a:prstGeom prst="chord">
            <a:avLst/>
          </a:prstGeom>
          <a:solidFill>
            <a:srgbClr val="2E3192"/>
          </a:solidFill>
          <a:ln w="15875">
            <a:solidFill>
              <a:srgbClr val="4672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hord 38">
            <a:extLst>
              <a:ext uri="{FF2B5EF4-FFF2-40B4-BE49-F238E27FC236}">
                <a16:creationId xmlns:a16="http://schemas.microsoft.com/office/drawing/2014/main" id="{67532071-E750-4500-8853-E444CD06DEE3}"/>
              </a:ext>
            </a:extLst>
          </p:cNvPr>
          <p:cNvSpPr/>
          <p:nvPr/>
        </p:nvSpPr>
        <p:spPr>
          <a:xfrm rot="8625076">
            <a:off x="6070692" y="2889514"/>
            <a:ext cx="256536" cy="256536"/>
          </a:xfrm>
          <a:prstGeom prst="chord">
            <a:avLst/>
          </a:prstGeom>
          <a:solidFill>
            <a:srgbClr val="2E3192">
              <a:alpha val="70000"/>
            </a:srgbClr>
          </a:solidFill>
          <a:ln w="15875">
            <a:solidFill>
              <a:srgbClr val="4672C2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hord 39">
            <a:extLst>
              <a:ext uri="{FF2B5EF4-FFF2-40B4-BE49-F238E27FC236}">
                <a16:creationId xmlns:a16="http://schemas.microsoft.com/office/drawing/2014/main" id="{1F96C323-7B1F-41E2-BA6B-7BE36BE95523}"/>
              </a:ext>
            </a:extLst>
          </p:cNvPr>
          <p:cNvSpPr/>
          <p:nvPr/>
        </p:nvSpPr>
        <p:spPr>
          <a:xfrm rot="13559349">
            <a:off x="6059808" y="2410478"/>
            <a:ext cx="159191" cy="159191"/>
          </a:xfrm>
          <a:prstGeom prst="chord">
            <a:avLst/>
          </a:prstGeom>
          <a:solidFill>
            <a:srgbClr val="2E3192">
              <a:alpha val="25000"/>
            </a:srgbClr>
          </a:solidFill>
          <a:ln w="15875">
            <a:solidFill>
              <a:srgbClr val="4672C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7FC905-2030-400F-AB5A-2E0239B933C0}"/>
              </a:ext>
            </a:extLst>
          </p:cNvPr>
          <p:cNvSpPr txBox="1"/>
          <p:nvPr/>
        </p:nvSpPr>
        <p:spPr>
          <a:xfrm>
            <a:off x="6775269" y="1802674"/>
            <a:ext cx="2368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/>
              <a:t>AraC</a:t>
            </a:r>
            <a:r>
              <a:rPr lang="en-US" sz="1600" b="1" i="1" dirty="0"/>
              <a:t>, regulatory protein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CBC729F-E4D4-4A50-9A29-59C2E9970141}"/>
              </a:ext>
            </a:extLst>
          </p:cNvPr>
          <p:cNvCxnSpPr>
            <a:cxnSpLocks/>
          </p:cNvCxnSpPr>
          <p:nvPr/>
        </p:nvCxnSpPr>
        <p:spPr>
          <a:xfrm flipV="1">
            <a:off x="5867400" y="1996442"/>
            <a:ext cx="870584" cy="594358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DD00DA77-9AC3-4394-BF10-3975965D61C3}"/>
              </a:ext>
            </a:extLst>
          </p:cNvPr>
          <p:cNvSpPr/>
          <p:nvPr/>
        </p:nvSpPr>
        <p:spPr>
          <a:xfrm>
            <a:off x="6122126" y="4197531"/>
            <a:ext cx="269965" cy="391886"/>
          </a:xfrm>
          <a:prstGeom prst="round2DiagRect">
            <a:avLst/>
          </a:prstGeom>
          <a:solidFill>
            <a:srgbClr val="92D050"/>
          </a:solidFill>
          <a:ln w="15875">
            <a:solidFill>
              <a:srgbClr val="80C535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Diagonal Corners Rounded 41">
            <a:extLst>
              <a:ext uri="{FF2B5EF4-FFF2-40B4-BE49-F238E27FC236}">
                <a16:creationId xmlns:a16="http://schemas.microsoft.com/office/drawing/2014/main" id="{3D0BD730-DC78-461A-A3A9-7A2CA167808B}"/>
              </a:ext>
            </a:extLst>
          </p:cNvPr>
          <p:cNvSpPr/>
          <p:nvPr/>
        </p:nvSpPr>
        <p:spPr>
          <a:xfrm rot="2144464">
            <a:off x="6196061" y="4900495"/>
            <a:ext cx="204542" cy="296917"/>
          </a:xfrm>
          <a:prstGeom prst="round2DiagRect">
            <a:avLst/>
          </a:prstGeom>
          <a:solidFill>
            <a:srgbClr val="92D050">
              <a:alpha val="80000"/>
            </a:srgbClr>
          </a:solidFill>
          <a:ln w="15875">
            <a:solidFill>
              <a:srgbClr val="80C535">
                <a:alpha val="80000"/>
              </a:srgbClr>
            </a:solidFill>
          </a:ln>
          <a:effectLst>
            <a:glow rad="1397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Diagonal Corners Rounded 42">
            <a:extLst>
              <a:ext uri="{FF2B5EF4-FFF2-40B4-BE49-F238E27FC236}">
                <a16:creationId xmlns:a16="http://schemas.microsoft.com/office/drawing/2014/main" id="{412ED9C6-1828-4C4C-B361-B212A6DC8F91}"/>
              </a:ext>
            </a:extLst>
          </p:cNvPr>
          <p:cNvSpPr/>
          <p:nvPr/>
        </p:nvSpPr>
        <p:spPr>
          <a:xfrm rot="14288621">
            <a:off x="5740101" y="4561383"/>
            <a:ext cx="111926" cy="162474"/>
          </a:xfrm>
          <a:prstGeom prst="round2DiagRect">
            <a:avLst/>
          </a:prstGeom>
          <a:solidFill>
            <a:srgbClr val="92D050">
              <a:alpha val="25000"/>
            </a:srgbClr>
          </a:solidFill>
          <a:ln w="15875">
            <a:solidFill>
              <a:srgbClr val="80C535">
                <a:alpha val="25000"/>
              </a:srgbClr>
            </a:solidFill>
          </a:ln>
          <a:effectLst>
            <a:glow rad="139700">
              <a:schemeClr val="accent6">
                <a:satMod val="175000"/>
                <a:alpha val="1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Diagonal Corners Rounded 43">
            <a:extLst>
              <a:ext uri="{FF2B5EF4-FFF2-40B4-BE49-F238E27FC236}">
                <a16:creationId xmlns:a16="http://schemas.microsoft.com/office/drawing/2014/main" id="{C7072C79-D641-42A5-919D-7B30BEEC51DA}"/>
              </a:ext>
            </a:extLst>
          </p:cNvPr>
          <p:cNvSpPr/>
          <p:nvPr/>
        </p:nvSpPr>
        <p:spPr>
          <a:xfrm rot="18973129">
            <a:off x="6614753" y="4374028"/>
            <a:ext cx="195500" cy="283791"/>
          </a:xfrm>
          <a:prstGeom prst="round2DiagRect">
            <a:avLst/>
          </a:prstGeom>
          <a:solidFill>
            <a:srgbClr val="92D050">
              <a:alpha val="50000"/>
            </a:srgbClr>
          </a:solidFill>
          <a:ln w="15875">
            <a:solidFill>
              <a:srgbClr val="80C535">
                <a:alpha val="50000"/>
              </a:srgbClr>
            </a:solidFill>
          </a:ln>
          <a:effectLst>
            <a:glow rad="139700">
              <a:schemeClr val="accent6">
                <a:satMod val="175000"/>
                <a:alpha val="2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0BF82C10-D557-40E1-9F6B-394DCB28A8F4}"/>
              </a:ext>
            </a:extLst>
          </p:cNvPr>
          <p:cNvSpPr/>
          <p:nvPr/>
        </p:nvSpPr>
        <p:spPr>
          <a:xfrm>
            <a:off x="4136571" y="3979817"/>
            <a:ext cx="261257" cy="261257"/>
          </a:xfrm>
          <a:prstGeom prst="roundRect">
            <a:avLst/>
          </a:prstGeom>
          <a:solidFill>
            <a:srgbClr val="ED1C24">
              <a:alpha val="80000"/>
            </a:srgbClr>
          </a:solidFill>
          <a:ln w="15875">
            <a:solidFill>
              <a:srgbClr val="CA1906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679A17B-624F-4198-8447-FE7F84794209}"/>
              </a:ext>
            </a:extLst>
          </p:cNvPr>
          <p:cNvSpPr/>
          <p:nvPr/>
        </p:nvSpPr>
        <p:spPr>
          <a:xfrm rot="1240924">
            <a:off x="4537166" y="4328161"/>
            <a:ext cx="335280" cy="335280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7E45A874-392D-4273-85F3-6CD39604210E}"/>
              </a:ext>
            </a:extLst>
          </p:cNvPr>
          <p:cNvSpPr/>
          <p:nvPr/>
        </p:nvSpPr>
        <p:spPr>
          <a:xfrm rot="20103265">
            <a:off x="4133488" y="4467284"/>
            <a:ext cx="183938" cy="183938"/>
          </a:xfrm>
          <a:prstGeom prst="roundRect">
            <a:avLst/>
          </a:prstGeom>
          <a:solidFill>
            <a:srgbClr val="ED1C24">
              <a:alpha val="40000"/>
            </a:srgbClr>
          </a:solidFill>
          <a:ln w="15875">
            <a:solidFill>
              <a:srgbClr val="CA1906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5E09A87-E083-4F0F-A96F-F972D3535D34}"/>
              </a:ext>
            </a:extLst>
          </p:cNvPr>
          <p:cNvCxnSpPr>
            <a:cxnSpLocks/>
          </p:cNvCxnSpPr>
          <p:nvPr/>
        </p:nvCxnSpPr>
        <p:spPr>
          <a:xfrm flipV="1">
            <a:off x="5503817" y="2908664"/>
            <a:ext cx="304800" cy="235130"/>
          </a:xfrm>
          <a:prstGeom prst="straightConnector1">
            <a:avLst/>
          </a:prstGeom>
          <a:ln w="44450">
            <a:solidFill>
              <a:schemeClr val="tx1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FBC549F-4B26-4A98-91FB-A3D2D5A5B1FB}"/>
              </a:ext>
            </a:extLst>
          </p:cNvPr>
          <p:cNvCxnSpPr>
            <a:cxnSpLocks/>
          </p:cNvCxnSpPr>
          <p:nvPr/>
        </p:nvCxnSpPr>
        <p:spPr>
          <a:xfrm>
            <a:off x="5547360" y="3701143"/>
            <a:ext cx="505097" cy="391886"/>
          </a:xfrm>
          <a:prstGeom prst="straightConnector1">
            <a:avLst/>
          </a:prstGeom>
          <a:ln w="44450">
            <a:solidFill>
              <a:schemeClr val="tx1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924775D-34B2-4E89-BC40-8FCA17F6BC16}"/>
              </a:ext>
            </a:extLst>
          </p:cNvPr>
          <p:cNvCxnSpPr>
            <a:cxnSpLocks/>
          </p:cNvCxnSpPr>
          <p:nvPr/>
        </p:nvCxnSpPr>
        <p:spPr>
          <a:xfrm flipH="1">
            <a:off x="4763589" y="3897086"/>
            <a:ext cx="169816" cy="343988"/>
          </a:xfrm>
          <a:prstGeom prst="straightConnector1">
            <a:avLst/>
          </a:prstGeom>
          <a:ln w="44450">
            <a:solidFill>
              <a:schemeClr val="tx1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Shape, icon, arrow&#10;&#10;Description automatically generated">
            <a:extLst>
              <a:ext uri="{FF2B5EF4-FFF2-40B4-BE49-F238E27FC236}">
                <a16:creationId xmlns:a16="http://schemas.microsoft.com/office/drawing/2014/main" id="{F9B41BC5-6365-4EFB-BBAA-D49B28C04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027">
            <a:off x="2584390" y="2797667"/>
            <a:ext cx="92459" cy="9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58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21D10E-17EB-43B5-B48A-7EAC0F7E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AraC</a:t>
            </a:r>
            <a:r>
              <a:rPr lang="en-US" dirty="0"/>
              <a:t> Controls Expression of GFP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686C6-3969-4ED8-B48E-896542C0BB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300C9A7D-26D9-42D4-BFC9-B0BF50334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2811162" cy="1162307"/>
          </a:xfrm>
        </p:spPr>
        <p:txBody>
          <a:bodyPr/>
          <a:lstStyle/>
          <a:p>
            <a:r>
              <a:rPr lang="en-US" sz="2000" dirty="0"/>
              <a:t>Arabinose       </a:t>
            </a:r>
            <a:br>
              <a:rPr lang="en-US" sz="2000" dirty="0"/>
            </a:br>
            <a:r>
              <a:rPr lang="en-US" sz="2000" dirty="0"/>
              <a:t>(a sugar) works like a switch.</a:t>
            </a:r>
          </a:p>
        </p:txBody>
      </p:sp>
      <p:pic>
        <p:nvPicPr>
          <p:cNvPr id="17" name="Picture 16" descr="Shape, icon, arrow&#10;&#10;Description automatically generated">
            <a:extLst>
              <a:ext uri="{FF2B5EF4-FFF2-40B4-BE49-F238E27FC236}">
                <a16:creationId xmlns:a16="http://schemas.microsoft.com/office/drawing/2014/main" id="{926E1455-4F55-4703-BCA0-FC57B4E34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027">
            <a:off x="4994112" y="2497433"/>
            <a:ext cx="1732307" cy="1774331"/>
          </a:xfrm>
          <a:prstGeom prst="rect">
            <a:avLst/>
          </a:prstGeom>
        </p:spPr>
      </p:pic>
      <p:sp>
        <p:nvSpPr>
          <p:cNvPr id="6" name="Chord 5">
            <a:extLst>
              <a:ext uri="{FF2B5EF4-FFF2-40B4-BE49-F238E27FC236}">
                <a16:creationId xmlns:a16="http://schemas.microsoft.com/office/drawing/2014/main" id="{8D6D615F-BCA8-4522-8C1E-8AA80D7F2C02}"/>
              </a:ext>
            </a:extLst>
          </p:cNvPr>
          <p:cNvSpPr/>
          <p:nvPr/>
        </p:nvSpPr>
        <p:spPr>
          <a:xfrm>
            <a:off x="6881948" y="2099309"/>
            <a:ext cx="296091" cy="296091"/>
          </a:xfrm>
          <a:prstGeom prst="chord">
            <a:avLst/>
          </a:prstGeom>
          <a:solidFill>
            <a:srgbClr val="2E3192"/>
          </a:solidFill>
          <a:ln w="15875">
            <a:solidFill>
              <a:srgbClr val="4672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hord 38">
            <a:extLst>
              <a:ext uri="{FF2B5EF4-FFF2-40B4-BE49-F238E27FC236}">
                <a16:creationId xmlns:a16="http://schemas.microsoft.com/office/drawing/2014/main" id="{67532071-E750-4500-8853-E444CD06DEE3}"/>
              </a:ext>
            </a:extLst>
          </p:cNvPr>
          <p:cNvSpPr/>
          <p:nvPr/>
        </p:nvSpPr>
        <p:spPr>
          <a:xfrm rot="8625076">
            <a:off x="7213692" y="2489463"/>
            <a:ext cx="256536" cy="256536"/>
          </a:xfrm>
          <a:prstGeom prst="chord">
            <a:avLst/>
          </a:prstGeom>
          <a:solidFill>
            <a:srgbClr val="2E3192">
              <a:alpha val="70000"/>
            </a:srgbClr>
          </a:solidFill>
          <a:ln w="15875">
            <a:solidFill>
              <a:srgbClr val="4672C2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hord 39">
            <a:extLst>
              <a:ext uri="{FF2B5EF4-FFF2-40B4-BE49-F238E27FC236}">
                <a16:creationId xmlns:a16="http://schemas.microsoft.com/office/drawing/2014/main" id="{1F96C323-7B1F-41E2-BA6B-7BE36BE95523}"/>
              </a:ext>
            </a:extLst>
          </p:cNvPr>
          <p:cNvSpPr/>
          <p:nvPr/>
        </p:nvSpPr>
        <p:spPr>
          <a:xfrm rot="13559349">
            <a:off x="7202808" y="2010427"/>
            <a:ext cx="159191" cy="159191"/>
          </a:xfrm>
          <a:prstGeom prst="chord">
            <a:avLst/>
          </a:prstGeom>
          <a:solidFill>
            <a:srgbClr val="2E3192">
              <a:alpha val="25000"/>
            </a:srgbClr>
          </a:solidFill>
          <a:ln w="15875">
            <a:solidFill>
              <a:srgbClr val="4672C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7FC905-2030-400F-AB5A-2E0239B933C0}"/>
              </a:ext>
            </a:extLst>
          </p:cNvPr>
          <p:cNvSpPr txBox="1"/>
          <p:nvPr/>
        </p:nvSpPr>
        <p:spPr>
          <a:xfrm>
            <a:off x="7340509" y="2097949"/>
            <a:ext cx="717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/>
              <a:t>AraC</a:t>
            </a:r>
            <a:endParaRPr lang="en-US" sz="1600" b="1" i="1" dirty="0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5E09A87-E083-4F0F-A96F-F972D3535D34}"/>
              </a:ext>
            </a:extLst>
          </p:cNvPr>
          <p:cNvCxnSpPr>
            <a:cxnSpLocks/>
          </p:cNvCxnSpPr>
          <p:nvPr/>
        </p:nvCxnSpPr>
        <p:spPr>
          <a:xfrm flipV="1">
            <a:off x="6646817" y="2508613"/>
            <a:ext cx="304800" cy="235130"/>
          </a:xfrm>
          <a:prstGeom prst="straightConnector1">
            <a:avLst/>
          </a:prstGeom>
          <a:ln w="44450">
            <a:solidFill>
              <a:schemeClr val="tx1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626126-C1A2-4FBA-879F-A8620F018E54}"/>
              </a:ext>
            </a:extLst>
          </p:cNvPr>
          <p:cNvGrpSpPr/>
          <p:nvPr/>
        </p:nvGrpSpPr>
        <p:grpSpPr>
          <a:xfrm>
            <a:off x="6890384" y="4063095"/>
            <a:ext cx="1262893" cy="1496269"/>
            <a:chOff x="6890384" y="4063095"/>
            <a:chExt cx="1262893" cy="1496269"/>
          </a:xfrm>
        </p:grpSpPr>
        <p:sp>
          <p:nvSpPr>
            <p:cNvPr id="13" name="Rectangle: Diagonal Corners Rounded 12">
              <a:extLst>
                <a:ext uri="{FF2B5EF4-FFF2-40B4-BE49-F238E27FC236}">
                  <a16:creationId xmlns:a16="http://schemas.microsoft.com/office/drawing/2014/main" id="{DD00DA77-9AC3-4394-BF10-3975965D61C3}"/>
                </a:ext>
              </a:extLst>
            </p:cNvPr>
            <p:cNvSpPr/>
            <p:nvPr/>
          </p:nvSpPr>
          <p:spPr>
            <a:xfrm>
              <a:off x="7465150" y="4559483"/>
              <a:ext cx="269965" cy="391886"/>
            </a:xfrm>
            <a:prstGeom prst="round2DiagRect">
              <a:avLst/>
            </a:prstGeom>
            <a:solidFill>
              <a:srgbClr val="B2D235"/>
            </a:solidFill>
            <a:ln w="15875">
              <a:solidFill>
                <a:srgbClr val="A2C32B"/>
              </a:solidFill>
            </a:ln>
            <a:effectLst>
              <a:glow rad="139700">
                <a:srgbClr val="B2D235">
                  <a:alpha val="40000"/>
                </a:srgbClr>
              </a:glo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: Diagonal Corners Rounded 41">
              <a:extLst>
                <a:ext uri="{FF2B5EF4-FFF2-40B4-BE49-F238E27FC236}">
                  <a16:creationId xmlns:a16="http://schemas.microsoft.com/office/drawing/2014/main" id="{3D0BD730-DC78-461A-A3A9-7A2CA167808B}"/>
                </a:ext>
              </a:extLst>
            </p:cNvPr>
            <p:cNvSpPr/>
            <p:nvPr/>
          </p:nvSpPr>
          <p:spPr>
            <a:xfrm rot="2144464">
              <a:off x="7539085" y="5262447"/>
              <a:ext cx="204542" cy="296917"/>
            </a:xfrm>
            <a:prstGeom prst="round2DiagRect">
              <a:avLst/>
            </a:prstGeom>
            <a:solidFill>
              <a:srgbClr val="B2D235">
                <a:alpha val="60000"/>
              </a:srgbClr>
            </a:solidFill>
            <a:ln w="15875">
              <a:solidFill>
                <a:srgbClr val="A2C32B">
                  <a:alpha val="60000"/>
                </a:srgbClr>
              </a:solidFill>
            </a:ln>
            <a:effectLst>
              <a:glow rad="139700">
                <a:srgbClr val="B2D235">
                  <a:alpha val="25000"/>
                </a:srgbClr>
              </a:glo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Diagonal Corners Rounded 42">
              <a:extLst>
                <a:ext uri="{FF2B5EF4-FFF2-40B4-BE49-F238E27FC236}">
                  <a16:creationId xmlns:a16="http://schemas.microsoft.com/office/drawing/2014/main" id="{412ED9C6-1828-4C4C-B361-B212A6DC8F91}"/>
                </a:ext>
              </a:extLst>
            </p:cNvPr>
            <p:cNvSpPr/>
            <p:nvPr/>
          </p:nvSpPr>
          <p:spPr>
            <a:xfrm rot="14288621">
              <a:off x="7083125" y="4923335"/>
              <a:ext cx="111926" cy="162474"/>
            </a:xfrm>
            <a:prstGeom prst="round2DiagRect">
              <a:avLst/>
            </a:prstGeom>
            <a:solidFill>
              <a:srgbClr val="B2D235">
                <a:alpha val="25000"/>
              </a:srgbClr>
            </a:solidFill>
            <a:ln w="15875">
              <a:solidFill>
                <a:srgbClr val="A2C32B">
                  <a:alpha val="25000"/>
                </a:srgbClr>
              </a:solidFill>
            </a:ln>
            <a:effectLst>
              <a:glow rad="139700">
                <a:srgbClr val="B2D235">
                  <a:alpha val="20000"/>
                </a:srgbClr>
              </a:glo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: Diagonal Corners Rounded 43">
              <a:extLst>
                <a:ext uri="{FF2B5EF4-FFF2-40B4-BE49-F238E27FC236}">
                  <a16:creationId xmlns:a16="http://schemas.microsoft.com/office/drawing/2014/main" id="{C7072C79-D641-42A5-919D-7B30BEEC51DA}"/>
                </a:ext>
              </a:extLst>
            </p:cNvPr>
            <p:cNvSpPr/>
            <p:nvPr/>
          </p:nvSpPr>
          <p:spPr>
            <a:xfrm rot="18973129">
              <a:off x="7957777" y="4735980"/>
              <a:ext cx="195500" cy="283791"/>
            </a:xfrm>
            <a:prstGeom prst="round2DiagRect">
              <a:avLst/>
            </a:prstGeom>
            <a:solidFill>
              <a:srgbClr val="B2D235">
                <a:alpha val="60000"/>
              </a:srgbClr>
            </a:solidFill>
            <a:ln w="15875">
              <a:solidFill>
                <a:srgbClr val="A2C32B">
                  <a:alpha val="60000"/>
                </a:srgbClr>
              </a:solidFill>
            </a:ln>
            <a:effectLst>
              <a:glow rad="139700">
                <a:srgbClr val="B2D235">
                  <a:alpha val="25000"/>
                </a:srgbClr>
              </a:glo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FBC549F-4B26-4A98-91FB-A3D2D5A5B1FB}"/>
                </a:ext>
              </a:extLst>
            </p:cNvPr>
            <p:cNvCxnSpPr>
              <a:cxnSpLocks/>
            </p:cNvCxnSpPr>
            <p:nvPr/>
          </p:nvCxnSpPr>
          <p:spPr>
            <a:xfrm>
              <a:off x="6890384" y="4063095"/>
              <a:ext cx="505097" cy="391886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3238D8-607A-4B7B-A553-75E59CAC5DF3}"/>
              </a:ext>
            </a:extLst>
          </p:cNvPr>
          <p:cNvGrpSpPr/>
          <p:nvPr/>
        </p:nvGrpSpPr>
        <p:grpSpPr>
          <a:xfrm>
            <a:off x="2019300" y="2085975"/>
            <a:ext cx="349758" cy="161925"/>
            <a:chOff x="2990850" y="1828800"/>
            <a:chExt cx="349758" cy="161925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6D8AF72A-0C97-46AF-8C8B-8D07B5EC9CF7}"/>
                </a:ext>
              </a:extLst>
            </p:cNvPr>
            <p:cNvSpPr/>
            <p:nvPr/>
          </p:nvSpPr>
          <p:spPr>
            <a:xfrm>
              <a:off x="2990850" y="1828800"/>
              <a:ext cx="187833" cy="161925"/>
            </a:xfrm>
            <a:prstGeom prst="hexagon">
              <a:avLst/>
            </a:prstGeom>
            <a:ln w="15875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CE373029-1455-4985-A88C-929916CFADC5}"/>
                </a:ext>
              </a:extLst>
            </p:cNvPr>
            <p:cNvSpPr/>
            <p:nvPr/>
          </p:nvSpPr>
          <p:spPr>
            <a:xfrm>
              <a:off x="3152775" y="1828800"/>
              <a:ext cx="187833" cy="161925"/>
            </a:xfrm>
            <a:prstGeom prst="hexagon">
              <a:avLst/>
            </a:prstGeom>
            <a:ln w="15875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id="{2923D85E-3881-4CB5-A4C5-786D5B8D3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677" y="2022002"/>
            <a:ext cx="503109" cy="75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B3CF102-5ABE-4234-A118-06D6345B38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147" y="2048378"/>
            <a:ext cx="506455" cy="760624"/>
          </a:xfrm>
          <a:prstGeom prst="rect">
            <a:avLst/>
          </a:prstGeom>
        </p:spPr>
      </p:pic>
      <p:sp>
        <p:nvSpPr>
          <p:cNvPr id="45" name="Chord 44">
            <a:extLst>
              <a:ext uri="{FF2B5EF4-FFF2-40B4-BE49-F238E27FC236}">
                <a16:creationId xmlns:a16="http://schemas.microsoft.com/office/drawing/2014/main" id="{251D70D1-DD10-475E-B5CE-259AD8B2443D}"/>
              </a:ext>
            </a:extLst>
          </p:cNvPr>
          <p:cNvSpPr/>
          <p:nvPr/>
        </p:nvSpPr>
        <p:spPr>
          <a:xfrm>
            <a:off x="2157549" y="3648075"/>
            <a:ext cx="261800" cy="261800"/>
          </a:xfrm>
          <a:prstGeom prst="chord">
            <a:avLst/>
          </a:prstGeom>
          <a:solidFill>
            <a:srgbClr val="2E3192"/>
          </a:solidFill>
          <a:ln w="15875">
            <a:solidFill>
              <a:srgbClr val="4672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ontent Placeholder 18">
            <a:extLst>
              <a:ext uri="{FF2B5EF4-FFF2-40B4-BE49-F238E27FC236}">
                <a16:creationId xmlns:a16="http://schemas.microsoft.com/office/drawing/2014/main" id="{9F99C87D-92A2-41A6-8951-9CB2E30534A1}"/>
              </a:ext>
            </a:extLst>
          </p:cNvPr>
          <p:cNvSpPr txBox="1">
            <a:spLocks/>
          </p:cNvSpPr>
          <p:nvPr/>
        </p:nvSpPr>
        <p:spPr>
          <a:xfrm>
            <a:off x="465438" y="3238243"/>
            <a:ext cx="4106562" cy="1457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è"/>
              <a:defRPr sz="18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1" dirty="0"/>
              <a:t>Without</a:t>
            </a:r>
            <a:r>
              <a:rPr lang="en-US" sz="2000" dirty="0"/>
              <a:t> arabinose, the switch is OFF. </a:t>
            </a:r>
            <a:r>
              <a:rPr lang="en-US" sz="2000" dirty="0" err="1"/>
              <a:t>AraC</a:t>
            </a:r>
            <a:r>
              <a:rPr lang="en-US" sz="2000" dirty="0"/>
              <a:t>        blocks RNA polymerase       , and the GFP gene is not transcribed.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48" name="Plaque 47">
            <a:extLst>
              <a:ext uri="{FF2B5EF4-FFF2-40B4-BE49-F238E27FC236}">
                <a16:creationId xmlns:a16="http://schemas.microsoft.com/office/drawing/2014/main" id="{9EB39D3A-1306-457A-BB22-BD22D29888DD}"/>
              </a:ext>
            </a:extLst>
          </p:cNvPr>
          <p:cNvSpPr/>
          <p:nvPr/>
        </p:nvSpPr>
        <p:spPr>
          <a:xfrm>
            <a:off x="2266950" y="4010025"/>
            <a:ext cx="238125" cy="238125"/>
          </a:xfrm>
          <a:prstGeom prst="plaque">
            <a:avLst>
              <a:gd name="adj" fmla="val 28992"/>
            </a:avLst>
          </a:prstGeom>
          <a:solidFill>
            <a:srgbClr val="EA64CD"/>
          </a:solidFill>
          <a:ln w="15875">
            <a:solidFill>
              <a:srgbClr val="DC1EB3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9" name="Content Placeholder 18">
            <a:extLst>
              <a:ext uri="{FF2B5EF4-FFF2-40B4-BE49-F238E27FC236}">
                <a16:creationId xmlns:a16="http://schemas.microsoft.com/office/drawing/2014/main" id="{3AA22611-CC11-4906-9F05-6D4AE5B2C816}"/>
              </a:ext>
            </a:extLst>
          </p:cNvPr>
          <p:cNvSpPr txBox="1">
            <a:spLocks/>
          </p:cNvSpPr>
          <p:nvPr/>
        </p:nvSpPr>
        <p:spPr>
          <a:xfrm>
            <a:off x="465438" y="4847968"/>
            <a:ext cx="4106562" cy="1457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è"/>
              <a:defRPr sz="18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1" dirty="0"/>
              <a:t>With</a:t>
            </a:r>
            <a:r>
              <a:rPr lang="en-US" sz="2000" dirty="0"/>
              <a:t> arabinose       , the switch is ON. </a:t>
            </a:r>
            <a:r>
              <a:rPr lang="en-US" sz="2000" dirty="0" err="1"/>
              <a:t>AraC</a:t>
            </a:r>
            <a:r>
              <a:rPr lang="en-US" sz="2000" dirty="0"/>
              <a:t> changes shape and RNA transcribes the </a:t>
            </a:r>
            <a:r>
              <a:rPr lang="en-US" sz="2000" i="1" dirty="0"/>
              <a:t>GFP</a:t>
            </a:r>
            <a:r>
              <a:rPr lang="en-US" sz="2000" dirty="0"/>
              <a:t> gene.</a:t>
            </a:r>
            <a:br>
              <a:rPr lang="en-US" sz="2000" dirty="0"/>
            </a:br>
            <a:endParaRPr lang="en-US" sz="2000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06DFC3E-A425-4768-A098-09A494FBBCDC}"/>
              </a:ext>
            </a:extLst>
          </p:cNvPr>
          <p:cNvGrpSpPr/>
          <p:nvPr/>
        </p:nvGrpSpPr>
        <p:grpSpPr>
          <a:xfrm>
            <a:off x="2606421" y="4972050"/>
            <a:ext cx="349758" cy="161925"/>
            <a:chOff x="2990850" y="1828800"/>
            <a:chExt cx="349758" cy="161925"/>
          </a:xfrm>
        </p:grpSpPr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8ACA4F8F-5185-4D5B-B3E6-B8F505B250FB}"/>
                </a:ext>
              </a:extLst>
            </p:cNvPr>
            <p:cNvSpPr/>
            <p:nvPr/>
          </p:nvSpPr>
          <p:spPr>
            <a:xfrm>
              <a:off x="2990850" y="1828800"/>
              <a:ext cx="187833" cy="161925"/>
            </a:xfrm>
            <a:prstGeom prst="hexagon">
              <a:avLst/>
            </a:prstGeom>
            <a:ln w="15875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>
              <a:extLst>
                <a:ext uri="{FF2B5EF4-FFF2-40B4-BE49-F238E27FC236}">
                  <a16:creationId xmlns:a16="http://schemas.microsoft.com/office/drawing/2014/main" id="{86F52DB3-A3AA-47F9-A07E-F85880F78C9B}"/>
                </a:ext>
              </a:extLst>
            </p:cNvPr>
            <p:cNvSpPr/>
            <p:nvPr/>
          </p:nvSpPr>
          <p:spPr>
            <a:xfrm>
              <a:off x="3152775" y="1828800"/>
              <a:ext cx="187833" cy="161925"/>
            </a:xfrm>
            <a:prstGeom prst="hexagon">
              <a:avLst/>
            </a:prstGeom>
            <a:ln w="15875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&quot;Not Allowed&quot; Symbol 56">
            <a:extLst>
              <a:ext uri="{FF2B5EF4-FFF2-40B4-BE49-F238E27FC236}">
                <a16:creationId xmlns:a16="http://schemas.microsoft.com/office/drawing/2014/main" id="{A3F6AEF8-873C-4A26-9809-B36EA911D141}"/>
              </a:ext>
            </a:extLst>
          </p:cNvPr>
          <p:cNvSpPr/>
          <p:nvPr/>
        </p:nvSpPr>
        <p:spPr>
          <a:xfrm>
            <a:off x="6410325" y="3600450"/>
            <a:ext cx="276225" cy="276225"/>
          </a:xfrm>
          <a:prstGeom prst="noSmoking">
            <a:avLst>
              <a:gd name="adj" fmla="val 3953"/>
            </a:avLst>
          </a:prstGeom>
          <a:solidFill>
            <a:srgbClr val="ED1C24"/>
          </a:solidFill>
          <a:ln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47A9B0-4FCF-4907-B24D-1B3E7D79EC77}"/>
              </a:ext>
            </a:extLst>
          </p:cNvPr>
          <p:cNvSpPr txBox="1"/>
          <p:nvPr/>
        </p:nvSpPr>
        <p:spPr>
          <a:xfrm>
            <a:off x="7334250" y="3590925"/>
            <a:ext cx="150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RNA polymerase</a:t>
            </a:r>
          </a:p>
        </p:txBody>
      </p:sp>
      <p:sp>
        <p:nvSpPr>
          <p:cNvPr id="59" name="Plaque 58">
            <a:extLst>
              <a:ext uri="{FF2B5EF4-FFF2-40B4-BE49-F238E27FC236}">
                <a16:creationId xmlns:a16="http://schemas.microsoft.com/office/drawing/2014/main" id="{3DC1C4CB-12D7-49FD-8CF8-795ACA48BF29}"/>
              </a:ext>
            </a:extLst>
          </p:cNvPr>
          <p:cNvSpPr/>
          <p:nvPr/>
        </p:nvSpPr>
        <p:spPr>
          <a:xfrm>
            <a:off x="7467600" y="3252788"/>
            <a:ext cx="314325" cy="314325"/>
          </a:xfrm>
          <a:prstGeom prst="plaque">
            <a:avLst>
              <a:gd name="adj" fmla="val 28992"/>
            </a:avLst>
          </a:prstGeom>
          <a:solidFill>
            <a:srgbClr val="EA64CD"/>
          </a:solidFill>
          <a:ln w="15875">
            <a:solidFill>
              <a:srgbClr val="DC1EB3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0" name="Chord 59">
            <a:extLst>
              <a:ext uri="{FF2B5EF4-FFF2-40B4-BE49-F238E27FC236}">
                <a16:creationId xmlns:a16="http://schemas.microsoft.com/office/drawing/2014/main" id="{7BE4E879-22C5-47C4-B29E-9403B32C1898}"/>
              </a:ext>
            </a:extLst>
          </p:cNvPr>
          <p:cNvSpPr/>
          <p:nvPr/>
        </p:nvSpPr>
        <p:spPr>
          <a:xfrm>
            <a:off x="6881948" y="2099309"/>
            <a:ext cx="296091" cy="296091"/>
          </a:xfrm>
          <a:prstGeom prst="chord">
            <a:avLst/>
          </a:prstGeom>
          <a:solidFill>
            <a:srgbClr val="2E3192"/>
          </a:solidFill>
          <a:ln w="15875">
            <a:solidFill>
              <a:srgbClr val="4672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70073AE-DA6D-49C4-838A-C927CEBA6203}"/>
              </a:ext>
            </a:extLst>
          </p:cNvPr>
          <p:cNvGrpSpPr/>
          <p:nvPr/>
        </p:nvGrpSpPr>
        <p:grpSpPr>
          <a:xfrm rot="20676836">
            <a:off x="7835646" y="2695575"/>
            <a:ext cx="349758" cy="161925"/>
            <a:chOff x="2990850" y="1828800"/>
            <a:chExt cx="349758" cy="161925"/>
          </a:xfrm>
        </p:grpSpPr>
        <p:sp>
          <p:nvSpPr>
            <p:cNvPr id="62" name="Hexagon 61">
              <a:extLst>
                <a:ext uri="{FF2B5EF4-FFF2-40B4-BE49-F238E27FC236}">
                  <a16:creationId xmlns:a16="http://schemas.microsoft.com/office/drawing/2014/main" id="{ABB5FD06-38F2-4DFB-8968-DFF0F5F28B26}"/>
                </a:ext>
              </a:extLst>
            </p:cNvPr>
            <p:cNvSpPr/>
            <p:nvPr/>
          </p:nvSpPr>
          <p:spPr>
            <a:xfrm>
              <a:off x="2990850" y="1828800"/>
              <a:ext cx="187833" cy="161925"/>
            </a:xfrm>
            <a:prstGeom prst="hexagon">
              <a:avLst/>
            </a:prstGeom>
            <a:ln w="15875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>
              <a:extLst>
                <a:ext uri="{FF2B5EF4-FFF2-40B4-BE49-F238E27FC236}">
                  <a16:creationId xmlns:a16="http://schemas.microsoft.com/office/drawing/2014/main" id="{0FD5BFD6-052B-421D-A263-390B4EDE53DD}"/>
                </a:ext>
              </a:extLst>
            </p:cNvPr>
            <p:cNvSpPr/>
            <p:nvPr/>
          </p:nvSpPr>
          <p:spPr>
            <a:xfrm>
              <a:off x="3152775" y="1828800"/>
              <a:ext cx="187833" cy="161925"/>
            </a:xfrm>
            <a:prstGeom prst="hexagon">
              <a:avLst/>
            </a:prstGeom>
            <a:ln w="15875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08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3.7037E-6 L -0.03854 0.1599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path" presetSubtype="0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08281 0.00278 " pathEditMode="fixed" rAng="0" ptsTypes="AA">
                                      <p:cBhvr>
                                        <p:cTn id="3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11022E-16 3.7037E-6 L -0.03646 0.1474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736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8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5400000">
                                      <p:cBhvr>
                                        <p:cTn id="6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66667E-6 -1.11111E-6 L -0.14479 0.0493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5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09513 -2.22222E-6 C -0.10416 0.04931 -0.11406 0.06945 -0.13784 0.0963 C -0.1493 0.11621 -0.14392 0.12292 -0.13767 0.15556 " pathEditMode="fixed" rAng="0" ptsTypes="AAAA">
                                      <p:cBhvr>
                                        <p:cTn id="72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2" y="777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6" grpId="0" animBg="1"/>
      <p:bldP spid="6" grpId="1" animBg="1"/>
      <p:bldP spid="6" grpId="2" animBg="1"/>
      <p:bldP spid="45" grpId="0" animBg="1"/>
      <p:bldP spid="46" grpId="0"/>
      <p:bldP spid="48" grpId="0" animBg="1"/>
      <p:bldP spid="49" grpId="0"/>
      <p:bldP spid="57" grpId="0" animBg="1"/>
      <p:bldP spid="57" grpId="1" animBg="1"/>
      <p:bldP spid="21" grpId="0"/>
      <p:bldP spid="59" grpId="0" animBg="1"/>
      <p:bldP spid="59" grpId="1" animBg="1"/>
      <p:bldP spid="59" grpId="2" animBg="1"/>
      <p:bldP spid="60" grpId="0" animBg="1"/>
      <p:bldP spid="60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76B7338-3649-4429-B659-B70C5B5C7395}"/>
              </a:ext>
            </a:extLst>
          </p:cNvPr>
          <p:cNvSpPr/>
          <p:nvPr/>
        </p:nvSpPr>
        <p:spPr>
          <a:xfrm>
            <a:off x="3918858" y="2177143"/>
            <a:ext cx="3579222" cy="3579222"/>
          </a:xfrm>
          <a:prstGeom prst="ellipse">
            <a:avLst/>
          </a:prstGeom>
          <a:solidFill>
            <a:srgbClr val="FFF9E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21D10E-17EB-43B5-B48A-7EAC0F7E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Fluorescent Protein (GFP)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686C6-3969-4ED8-B48E-896542C0BB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CDBF4D-F228-4BD1-A7BC-8383B647A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474989">
            <a:off x="1515249" y="2151716"/>
            <a:ext cx="935727" cy="23689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969708-9E7D-4BF5-8103-78C12A7A35B8}"/>
              </a:ext>
            </a:extLst>
          </p:cNvPr>
          <p:cNvSpPr txBox="1"/>
          <p:nvPr/>
        </p:nvSpPr>
        <p:spPr>
          <a:xfrm>
            <a:off x="693019" y="2415942"/>
            <a:ext cx="2772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E. coli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4F02CE8-AD20-4AD1-816A-9F7D899B8168}"/>
              </a:ext>
            </a:extLst>
          </p:cNvPr>
          <p:cNvSpPr/>
          <p:nvPr/>
        </p:nvSpPr>
        <p:spPr>
          <a:xfrm>
            <a:off x="2566362" y="2765666"/>
            <a:ext cx="192505" cy="1925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066AC2-089C-45DA-A45C-BC398B9660BA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2662615" y="2255520"/>
            <a:ext cx="2527694" cy="5101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AD6A0A-9C67-48C6-A0A0-5B6254D7885A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2594554" y="2929979"/>
            <a:ext cx="1602977" cy="19990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 descr="Shape, icon, arrow&#10;&#10;Description automatically generated">
            <a:extLst>
              <a:ext uri="{FF2B5EF4-FFF2-40B4-BE49-F238E27FC236}">
                <a16:creationId xmlns:a16="http://schemas.microsoft.com/office/drawing/2014/main" id="{926E1455-4F55-4703-BCA0-FC57B4E34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027">
            <a:off x="4750082" y="3030583"/>
            <a:ext cx="790716" cy="809898"/>
          </a:xfrm>
          <a:prstGeom prst="rect">
            <a:avLst/>
          </a:prstGeom>
        </p:spPr>
      </p:pic>
      <p:sp>
        <p:nvSpPr>
          <p:cNvPr id="6" name="Chord 5">
            <a:extLst>
              <a:ext uri="{FF2B5EF4-FFF2-40B4-BE49-F238E27FC236}">
                <a16:creationId xmlns:a16="http://schemas.microsoft.com/office/drawing/2014/main" id="{8D6D615F-BCA8-4522-8C1E-8AA80D7F2C02}"/>
              </a:ext>
            </a:extLst>
          </p:cNvPr>
          <p:cNvSpPr/>
          <p:nvPr/>
        </p:nvSpPr>
        <p:spPr>
          <a:xfrm>
            <a:off x="5738948" y="2499360"/>
            <a:ext cx="296091" cy="296091"/>
          </a:xfrm>
          <a:prstGeom prst="chord">
            <a:avLst/>
          </a:prstGeom>
          <a:solidFill>
            <a:srgbClr val="2E3192"/>
          </a:solidFill>
          <a:ln w="15875">
            <a:solidFill>
              <a:srgbClr val="4672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hord 38">
            <a:extLst>
              <a:ext uri="{FF2B5EF4-FFF2-40B4-BE49-F238E27FC236}">
                <a16:creationId xmlns:a16="http://schemas.microsoft.com/office/drawing/2014/main" id="{67532071-E750-4500-8853-E444CD06DEE3}"/>
              </a:ext>
            </a:extLst>
          </p:cNvPr>
          <p:cNvSpPr/>
          <p:nvPr/>
        </p:nvSpPr>
        <p:spPr>
          <a:xfrm rot="8625076">
            <a:off x="6070692" y="2889514"/>
            <a:ext cx="256536" cy="256536"/>
          </a:xfrm>
          <a:prstGeom prst="chord">
            <a:avLst/>
          </a:prstGeom>
          <a:solidFill>
            <a:srgbClr val="2E3192">
              <a:alpha val="70000"/>
            </a:srgbClr>
          </a:solidFill>
          <a:ln w="15875">
            <a:solidFill>
              <a:srgbClr val="4672C2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hord 39">
            <a:extLst>
              <a:ext uri="{FF2B5EF4-FFF2-40B4-BE49-F238E27FC236}">
                <a16:creationId xmlns:a16="http://schemas.microsoft.com/office/drawing/2014/main" id="{1F96C323-7B1F-41E2-BA6B-7BE36BE95523}"/>
              </a:ext>
            </a:extLst>
          </p:cNvPr>
          <p:cNvSpPr/>
          <p:nvPr/>
        </p:nvSpPr>
        <p:spPr>
          <a:xfrm rot="13559349">
            <a:off x="6059808" y="2410478"/>
            <a:ext cx="159191" cy="159191"/>
          </a:xfrm>
          <a:prstGeom prst="chord">
            <a:avLst/>
          </a:prstGeom>
          <a:solidFill>
            <a:srgbClr val="2E3192">
              <a:alpha val="25000"/>
            </a:srgbClr>
          </a:solidFill>
          <a:ln w="15875">
            <a:solidFill>
              <a:srgbClr val="4672C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DD00DA77-9AC3-4394-BF10-3975965D61C3}"/>
              </a:ext>
            </a:extLst>
          </p:cNvPr>
          <p:cNvSpPr/>
          <p:nvPr/>
        </p:nvSpPr>
        <p:spPr>
          <a:xfrm>
            <a:off x="6122126" y="4197531"/>
            <a:ext cx="269965" cy="391886"/>
          </a:xfrm>
          <a:prstGeom prst="round2DiagRect">
            <a:avLst/>
          </a:prstGeom>
          <a:solidFill>
            <a:srgbClr val="92D050"/>
          </a:solidFill>
          <a:ln w="15875">
            <a:solidFill>
              <a:srgbClr val="80C535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Diagonal Corners Rounded 41">
            <a:extLst>
              <a:ext uri="{FF2B5EF4-FFF2-40B4-BE49-F238E27FC236}">
                <a16:creationId xmlns:a16="http://schemas.microsoft.com/office/drawing/2014/main" id="{3D0BD730-DC78-461A-A3A9-7A2CA167808B}"/>
              </a:ext>
            </a:extLst>
          </p:cNvPr>
          <p:cNvSpPr/>
          <p:nvPr/>
        </p:nvSpPr>
        <p:spPr>
          <a:xfrm rot="2144464">
            <a:off x="6196061" y="4900495"/>
            <a:ext cx="204542" cy="296917"/>
          </a:xfrm>
          <a:prstGeom prst="round2DiagRect">
            <a:avLst/>
          </a:prstGeom>
          <a:solidFill>
            <a:srgbClr val="92D050">
              <a:alpha val="80000"/>
            </a:srgbClr>
          </a:solidFill>
          <a:ln w="15875">
            <a:solidFill>
              <a:srgbClr val="80C535">
                <a:alpha val="80000"/>
              </a:srgbClr>
            </a:solidFill>
          </a:ln>
          <a:effectLst>
            <a:glow rad="1397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Diagonal Corners Rounded 42">
            <a:extLst>
              <a:ext uri="{FF2B5EF4-FFF2-40B4-BE49-F238E27FC236}">
                <a16:creationId xmlns:a16="http://schemas.microsoft.com/office/drawing/2014/main" id="{412ED9C6-1828-4C4C-B361-B212A6DC8F91}"/>
              </a:ext>
            </a:extLst>
          </p:cNvPr>
          <p:cNvSpPr/>
          <p:nvPr/>
        </p:nvSpPr>
        <p:spPr>
          <a:xfrm rot="14288621">
            <a:off x="5740101" y="4561383"/>
            <a:ext cx="111926" cy="162474"/>
          </a:xfrm>
          <a:prstGeom prst="round2DiagRect">
            <a:avLst/>
          </a:prstGeom>
          <a:solidFill>
            <a:srgbClr val="92D050">
              <a:alpha val="25000"/>
            </a:srgbClr>
          </a:solidFill>
          <a:ln w="15875">
            <a:solidFill>
              <a:srgbClr val="80C535">
                <a:alpha val="25000"/>
              </a:srgbClr>
            </a:solidFill>
          </a:ln>
          <a:effectLst>
            <a:glow rad="139700">
              <a:schemeClr val="accent6">
                <a:satMod val="175000"/>
                <a:alpha val="1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Diagonal Corners Rounded 43">
            <a:extLst>
              <a:ext uri="{FF2B5EF4-FFF2-40B4-BE49-F238E27FC236}">
                <a16:creationId xmlns:a16="http://schemas.microsoft.com/office/drawing/2014/main" id="{C7072C79-D641-42A5-919D-7B30BEEC51DA}"/>
              </a:ext>
            </a:extLst>
          </p:cNvPr>
          <p:cNvSpPr/>
          <p:nvPr/>
        </p:nvSpPr>
        <p:spPr>
          <a:xfrm rot="18973129">
            <a:off x="6614753" y="4374028"/>
            <a:ext cx="195500" cy="283791"/>
          </a:xfrm>
          <a:prstGeom prst="round2DiagRect">
            <a:avLst/>
          </a:prstGeom>
          <a:solidFill>
            <a:srgbClr val="92D050">
              <a:alpha val="50000"/>
            </a:srgbClr>
          </a:solidFill>
          <a:ln w="15875">
            <a:solidFill>
              <a:srgbClr val="80C535">
                <a:alpha val="50000"/>
              </a:srgbClr>
            </a:solidFill>
          </a:ln>
          <a:effectLst>
            <a:glow rad="139700">
              <a:schemeClr val="accent6">
                <a:satMod val="175000"/>
                <a:alpha val="2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E829979-2DA1-456D-B7C9-4B563E515643}"/>
              </a:ext>
            </a:extLst>
          </p:cNvPr>
          <p:cNvSpPr txBox="1"/>
          <p:nvPr/>
        </p:nvSpPr>
        <p:spPr>
          <a:xfrm>
            <a:off x="7232471" y="4998780"/>
            <a:ext cx="1454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GFP, only if arabinose is in the media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3B3AE20-7949-4D28-B5DA-6F56FAB936D0}"/>
              </a:ext>
            </a:extLst>
          </p:cNvPr>
          <p:cNvCxnSpPr>
            <a:cxnSpLocks/>
          </p:cNvCxnSpPr>
          <p:nvPr/>
        </p:nvCxnSpPr>
        <p:spPr>
          <a:xfrm>
            <a:off x="6374674" y="4554583"/>
            <a:ext cx="855344" cy="642259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0BF82C10-D557-40E1-9F6B-394DCB28A8F4}"/>
              </a:ext>
            </a:extLst>
          </p:cNvPr>
          <p:cNvSpPr/>
          <p:nvPr/>
        </p:nvSpPr>
        <p:spPr>
          <a:xfrm>
            <a:off x="4136571" y="3979817"/>
            <a:ext cx="261257" cy="261257"/>
          </a:xfrm>
          <a:prstGeom prst="roundRect">
            <a:avLst/>
          </a:prstGeom>
          <a:solidFill>
            <a:srgbClr val="ED1C24">
              <a:alpha val="80000"/>
            </a:srgbClr>
          </a:solidFill>
          <a:ln w="15875">
            <a:solidFill>
              <a:srgbClr val="CA1906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679A17B-624F-4198-8447-FE7F84794209}"/>
              </a:ext>
            </a:extLst>
          </p:cNvPr>
          <p:cNvSpPr/>
          <p:nvPr/>
        </p:nvSpPr>
        <p:spPr>
          <a:xfrm rot="1240924">
            <a:off x="4537166" y="4328161"/>
            <a:ext cx="335280" cy="335280"/>
          </a:xfrm>
          <a:prstGeom prst="roundRect">
            <a:avLst/>
          </a:prstGeom>
          <a:solidFill>
            <a:srgbClr val="ED1C24"/>
          </a:solidFill>
          <a:ln w="15875">
            <a:solidFill>
              <a:srgbClr val="CA1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7E45A874-392D-4273-85F3-6CD39604210E}"/>
              </a:ext>
            </a:extLst>
          </p:cNvPr>
          <p:cNvSpPr/>
          <p:nvPr/>
        </p:nvSpPr>
        <p:spPr>
          <a:xfrm rot="20103265">
            <a:off x="4133488" y="4467284"/>
            <a:ext cx="183938" cy="183938"/>
          </a:xfrm>
          <a:prstGeom prst="roundRect">
            <a:avLst/>
          </a:prstGeom>
          <a:solidFill>
            <a:srgbClr val="ED1C24">
              <a:alpha val="40000"/>
            </a:srgbClr>
          </a:solidFill>
          <a:ln w="15875">
            <a:solidFill>
              <a:srgbClr val="CA1906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5E09A87-E083-4F0F-A96F-F972D3535D34}"/>
              </a:ext>
            </a:extLst>
          </p:cNvPr>
          <p:cNvCxnSpPr>
            <a:cxnSpLocks/>
          </p:cNvCxnSpPr>
          <p:nvPr/>
        </p:nvCxnSpPr>
        <p:spPr>
          <a:xfrm flipV="1">
            <a:off x="5503817" y="2908664"/>
            <a:ext cx="304800" cy="235130"/>
          </a:xfrm>
          <a:prstGeom prst="straightConnector1">
            <a:avLst/>
          </a:prstGeom>
          <a:ln w="44450">
            <a:solidFill>
              <a:schemeClr val="tx1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FBC549F-4B26-4A98-91FB-A3D2D5A5B1FB}"/>
              </a:ext>
            </a:extLst>
          </p:cNvPr>
          <p:cNvCxnSpPr>
            <a:cxnSpLocks/>
          </p:cNvCxnSpPr>
          <p:nvPr/>
        </p:nvCxnSpPr>
        <p:spPr>
          <a:xfrm>
            <a:off x="5547360" y="3701143"/>
            <a:ext cx="505097" cy="391886"/>
          </a:xfrm>
          <a:prstGeom prst="straightConnector1">
            <a:avLst/>
          </a:prstGeom>
          <a:ln w="44450">
            <a:solidFill>
              <a:schemeClr val="tx1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924775D-34B2-4E89-BC40-8FCA17F6BC16}"/>
              </a:ext>
            </a:extLst>
          </p:cNvPr>
          <p:cNvCxnSpPr>
            <a:cxnSpLocks/>
          </p:cNvCxnSpPr>
          <p:nvPr/>
        </p:nvCxnSpPr>
        <p:spPr>
          <a:xfrm flipH="1">
            <a:off x="4763589" y="3897086"/>
            <a:ext cx="169816" cy="343988"/>
          </a:xfrm>
          <a:prstGeom prst="straightConnector1">
            <a:avLst/>
          </a:prstGeom>
          <a:ln w="44450">
            <a:solidFill>
              <a:schemeClr val="tx1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Shape, icon, arrow&#10;&#10;Description automatically generated">
            <a:extLst>
              <a:ext uri="{FF2B5EF4-FFF2-40B4-BE49-F238E27FC236}">
                <a16:creationId xmlns:a16="http://schemas.microsoft.com/office/drawing/2014/main" id="{F9B41BC5-6365-4EFB-BBAA-D49B28C04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027">
            <a:off x="2584390" y="2797667"/>
            <a:ext cx="92459" cy="9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332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1B285-D1F2-4EA0-8B62-880EB8F52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Plating Bacteria</a:t>
            </a:r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544536FA-FCBE-4D20-B950-9FAE6656CD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CF9FB8C9-8C3B-45AE-AB55-939A9B626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4106562" cy="4067432"/>
          </a:xfrm>
        </p:spPr>
        <p:txBody>
          <a:bodyPr/>
          <a:lstStyle/>
          <a:p>
            <a:pPr marL="457200" indent="-457200">
              <a:buFont typeface="+mj-lt"/>
              <a:buAutoNum type="arabicPeriod" startAt="16"/>
            </a:pPr>
            <a:r>
              <a:rPr lang="en-US" sz="2000" dirty="0"/>
              <a:t>Flick tubes to mix.</a:t>
            </a:r>
          </a:p>
          <a:p>
            <a:pPr marL="457200" indent="-457200">
              <a:buFont typeface="+mj-lt"/>
              <a:buAutoNum type="arabicPeriod" startAt="16"/>
            </a:pPr>
            <a:r>
              <a:rPr lang="en-US" sz="2000" b="0" dirty="0"/>
              <a:t>Using a new sterile pipet, ad</a:t>
            </a:r>
            <a:r>
              <a:rPr lang="en-US" sz="2000" dirty="0"/>
              <a:t>d 100 µl bacteria to appropriate plates (</a:t>
            </a:r>
            <a:r>
              <a:rPr lang="en-US" sz="2000" b="1" dirty="0"/>
              <a:t>+</a:t>
            </a:r>
            <a:r>
              <a:rPr lang="en-US" sz="2000" b="1" dirty="0" err="1"/>
              <a:t>pGLO</a:t>
            </a:r>
            <a:r>
              <a:rPr lang="en-US" sz="2000" dirty="0"/>
              <a:t> or </a:t>
            </a:r>
            <a:r>
              <a:rPr lang="en-US" sz="2000" b="1" dirty="0"/>
              <a:t>–</a:t>
            </a:r>
            <a:r>
              <a:rPr lang="en-US" sz="2000" b="1" dirty="0" err="1"/>
              <a:t>pGLO</a:t>
            </a:r>
            <a:r>
              <a:rPr lang="en-US" sz="2000" dirty="0"/>
              <a:t>).</a:t>
            </a:r>
          </a:p>
          <a:p>
            <a:pPr marL="457200" indent="-457200">
              <a:buFont typeface="+mj-lt"/>
              <a:buAutoNum type="arabicPeriod" startAt="16"/>
            </a:pPr>
            <a:r>
              <a:rPr lang="en-US" sz="2000" b="0" dirty="0"/>
              <a:t>Use a loop to spread bacteria evenly.</a:t>
            </a:r>
            <a:br>
              <a:rPr lang="en-US" sz="2000" b="0" dirty="0"/>
            </a:br>
            <a:r>
              <a:rPr lang="en-US" sz="2000" b="1" i="1" dirty="0"/>
              <a:t>Use a new loop for each plate.</a:t>
            </a:r>
          </a:p>
          <a:p>
            <a:pPr marL="457200" indent="-457200">
              <a:buFont typeface="+mj-lt"/>
              <a:buAutoNum type="arabicPeriod" startAt="16"/>
            </a:pPr>
            <a:r>
              <a:rPr lang="en-US" sz="2000" dirty="0"/>
              <a:t>Incubate overnight at 37°C or for 2 days at room temperature.</a:t>
            </a:r>
            <a:endParaRPr lang="en-US" sz="2000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814F38-8CD3-49EF-852B-F5830BB4A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207" y="3790950"/>
            <a:ext cx="4170593" cy="22288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1329F4-A269-4242-ADAD-042471448DEA}"/>
              </a:ext>
            </a:extLst>
          </p:cNvPr>
          <p:cNvSpPr/>
          <p:nvPr/>
        </p:nvSpPr>
        <p:spPr>
          <a:xfrm>
            <a:off x="5724525" y="4305300"/>
            <a:ext cx="1400175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18883008-07D9-460D-BF02-2C9BDEF54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1866899"/>
            <a:ext cx="1813412" cy="135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108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87365-9712-4C85-9EE9-24D697FD3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Required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1F676-63EA-4C5C-80BA-371F2753B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4106562" cy="406743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800" dirty="0" err="1"/>
              <a:t>pGLO</a:t>
            </a:r>
            <a:r>
              <a:rPr lang="en-US" sz="1800" dirty="0"/>
              <a:t> Transformation and Inquiry Kit for AP Biology (</a:t>
            </a:r>
            <a:r>
              <a:rPr lang="en-US" sz="1800" dirty="0">
                <a:hlinkClick r:id="rId2"/>
              </a:rPr>
              <a:t>1660335EDU</a:t>
            </a:r>
            <a:r>
              <a:rPr lang="en-US" sz="1800" dirty="0"/>
              <a:t>)</a:t>
            </a:r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92A89793-4AEF-4465-AEC0-E712A74EAB51}"/>
              </a:ext>
            </a:extLst>
          </p:cNvPr>
          <p:cNvSpPr/>
          <p:nvPr/>
        </p:nvSpPr>
        <p:spPr>
          <a:xfrm rot="2673227">
            <a:off x="7672179" y="191089"/>
            <a:ext cx="1965632" cy="579928"/>
          </a:xfrm>
          <a:prstGeom prst="trapezoid">
            <a:avLst>
              <a:gd name="adj" fmla="val 100593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en-US" sz="1200" dirty="0"/>
              <a:t>Instructor Preparation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D50F6-4AFF-4D8A-A78F-0059D130A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520" y="2604824"/>
            <a:ext cx="3574398" cy="2296744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060559-E046-4F5C-A98B-3B7D9955D4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DF5D42-EA53-4A77-9FFF-5FF46CFE0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2009774"/>
            <a:ext cx="4160253" cy="372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4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D3D7F-77FA-456E-83B7-B8B8458614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7F60DA2-C91D-4D5D-B84D-733E804E3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094179"/>
              </p:ext>
            </p:extLst>
          </p:nvPr>
        </p:nvGraphicFramePr>
        <p:xfrm>
          <a:off x="457200" y="457200"/>
          <a:ext cx="8229602" cy="55530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4350">
                  <a:extLst>
                    <a:ext uri="{9D8B030D-6E8A-4147-A177-3AD203B41FA5}">
                      <a16:colId xmlns:a16="http://schemas.microsoft.com/office/drawing/2014/main" val="4193789883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953809741"/>
                    </a:ext>
                  </a:extLst>
                </a:gridCol>
                <a:gridCol w="1614488">
                  <a:extLst>
                    <a:ext uri="{9D8B030D-6E8A-4147-A177-3AD203B41FA5}">
                      <a16:colId xmlns:a16="http://schemas.microsoft.com/office/drawing/2014/main" val="3505462030"/>
                    </a:ext>
                  </a:extLst>
                </a:gridCol>
                <a:gridCol w="1614488">
                  <a:extLst>
                    <a:ext uri="{9D8B030D-6E8A-4147-A177-3AD203B41FA5}">
                      <a16:colId xmlns:a16="http://schemas.microsoft.com/office/drawing/2014/main" val="2733657020"/>
                    </a:ext>
                  </a:extLst>
                </a:gridCol>
                <a:gridCol w="1614488">
                  <a:extLst>
                    <a:ext uri="{9D8B030D-6E8A-4147-A177-3AD203B41FA5}">
                      <a16:colId xmlns:a16="http://schemas.microsoft.com/office/drawing/2014/main" val="3329181260"/>
                    </a:ext>
                  </a:extLst>
                </a:gridCol>
                <a:gridCol w="1614488">
                  <a:extLst>
                    <a:ext uri="{9D8B030D-6E8A-4147-A177-3AD203B41FA5}">
                      <a16:colId xmlns:a16="http://schemas.microsoft.com/office/drawing/2014/main" val="910567996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endParaRPr lang="en-US" sz="1600" b="1" i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i="1" dirty="0"/>
                    </a:p>
                  </a:txBody>
                  <a:tcP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1" i="1" dirty="0"/>
                        <a:t>Plates</a:t>
                      </a: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b="1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b="1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817030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endParaRPr lang="en-US" sz="1600" b="1" i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i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/>
                        <a:t>–</a:t>
                      </a:r>
                      <a:r>
                        <a:rPr lang="en-US" sz="1600" b="1" i="1" dirty="0" err="1"/>
                        <a:t>pGLO</a:t>
                      </a:r>
                      <a:endParaRPr lang="en-US" sz="1600" b="1" i="1" dirty="0"/>
                    </a:p>
                    <a:p>
                      <a:pPr algn="ctr"/>
                      <a:r>
                        <a:rPr lang="en-US" sz="1600" b="1" i="1" dirty="0"/>
                        <a:t>LB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/>
                        <a:t>–</a:t>
                      </a:r>
                      <a:r>
                        <a:rPr lang="en-US" sz="1600" b="1" i="1" dirty="0" err="1"/>
                        <a:t>pGLO</a:t>
                      </a:r>
                      <a:endParaRPr lang="en-US" sz="1600" b="1" i="1" dirty="0"/>
                    </a:p>
                    <a:p>
                      <a:pPr algn="ctr"/>
                      <a:r>
                        <a:rPr lang="en-US" sz="1600" b="1" i="1" dirty="0"/>
                        <a:t>LB/amp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/>
                        <a:t>+</a:t>
                      </a:r>
                      <a:r>
                        <a:rPr lang="en-US" sz="1600" b="1" i="1" dirty="0" err="1"/>
                        <a:t>pGLO</a:t>
                      </a:r>
                      <a:endParaRPr lang="en-US" sz="1600" b="1" i="1" dirty="0"/>
                    </a:p>
                    <a:p>
                      <a:pPr algn="ctr"/>
                      <a:r>
                        <a:rPr lang="en-US" sz="1600" b="1" i="1" dirty="0"/>
                        <a:t>LB/amp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/>
                        <a:t>+</a:t>
                      </a:r>
                      <a:r>
                        <a:rPr lang="en-US" sz="1600" b="1" i="1" dirty="0" err="1"/>
                        <a:t>pGLO</a:t>
                      </a:r>
                      <a:endParaRPr lang="en-US" sz="1600" b="1" i="1" dirty="0"/>
                    </a:p>
                    <a:p>
                      <a:pPr algn="ctr"/>
                      <a:r>
                        <a:rPr lang="en-US" sz="1600" b="1" i="1" dirty="0"/>
                        <a:t>LB/amp/</a:t>
                      </a:r>
                      <a:r>
                        <a:rPr lang="en-US" sz="1600" b="1" i="1" dirty="0" err="1"/>
                        <a:t>ara</a:t>
                      </a:r>
                      <a:endParaRPr lang="en-US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8921529"/>
                  </a:ext>
                </a:extLst>
              </a:tr>
              <a:tr h="755650">
                <a:tc rowSpan="4">
                  <a:txBody>
                    <a:bodyPr/>
                    <a:lstStyle/>
                    <a:p>
                      <a:pPr algn="ctr"/>
                      <a:r>
                        <a:rPr lang="en-US" sz="1600" b="1" i="1" dirty="0"/>
                        <a:t>Components</a:t>
                      </a:r>
                    </a:p>
                  </a:txBody>
                  <a:tcPr vert="vert27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1" dirty="0"/>
                        <a:t>Bacteria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i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i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21089"/>
                  </a:ext>
                </a:extLst>
              </a:tr>
              <a:tr h="75565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1" dirty="0"/>
                        <a:t>DNA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i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i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5027837"/>
                  </a:ext>
                </a:extLst>
              </a:tr>
              <a:tr h="75565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1" dirty="0"/>
                        <a:t>Ampicillin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i="1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875868"/>
                  </a:ext>
                </a:extLst>
              </a:tr>
              <a:tr h="75565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1" dirty="0"/>
                        <a:t>Arabinose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i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4986061"/>
                  </a:ext>
                </a:extLst>
              </a:tr>
              <a:tr h="755650">
                <a:tc>
                  <a:txBody>
                    <a:bodyPr/>
                    <a:lstStyle/>
                    <a:p>
                      <a:endParaRPr lang="en-US" sz="1600" b="1" i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1" dirty="0"/>
                        <a:t>Grow?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i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257225"/>
                  </a:ext>
                </a:extLst>
              </a:tr>
              <a:tr h="755650">
                <a:tc>
                  <a:txBody>
                    <a:bodyPr/>
                    <a:lstStyle/>
                    <a:p>
                      <a:endParaRPr lang="en-US" sz="1600" b="1" i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1" dirty="0"/>
                        <a:t>Glow?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i="1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264797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2293D13-F41E-436F-B88F-A045F8D3E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866" y="1555241"/>
            <a:ext cx="585217" cy="58521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A593278-7546-4BBA-9F70-54994ED0D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466" y="1555241"/>
            <a:ext cx="585217" cy="585217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56E9787-8ACF-4630-811C-05612C04E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066" y="1555241"/>
            <a:ext cx="585217" cy="585217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13D58A4-F1A6-47EA-B5FB-376EB233F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666" y="1555241"/>
            <a:ext cx="585217" cy="58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898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87C5A-9671-4DAC-BF31-BDFF2CC53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 Efficiency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D90A36-D43B-4089-8926-7548321111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850C2-CE6F-42D6-9DF3-A8759D653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8221362" cy="1486157"/>
          </a:xfrm>
        </p:spPr>
        <p:txBody>
          <a:bodyPr/>
          <a:lstStyle/>
          <a:p>
            <a:r>
              <a:rPr lang="en-US" dirty="0"/>
              <a:t>How successful was your transformation?</a:t>
            </a:r>
            <a:br>
              <a:rPr lang="en-US" dirty="0"/>
            </a:br>
            <a:r>
              <a:rPr lang="en-US" dirty="0"/>
              <a:t>You can calculate the transformation efficiency and compare with other groups.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0848633-B0FB-46E8-BA66-AA78525F9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94227"/>
            <a:ext cx="8261604" cy="78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D5D297-C00A-43E6-BC1E-3A5F3E32C019}"/>
              </a:ext>
            </a:extLst>
          </p:cNvPr>
          <p:cNvSpPr txBox="1"/>
          <p:nvPr/>
        </p:nvSpPr>
        <p:spPr>
          <a:xfrm>
            <a:off x="2216283" y="4888611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87 colonies growing on plate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13DE7B-8EC2-4B0B-ADB6-41DD2331CE60}"/>
              </a:ext>
            </a:extLst>
          </p:cNvPr>
          <p:cNvSpPr txBox="1"/>
          <p:nvPr/>
        </p:nvSpPr>
        <p:spPr>
          <a:xfrm>
            <a:off x="2445819" y="5241203"/>
            <a:ext cx="2322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0.16 </a:t>
            </a:r>
            <a:r>
              <a:rPr lang="el-GR" sz="1600" dirty="0"/>
              <a:t>μ</a:t>
            </a:r>
            <a:r>
              <a:rPr lang="en-US" sz="1600" dirty="0"/>
              <a:t>g of DNA spread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1A98E1-5434-4770-81FB-7225972D2432}"/>
              </a:ext>
            </a:extLst>
          </p:cNvPr>
          <p:cNvSpPr txBox="1"/>
          <p:nvPr/>
        </p:nvSpPr>
        <p:spPr>
          <a:xfrm>
            <a:off x="5968160" y="5021419"/>
            <a:ext cx="2308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= 543 </a:t>
            </a:r>
            <a:r>
              <a:rPr lang="en-US" sz="1600" dirty="0" err="1"/>
              <a:t>transformants</a:t>
            </a:r>
            <a:r>
              <a:rPr lang="en-US" sz="1600" dirty="0"/>
              <a:t>/</a:t>
            </a:r>
            <a:r>
              <a:rPr lang="el-GR" sz="1600" dirty="0"/>
              <a:t>μ</a:t>
            </a:r>
            <a:r>
              <a:rPr lang="en-US" sz="1600" dirty="0"/>
              <a:t>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AA4BB8-3AB1-4937-A0CF-C73C0516D16F}"/>
              </a:ext>
            </a:extLst>
          </p:cNvPr>
          <p:cNvCxnSpPr/>
          <p:nvPr/>
        </p:nvCxnSpPr>
        <p:spPr bwMode="auto">
          <a:xfrm>
            <a:off x="1884432" y="5233202"/>
            <a:ext cx="390448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CDCCC39-061C-4174-90D0-23C26597C1D5}"/>
              </a:ext>
            </a:extLst>
          </p:cNvPr>
          <p:cNvSpPr txBox="1"/>
          <p:nvPr/>
        </p:nvSpPr>
        <p:spPr>
          <a:xfrm>
            <a:off x="5712909" y="5323017"/>
            <a:ext cx="2973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(or 5.4 x 10</a:t>
            </a:r>
            <a:r>
              <a:rPr lang="en-US" sz="1600" baseline="30000" dirty="0"/>
              <a:t>2</a:t>
            </a:r>
            <a:r>
              <a:rPr lang="en-US" sz="1600" dirty="0"/>
              <a:t> </a:t>
            </a:r>
            <a:r>
              <a:rPr lang="en-US" sz="1600" dirty="0" err="1"/>
              <a:t>transformants</a:t>
            </a:r>
            <a:r>
              <a:rPr lang="en-US" sz="1600" dirty="0"/>
              <a:t>/</a:t>
            </a:r>
            <a:r>
              <a:rPr lang="el-GR" sz="1600" dirty="0"/>
              <a:t>μ</a:t>
            </a:r>
            <a:r>
              <a:rPr lang="en-US" sz="1600" dirty="0"/>
              <a:t>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3731FB-FEEC-4134-AF80-297BBD9117C6}"/>
              </a:ext>
            </a:extLst>
          </p:cNvPr>
          <p:cNvSpPr txBox="1"/>
          <p:nvPr/>
        </p:nvSpPr>
        <p:spPr>
          <a:xfrm>
            <a:off x="457200" y="5038725"/>
            <a:ext cx="1590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36237206"/>
      </p:ext>
    </p:extLst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87365-9712-4C85-9EE9-24D697FD3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Required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1F676-63EA-4C5C-80BA-371F2753B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4106562" cy="406743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800" err="1"/>
              <a:t>pGLO</a:t>
            </a:r>
            <a:r>
              <a:rPr lang="en-US" sz="1800"/>
              <a:t> Bacterial Transformation Kit (</a:t>
            </a:r>
            <a:r>
              <a:rPr lang="en-US" sz="1800">
                <a:hlinkClick r:id="rId2"/>
              </a:rPr>
              <a:t>1660003EDU</a:t>
            </a:r>
            <a:r>
              <a:rPr lang="en-US" sz="1800"/>
              <a:t>)</a:t>
            </a:r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92A89793-4AEF-4465-AEC0-E712A74EAB51}"/>
              </a:ext>
            </a:extLst>
          </p:cNvPr>
          <p:cNvSpPr/>
          <p:nvPr/>
        </p:nvSpPr>
        <p:spPr>
          <a:xfrm rot="2673227">
            <a:off x="7672179" y="191089"/>
            <a:ext cx="1965632" cy="579928"/>
          </a:xfrm>
          <a:prstGeom prst="trapezoid">
            <a:avLst>
              <a:gd name="adj" fmla="val 100593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en-US" sz="1200"/>
              <a:t>Instructor Preparation</a:t>
            </a:r>
          </a:p>
        </p:txBody>
      </p:sp>
      <p:pic>
        <p:nvPicPr>
          <p:cNvPr id="6" name="Picture 5" descr="A picture containing table, indoor, sitting, cup&#10;&#10;Description automatically generated">
            <a:extLst>
              <a:ext uri="{FF2B5EF4-FFF2-40B4-BE49-F238E27FC236}">
                <a16:creationId xmlns:a16="http://schemas.microsoft.com/office/drawing/2014/main" id="{4EDD50F6-4AFF-4D8A-A78F-0059D130A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15" y="2915621"/>
            <a:ext cx="3466407" cy="1675149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060559-E046-4F5C-A98B-3B7D9955D4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DF5D42-EA53-4A77-9FFF-5FF46CFE0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2009774"/>
            <a:ext cx="4160253" cy="372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40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5D7B7-2364-4172-95B7-CCFC47C94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graphics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7C526A-363E-4D10-A712-09F76517B6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D17394-0638-4373-B08B-20BAB1D28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726" y="2068993"/>
            <a:ext cx="2176457" cy="154048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7642A117-8CA1-4C38-AC65-22A4401B3CD8}"/>
              </a:ext>
            </a:extLst>
          </p:cNvPr>
          <p:cNvGrpSpPr/>
          <p:nvPr/>
        </p:nvGrpSpPr>
        <p:grpSpPr>
          <a:xfrm>
            <a:off x="2646830" y="2072820"/>
            <a:ext cx="1917871" cy="1540480"/>
            <a:chOff x="2252195" y="2015069"/>
            <a:chExt cx="1426230" cy="10094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F6E4F35-E8E6-4E70-B178-3C28E3318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95" y="2015069"/>
              <a:ext cx="1426230" cy="1009475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3F6EBD6-871F-4426-AC26-DFB68E582489}"/>
                </a:ext>
              </a:extLst>
            </p:cNvPr>
            <p:cNvGrpSpPr/>
            <p:nvPr/>
          </p:nvGrpSpPr>
          <p:grpSpPr>
            <a:xfrm>
              <a:off x="2261149" y="2305934"/>
              <a:ext cx="1269018" cy="672344"/>
              <a:chOff x="7142798" y="5422432"/>
              <a:chExt cx="1269018" cy="672344"/>
            </a:xfrm>
          </p:grpSpPr>
          <p:sp>
            <p:nvSpPr>
              <p:cNvPr id="10" name="Shape 378">
                <a:extLst>
                  <a:ext uri="{FF2B5EF4-FFF2-40B4-BE49-F238E27FC236}">
                    <a16:creationId xmlns:a16="http://schemas.microsoft.com/office/drawing/2014/main" id="{6F46236A-90C1-4464-8501-44AF0A589612}"/>
                  </a:ext>
                </a:extLst>
              </p:cNvPr>
              <p:cNvSpPr/>
              <p:nvPr/>
            </p:nvSpPr>
            <p:spPr>
              <a:xfrm>
                <a:off x="7608144" y="5437435"/>
                <a:ext cx="107156" cy="5357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txBody>
              <a:bodyPr lIns="64281" tIns="32132" rIns="64281" bIns="32132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Shape 380">
                <a:extLst>
                  <a:ext uri="{FF2B5EF4-FFF2-40B4-BE49-F238E27FC236}">
                    <a16:creationId xmlns:a16="http://schemas.microsoft.com/office/drawing/2014/main" id="{AFA8FA8B-44CB-48E9-BAE2-85590A447F9A}"/>
                  </a:ext>
                </a:extLst>
              </p:cNvPr>
              <p:cNvSpPr/>
              <p:nvPr/>
            </p:nvSpPr>
            <p:spPr>
              <a:xfrm>
                <a:off x="7549616" y="5636109"/>
                <a:ext cx="107156" cy="5357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txBody>
              <a:bodyPr lIns="64281" tIns="32132" rIns="64281" bIns="32132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Shape 381">
                <a:extLst>
                  <a:ext uri="{FF2B5EF4-FFF2-40B4-BE49-F238E27FC236}">
                    <a16:creationId xmlns:a16="http://schemas.microsoft.com/office/drawing/2014/main" id="{AA620A75-1E7C-4F03-8699-13EC7A1D8E87}"/>
                  </a:ext>
                </a:extLst>
              </p:cNvPr>
              <p:cNvSpPr/>
              <p:nvPr/>
            </p:nvSpPr>
            <p:spPr>
              <a:xfrm>
                <a:off x="8036769" y="5455809"/>
                <a:ext cx="107156" cy="5357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txBody>
              <a:bodyPr lIns="64281" tIns="32132" rIns="64281" bIns="32132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Shape 382">
                <a:extLst>
                  <a:ext uri="{FF2B5EF4-FFF2-40B4-BE49-F238E27FC236}">
                    <a16:creationId xmlns:a16="http://schemas.microsoft.com/office/drawing/2014/main" id="{3DB6822F-5B61-4EC8-AB17-4D9DAAE5C822}"/>
                  </a:ext>
                </a:extLst>
              </p:cNvPr>
              <p:cNvSpPr/>
              <p:nvPr/>
            </p:nvSpPr>
            <p:spPr>
              <a:xfrm>
                <a:off x="7849246" y="5569453"/>
                <a:ext cx="107156" cy="5357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txBody>
              <a:bodyPr lIns="64281" tIns="32132" rIns="64281" bIns="32132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Shape 383">
                <a:extLst>
                  <a:ext uri="{FF2B5EF4-FFF2-40B4-BE49-F238E27FC236}">
                    <a16:creationId xmlns:a16="http://schemas.microsoft.com/office/drawing/2014/main" id="{5AE6FC85-1F53-471F-8BF7-8A9CDCA4B0A4}"/>
                  </a:ext>
                </a:extLst>
              </p:cNvPr>
              <p:cNvSpPr/>
              <p:nvPr/>
            </p:nvSpPr>
            <p:spPr>
              <a:xfrm>
                <a:off x="7388882" y="5542664"/>
                <a:ext cx="107156" cy="5357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txBody>
              <a:bodyPr lIns="64281" tIns="32132" rIns="64281" bIns="32132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Shape 384">
                <a:extLst>
                  <a:ext uri="{FF2B5EF4-FFF2-40B4-BE49-F238E27FC236}">
                    <a16:creationId xmlns:a16="http://schemas.microsoft.com/office/drawing/2014/main" id="{732DD791-3D10-43FF-9CC4-0445A9189DAD}"/>
                  </a:ext>
                </a:extLst>
              </p:cNvPr>
              <p:cNvSpPr/>
              <p:nvPr/>
            </p:nvSpPr>
            <p:spPr>
              <a:xfrm>
                <a:off x="8304660" y="5596242"/>
                <a:ext cx="107156" cy="5357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txBody>
              <a:bodyPr lIns="64281" tIns="32132" rIns="64281" bIns="32132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Shape 386">
                <a:extLst>
                  <a:ext uri="{FF2B5EF4-FFF2-40B4-BE49-F238E27FC236}">
                    <a16:creationId xmlns:a16="http://schemas.microsoft.com/office/drawing/2014/main" id="{7FD77192-14B1-4B91-BC0E-7E0D0ED96AC1}"/>
                  </a:ext>
                </a:extLst>
              </p:cNvPr>
              <p:cNvSpPr/>
              <p:nvPr/>
            </p:nvSpPr>
            <p:spPr>
              <a:xfrm>
                <a:off x="7701012" y="5727190"/>
                <a:ext cx="107156" cy="5357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txBody>
              <a:bodyPr lIns="64281" tIns="32132" rIns="64281" bIns="32132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Shape 387">
                <a:extLst>
                  <a:ext uri="{FF2B5EF4-FFF2-40B4-BE49-F238E27FC236}">
                    <a16:creationId xmlns:a16="http://schemas.microsoft.com/office/drawing/2014/main" id="{1B110BAD-75A1-4F45-90A6-BA3C13A88928}"/>
                  </a:ext>
                </a:extLst>
              </p:cNvPr>
              <p:cNvSpPr/>
              <p:nvPr/>
            </p:nvSpPr>
            <p:spPr>
              <a:xfrm>
                <a:off x="7888536" y="5944500"/>
                <a:ext cx="107156" cy="5357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txBody>
              <a:bodyPr lIns="64281" tIns="32132" rIns="64281" bIns="32132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Shape 389">
                <a:extLst>
                  <a:ext uri="{FF2B5EF4-FFF2-40B4-BE49-F238E27FC236}">
                    <a16:creationId xmlns:a16="http://schemas.microsoft.com/office/drawing/2014/main" id="{33039C40-E802-4C23-8D67-AD12C0B452D5}"/>
                  </a:ext>
                </a:extLst>
              </p:cNvPr>
              <p:cNvSpPr/>
              <p:nvPr/>
            </p:nvSpPr>
            <p:spPr>
              <a:xfrm>
                <a:off x="8076059" y="5716475"/>
                <a:ext cx="107156" cy="5357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txBody>
              <a:bodyPr lIns="64281" tIns="32132" rIns="64281" bIns="32132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Shape 392">
                <a:extLst>
                  <a:ext uri="{FF2B5EF4-FFF2-40B4-BE49-F238E27FC236}">
                    <a16:creationId xmlns:a16="http://schemas.microsoft.com/office/drawing/2014/main" id="{E950AE35-7625-4D19-BF21-02D9618C5084}"/>
                  </a:ext>
                </a:extLst>
              </p:cNvPr>
              <p:cNvSpPr/>
              <p:nvPr/>
            </p:nvSpPr>
            <p:spPr>
              <a:xfrm>
                <a:off x="7799052" y="5422432"/>
                <a:ext cx="107156" cy="5357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txBody>
              <a:bodyPr lIns="64281" tIns="32132" rIns="64281" bIns="32132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Shape 393">
                <a:extLst>
                  <a:ext uri="{FF2B5EF4-FFF2-40B4-BE49-F238E27FC236}">
                    <a16:creationId xmlns:a16="http://schemas.microsoft.com/office/drawing/2014/main" id="{00793CB0-2081-4183-AE45-0458AF21AC26}"/>
                  </a:ext>
                </a:extLst>
              </p:cNvPr>
              <p:cNvSpPr/>
              <p:nvPr/>
            </p:nvSpPr>
            <p:spPr>
              <a:xfrm>
                <a:off x="7442460" y="5847651"/>
                <a:ext cx="107156" cy="5357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txBody>
              <a:bodyPr lIns="64281" tIns="32132" rIns="64281" bIns="32132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Shape 382">
                <a:extLst>
                  <a:ext uri="{FF2B5EF4-FFF2-40B4-BE49-F238E27FC236}">
                    <a16:creationId xmlns:a16="http://schemas.microsoft.com/office/drawing/2014/main" id="{BC02B289-2B4A-494F-B3FB-CD34B4587DD8}"/>
                  </a:ext>
                </a:extLst>
              </p:cNvPr>
              <p:cNvSpPr/>
              <p:nvPr/>
            </p:nvSpPr>
            <p:spPr>
              <a:xfrm>
                <a:off x="8117306" y="5594024"/>
                <a:ext cx="107156" cy="5357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txBody>
              <a:bodyPr lIns="64281" tIns="32132" rIns="64281" bIns="32132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Shape 382">
                <a:extLst>
                  <a:ext uri="{FF2B5EF4-FFF2-40B4-BE49-F238E27FC236}">
                    <a16:creationId xmlns:a16="http://schemas.microsoft.com/office/drawing/2014/main" id="{90805D62-F79E-4046-B1FC-C923C018956F}"/>
                  </a:ext>
                </a:extLst>
              </p:cNvPr>
              <p:cNvSpPr/>
              <p:nvPr/>
            </p:nvSpPr>
            <p:spPr>
              <a:xfrm>
                <a:off x="7902824" y="5689686"/>
                <a:ext cx="107156" cy="5357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txBody>
              <a:bodyPr lIns="64281" tIns="32132" rIns="64281" bIns="32132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Shape 365">
                <a:extLst>
                  <a:ext uri="{FF2B5EF4-FFF2-40B4-BE49-F238E27FC236}">
                    <a16:creationId xmlns:a16="http://schemas.microsoft.com/office/drawing/2014/main" id="{8CE32AC4-8734-4F75-898A-4FF431D9944D}"/>
                  </a:ext>
                </a:extLst>
              </p:cNvPr>
              <p:cNvSpPr/>
              <p:nvPr/>
            </p:nvSpPr>
            <p:spPr>
              <a:xfrm>
                <a:off x="7142798" y="6041199"/>
                <a:ext cx="107156" cy="53577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lIns="64281" tIns="32132" rIns="64281" bIns="32132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305C888-CC8E-4471-90AB-E7ABB87389CD}"/>
              </a:ext>
            </a:extLst>
          </p:cNvPr>
          <p:cNvGrpSpPr/>
          <p:nvPr/>
        </p:nvGrpSpPr>
        <p:grpSpPr>
          <a:xfrm>
            <a:off x="755582" y="2093740"/>
            <a:ext cx="1917871" cy="1540480"/>
            <a:chOff x="457200" y="1987862"/>
            <a:chExt cx="1426230" cy="10094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1FC2F4-803C-427A-A2BE-F5013F09E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987862"/>
              <a:ext cx="1426230" cy="1009475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3F84CDE-7291-47C0-8832-CC0AAFDA007F}"/>
                </a:ext>
              </a:extLst>
            </p:cNvPr>
            <p:cNvGrpSpPr/>
            <p:nvPr/>
          </p:nvGrpSpPr>
          <p:grpSpPr>
            <a:xfrm>
              <a:off x="721926" y="2274873"/>
              <a:ext cx="866179" cy="551050"/>
              <a:chOff x="5803345" y="5382991"/>
              <a:chExt cx="866179" cy="551050"/>
            </a:xfrm>
            <a:solidFill>
              <a:srgbClr val="FFFF00">
                <a:alpha val="82000"/>
              </a:srgbClr>
            </a:solidFill>
          </p:grpSpPr>
          <p:sp>
            <p:nvSpPr>
              <p:cNvPr id="26" name="Shape 354">
                <a:extLst>
                  <a:ext uri="{FF2B5EF4-FFF2-40B4-BE49-F238E27FC236}">
                    <a16:creationId xmlns:a16="http://schemas.microsoft.com/office/drawing/2014/main" id="{F406E480-D0BF-4374-9EE0-26F66F7E220F}"/>
                  </a:ext>
                </a:extLst>
              </p:cNvPr>
              <p:cNvSpPr/>
              <p:nvPr/>
            </p:nvSpPr>
            <p:spPr>
              <a:xfrm>
                <a:off x="5861685" y="5451839"/>
                <a:ext cx="107156" cy="5357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lIns="64281" tIns="32132" rIns="64281" bIns="32132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Shape 355">
                <a:extLst>
                  <a:ext uri="{FF2B5EF4-FFF2-40B4-BE49-F238E27FC236}">
                    <a16:creationId xmlns:a16="http://schemas.microsoft.com/office/drawing/2014/main" id="{F62136B4-CAEB-42F1-B9E8-D14739729F69}"/>
                  </a:ext>
                </a:extLst>
              </p:cNvPr>
              <p:cNvSpPr/>
              <p:nvPr/>
            </p:nvSpPr>
            <p:spPr>
              <a:xfrm>
                <a:off x="6428422" y="5382991"/>
                <a:ext cx="107156" cy="5357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lIns="64281" tIns="32132" rIns="64281" bIns="32132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Shape 356">
                <a:extLst>
                  <a:ext uri="{FF2B5EF4-FFF2-40B4-BE49-F238E27FC236}">
                    <a16:creationId xmlns:a16="http://schemas.microsoft.com/office/drawing/2014/main" id="{189C240F-DEB6-42F0-845C-6DFC5E3E9EC4}"/>
                  </a:ext>
                </a:extLst>
              </p:cNvPr>
              <p:cNvSpPr/>
              <p:nvPr/>
            </p:nvSpPr>
            <p:spPr>
              <a:xfrm>
                <a:off x="6053376" y="5398261"/>
                <a:ext cx="107156" cy="5357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lIns="64281" tIns="32132" rIns="64281" bIns="32132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Shape 357">
                <a:extLst>
                  <a:ext uri="{FF2B5EF4-FFF2-40B4-BE49-F238E27FC236}">
                    <a16:creationId xmlns:a16="http://schemas.microsoft.com/office/drawing/2014/main" id="{E5EE431F-BF97-434D-A7A1-0DCE7CBA42BB}"/>
                  </a:ext>
                </a:extLst>
              </p:cNvPr>
              <p:cNvSpPr/>
              <p:nvPr/>
            </p:nvSpPr>
            <p:spPr>
              <a:xfrm>
                <a:off x="5999798" y="5619161"/>
                <a:ext cx="107156" cy="5357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lIns="64281" tIns="32132" rIns="64281" bIns="32132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Shape 358">
                <a:extLst>
                  <a:ext uri="{FF2B5EF4-FFF2-40B4-BE49-F238E27FC236}">
                    <a16:creationId xmlns:a16="http://schemas.microsoft.com/office/drawing/2014/main" id="{4FF32059-4B27-4DAA-9134-A71AC1BC311E}"/>
                  </a:ext>
                </a:extLst>
              </p:cNvPr>
              <p:cNvSpPr/>
              <p:nvPr/>
            </p:nvSpPr>
            <p:spPr>
              <a:xfrm>
                <a:off x="6321266" y="5505417"/>
                <a:ext cx="107156" cy="5357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lIns="64281" tIns="32132" rIns="64281" bIns="32132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Shape 359">
                <a:extLst>
                  <a:ext uri="{FF2B5EF4-FFF2-40B4-BE49-F238E27FC236}">
                    <a16:creationId xmlns:a16="http://schemas.microsoft.com/office/drawing/2014/main" id="{7155B568-EFB7-4E4C-8E09-D66C1FA3CD4C}"/>
                  </a:ext>
                </a:extLst>
              </p:cNvPr>
              <p:cNvSpPr/>
              <p:nvPr/>
            </p:nvSpPr>
            <p:spPr>
              <a:xfrm>
                <a:off x="6562368" y="5527563"/>
                <a:ext cx="107156" cy="5357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lIns="64281" tIns="32132" rIns="64281" bIns="32132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Shape 360">
                <a:extLst>
                  <a:ext uri="{FF2B5EF4-FFF2-40B4-BE49-F238E27FC236}">
                    <a16:creationId xmlns:a16="http://schemas.microsoft.com/office/drawing/2014/main" id="{6C0D78E2-3A0E-4F9F-90D9-C271D6298528}"/>
                  </a:ext>
                </a:extLst>
              </p:cNvPr>
              <p:cNvSpPr/>
              <p:nvPr/>
            </p:nvSpPr>
            <p:spPr>
              <a:xfrm>
                <a:off x="6267688" y="5706016"/>
                <a:ext cx="107156" cy="5357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lIns="64281" tIns="32132" rIns="64281" bIns="32132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Shape 362">
                <a:extLst>
                  <a:ext uri="{FF2B5EF4-FFF2-40B4-BE49-F238E27FC236}">
                    <a16:creationId xmlns:a16="http://schemas.microsoft.com/office/drawing/2014/main" id="{3A0E8B41-5443-4A80-9F4F-826E745A3515}"/>
                  </a:ext>
                </a:extLst>
              </p:cNvPr>
              <p:cNvSpPr/>
              <p:nvPr/>
            </p:nvSpPr>
            <p:spPr>
              <a:xfrm>
                <a:off x="6562368" y="5706016"/>
                <a:ext cx="107156" cy="5357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lIns="64281" tIns="32132" rIns="64281" bIns="32132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Shape 363">
                <a:extLst>
                  <a:ext uri="{FF2B5EF4-FFF2-40B4-BE49-F238E27FC236}">
                    <a16:creationId xmlns:a16="http://schemas.microsoft.com/office/drawing/2014/main" id="{AF01BEE1-28D6-4C05-85DD-5F089C201CF6}"/>
                  </a:ext>
                </a:extLst>
              </p:cNvPr>
              <p:cNvSpPr/>
              <p:nvPr/>
            </p:nvSpPr>
            <p:spPr>
              <a:xfrm>
                <a:off x="6106954" y="5880464"/>
                <a:ext cx="107156" cy="5357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lIns="64281" tIns="32132" rIns="64281" bIns="32132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Shape 366">
                <a:extLst>
                  <a:ext uri="{FF2B5EF4-FFF2-40B4-BE49-F238E27FC236}">
                    <a16:creationId xmlns:a16="http://schemas.microsoft.com/office/drawing/2014/main" id="{F3572A80-6522-480F-A52A-3C67CE63D423}"/>
                  </a:ext>
                </a:extLst>
              </p:cNvPr>
              <p:cNvSpPr/>
              <p:nvPr/>
            </p:nvSpPr>
            <p:spPr>
              <a:xfrm>
                <a:off x="6414135" y="5863753"/>
                <a:ext cx="107156" cy="5357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lIns="64281" tIns="32132" rIns="64281" bIns="32132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Shape 371">
                <a:extLst>
                  <a:ext uri="{FF2B5EF4-FFF2-40B4-BE49-F238E27FC236}">
                    <a16:creationId xmlns:a16="http://schemas.microsoft.com/office/drawing/2014/main" id="{8C763A73-17C1-4D7C-940F-0CCC8FF4BD4B}"/>
                  </a:ext>
                </a:extLst>
              </p:cNvPr>
              <p:cNvSpPr/>
              <p:nvPr/>
            </p:nvSpPr>
            <p:spPr>
              <a:xfrm>
                <a:off x="5803345" y="5648513"/>
                <a:ext cx="107156" cy="5357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lIns="64281" tIns="32132" rIns="64281" bIns="32132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Shape 372">
                <a:extLst>
                  <a:ext uri="{FF2B5EF4-FFF2-40B4-BE49-F238E27FC236}">
                    <a16:creationId xmlns:a16="http://schemas.microsoft.com/office/drawing/2014/main" id="{BA5D952C-4159-4C5D-931A-1AAF718D0DBE}"/>
                  </a:ext>
                </a:extLst>
              </p:cNvPr>
              <p:cNvSpPr/>
              <p:nvPr/>
            </p:nvSpPr>
            <p:spPr>
              <a:xfrm>
                <a:off x="6198156" y="5568220"/>
                <a:ext cx="107156" cy="5357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lIns="64281" tIns="32132" rIns="64281" bIns="32132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Shape 373">
                <a:extLst>
                  <a:ext uri="{FF2B5EF4-FFF2-40B4-BE49-F238E27FC236}">
                    <a16:creationId xmlns:a16="http://schemas.microsoft.com/office/drawing/2014/main" id="{8C21DAE4-5AE5-4A33-A028-D3669FFF8392}"/>
                  </a:ext>
                </a:extLst>
              </p:cNvPr>
              <p:cNvSpPr/>
              <p:nvPr/>
            </p:nvSpPr>
            <p:spPr>
              <a:xfrm>
                <a:off x="5892641" y="5837922"/>
                <a:ext cx="107156" cy="5357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lIns="64281" tIns="32132" rIns="64281" bIns="32132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BCD4D97-4FC1-4130-AAEB-58386E0EE148}"/>
              </a:ext>
            </a:extLst>
          </p:cNvPr>
          <p:cNvGrpSpPr/>
          <p:nvPr/>
        </p:nvGrpSpPr>
        <p:grpSpPr>
          <a:xfrm>
            <a:off x="4457749" y="2090181"/>
            <a:ext cx="1917871" cy="1540480"/>
            <a:chOff x="4063114" y="2032430"/>
            <a:chExt cx="1426230" cy="10094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91A0BDD-EFDA-40B4-B835-30A5AB956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3114" y="2032430"/>
              <a:ext cx="1426230" cy="1009475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B309496-0F60-4F83-8017-54F22A99BFC2}"/>
                </a:ext>
              </a:extLst>
            </p:cNvPr>
            <p:cNvSpPr/>
            <p:nvPr/>
          </p:nvSpPr>
          <p:spPr bwMode="auto">
            <a:xfrm>
              <a:off x="4230203" y="2222236"/>
              <a:ext cx="1128518" cy="608428"/>
            </a:xfrm>
            <a:prstGeom prst="ellipse">
              <a:avLst/>
            </a:prstGeom>
            <a:solidFill>
              <a:srgbClr val="FFFF00">
                <a:alpha val="34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A31B6380-10B5-4293-87CF-01819E14F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79646" y="4132683"/>
            <a:ext cx="7844589" cy="54677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700F84F-62B0-4FD0-A559-11C676EF4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543992" y="5165564"/>
            <a:ext cx="4251776" cy="57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63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F4332-1D8A-49CF-869F-14EEB2BC5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genetically modify organisms?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6894B8-51AF-436C-B17B-2A5B21B254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pic>
        <p:nvPicPr>
          <p:cNvPr id="4" name="Picture 2" descr="File:Maize - Corn.jpg">
            <a:extLst>
              <a:ext uri="{FF2B5EF4-FFF2-40B4-BE49-F238E27FC236}">
                <a16:creationId xmlns:a16="http://schemas.microsoft.com/office/drawing/2014/main" id="{8CE47D61-2E87-473D-B159-FCAA1EA24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" t="29398" r="9388" b="24663"/>
          <a:stretch/>
        </p:blipFill>
        <p:spPr bwMode="auto">
          <a:xfrm rot="5037297">
            <a:off x="-210218" y="3016055"/>
            <a:ext cx="2882051" cy="104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6A1BCB-3CAD-4837-AD4D-DDB17ABC28A9}"/>
              </a:ext>
            </a:extLst>
          </p:cNvPr>
          <p:cNvSpPr txBox="1"/>
          <p:nvPr/>
        </p:nvSpPr>
        <p:spPr>
          <a:xfrm>
            <a:off x="419099" y="5048250"/>
            <a:ext cx="2752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Disease/drought/pest resistance.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Increased nutrition</a:t>
            </a:r>
          </a:p>
        </p:txBody>
      </p:sp>
      <p:pic>
        <p:nvPicPr>
          <p:cNvPr id="6" name="Picture 7" descr="https://upload.wikimedia.org/wikipedia/commons/0/04/PCWmice1.jpg">
            <a:extLst>
              <a:ext uri="{FF2B5EF4-FFF2-40B4-BE49-F238E27FC236}">
                <a16:creationId xmlns:a16="http://schemas.microsoft.com/office/drawing/2014/main" id="{54CB4FC2-65EB-4E9F-812A-E68514BD70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7" r="10361"/>
          <a:stretch/>
        </p:blipFill>
        <p:spPr bwMode="auto">
          <a:xfrm>
            <a:off x="2411391" y="2115721"/>
            <a:ext cx="1707620" cy="84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FC5854-886A-439F-917F-2DDBA371E968}"/>
              </a:ext>
            </a:extLst>
          </p:cNvPr>
          <p:cNvSpPr txBox="1"/>
          <p:nvPr/>
        </p:nvSpPr>
        <p:spPr>
          <a:xfrm>
            <a:off x="2038349" y="2971800"/>
            <a:ext cx="2752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Modified animal models for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Cancer, obesity, heart disease, etc.</a:t>
            </a:r>
          </a:p>
        </p:txBody>
      </p:sp>
      <p:pic>
        <p:nvPicPr>
          <p:cNvPr id="8" name="Picture 2" descr="PHIL Image 9261">
            <a:extLst>
              <a:ext uri="{FF2B5EF4-FFF2-40B4-BE49-F238E27FC236}">
                <a16:creationId xmlns:a16="http://schemas.microsoft.com/office/drawing/2014/main" id="{3225D07B-4685-4557-8E4C-CC84AA097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969" y="1706235"/>
            <a:ext cx="2641803" cy="174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29F42A-1E8B-4E20-96E1-373848E1E3A1}"/>
              </a:ext>
            </a:extLst>
          </p:cNvPr>
          <p:cNvSpPr txBox="1"/>
          <p:nvPr/>
        </p:nvSpPr>
        <p:spPr>
          <a:xfrm>
            <a:off x="5934075" y="3448050"/>
            <a:ext cx="2752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Modified mosquitoes to fight disease</a:t>
            </a:r>
          </a:p>
        </p:txBody>
      </p:sp>
      <p:pic>
        <p:nvPicPr>
          <p:cNvPr id="10" name="Picture 5" descr="C:\Users\lbrown1\AppData\Local\Microsoft\Windows\Temporary Internet Files\Content.IE5\6EQJ73B3\insulin-how-to-400x400[1].jpg">
            <a:extLst>
              <a:ext uri="{FF2B5EF4-FFF2-40B4-BE49-F238E27FC236}">
                <a16:creationId xmlns:a16="http://schemas.microsoft.com/office/drawing/2014/main" id="{12420128-9A72-47DE-9101-32D749088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828" y="4474681"/>
            <a:ext cx="1440344" cy="1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1A36E5-7C5C-4B1A-B255-A6BB38BF6D2A}"/>
              </a:ext>
            </a:extLst>
          </p:cNvPr>
          <p:cNvSpPr txBox="1"/>
          <p:nvPr/>
        </p:nvSpPr>
        <p:spPr>
          <a:xfrm>
            <a:off x="5305424" y="4743450"/>
            <a:ext cx="3238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Drug production like insulin, hormones, vaccines, and anti-cancer drugs.</a:t>
            </a:r>
          </a:p>
        </p:txBody>
      </p:sp>
    </p:spTree>
    <p:extLst>
      <p:ext uri="{BB962C8B-B14F-4D97-AF65-F5344CB8AC3E}">
        <p14:creationId xmlns:p14="http://schemas.microsoft.com/office/powerpoint/2010/main" val="947325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4037F-A175-40A9-85EE-C16FBCF37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history of insulin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0397F2-39AE-4547-9E8F-F56E2DE185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081BB1-9006-4698-BF2F-F13AE08C9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5125737" cy="4067432"/>
          </a:xfrm>
        </p:spPr>
        <p:txBody>
          <a:bodyPr/>
          <a:lstStyle/>
          <a:p>
            <a:r>
              <a:rPr lang="en-US" sz="2000" dirty="0"/>
              <a:t>1922 – Canadian researchers isolate  insulin, cure diabetics using bovine insulin, and win the Nobel Prize in 1923. Previously, diabetes had been a virtual death sentence – there was no treatment.</a:t>
            </a:r>
          </a:p>
          <a:p>
            <a:r>
              <a:rPr lang="en-US" sz="2000" dirty="0"/>
              <a:t>1978 – scientists at Genentech produce human insulin using genetically engineered E. coli (recombinant DNA, or rDNA).</a:t>
            </a:r>
          </a:p>
          <a:p>
            <a:r>
              <a:rPr lang="en-US" sz="2000" dirty="0"/>
              <a:t>1982 – Humulin approved by the FDA. </a:t>
            </a:r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F51E0D-5A9A-406D-BBB1-0A4A370BA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992" y="2058623"/>
            <a:ext cx="1646386" cy="1535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3EC22940-CFF5-419A-A55E-5CD7477D0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4989">
            <a:off x="6553974" y="3636265"/>
            <a:ext cx="935727" cy="236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99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D6394-9575-405B-89C1-F756F118B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protein products of biotech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20129-424A-4133-9EB1-32C2335EEB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FDD4DE0-CC3C-493D-AEC3-937B9DDFDA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039812"/>
              </p:ext>
            </p:extLst>
          </p:nvPr>
        </p:nvGraphicFramePr>
        <p:xfrm>
          <a:off x="457200" y="2139951"/>
          <a:ext cx="8229601" cy="301517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95525">
                  <a:extLst>
                    <a:ext uri="{9D8B030D-6E8A-4147-A177-3AD203B41FA5}">
                      <a16:colId xmlns:a16="http://schemas.microsoft.com/office/drawing/2014/main" val="2405417840"/>
                    </a:ext>
                  </a:extLst>
                </a:gridCol>
                <a:gridCol w="2219325">
                  <a:extLst>
                    <a:ext uri="{9D8B030D-6E8A-4147-A177-3AD203B41FA5}">
                      <a16:colId xmlns:a16="http://schemas.microsoft.com/office/drawing/2014/main" val="1504300021"/>
                    </a:ext>
                  </a:extLst>
                </a:gridCol>
                <a:gridCol w="1657351">
                  <a:extLst>
                    <a:ext uri="{9D8B030D-6E8A-4147-A177-3AD203B41FA5}">
                      <a16:colId xmlns:a16="http://schemas.microsoft.com/office/drawing/2014/main" val="2089848656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528916354"/>
                    </a:ext>
                  </a:extLst>
                </a:gridCol>
              </a:tblGrid>
              <a:tr h="4127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Used to treat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Made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Price per 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683974"/>
                  </a:ext>
                </a:extLst>
              </a:tr>
              <a:tr h="650607">
                <a:tc>
                  <a:txBody>
                    <a:bodyPr/>
                    <a:lstStyle/>
                    <a:p>
                      <a:r>
                        <a:rPr lang="en-US" dirty="0"/>
                        <a:t>Gold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945446"/>
                  </a:ext>
                </a:extLst>
              </a:tr>
              <a:tr h="650607">
                <a:tc>
                  <a:txBody>
                    <a:bodyPr/>
                    <a:lstStyle/>
                    <a:p>
                      <a:r>
                        <a:rPr lang="en-US" dirty="0"/>
                        <a:t>Insulin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Diabetes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E. coli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6792301"/>
                  </a:ext>
                </a:extLst>
              </a:tr>
              <a:tr h="650607">
                <a:tc>
                  <a:txBody>
                    <a:bodyPr/>
                    <a:lstStyle/>
                    <a:p>
                      <a:r>
                        <a:rPr lang="en-US" dirty="0"/>
                        <a:t>Human Growth Hormone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Growth disorders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E. coli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$227,000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456138"/>
                  </a:ext>
                </a:extLst>
              </a:tr>
              <a:tr h="650607">
                <a:tc>
                  <a:txBody>
                    <a:bodyPr/>
                    <a:lstStyle/>
                    <a:p>
                      <a:r>
                        <a:rPr lang="en-US" dirty="0"/>
                        <a:t>Granulocyte Colony Stimulating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Cancers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E. coli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$1,357,000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219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5594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EF094-1306-4442-B5C5-DEDCF6A73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make LOTS of protein?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B91B53-BF8D-446C-890D-75A5529DE7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explorer.bio-rad.com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816C37-107B-45A7-8E98-F225D74EE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38" y="1952368"/>
            <a:ext cx="4106562" cy="406743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Identify a gene for a protein.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52FF4D-DF89-4F37-A409-1F7833AB5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493"/>
          <a:stretch/>
        </p:blipFill>
        <p:spPr>
          <a:xfrm>
            <a:off x="5615277" y="179247"/>
            <a:ext cx="2700048" cy="67549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19A371-204C-4274-9CAA-FF310EA58A5A}"/>
              </a:ext>
            </a:extLst>
          </p:cNvPr>
          <p:cNvSpPr txBox="1"/>
          <p:nvPr/>
        </p:nvSpPr>
        <p:spPr>
          <a:xfrm>
            <a:off x="5162550" y="2143125"/>
            <a:ext cx="1952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Gene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224AC8-C00D-4AA3-AD9F-43E9293E7235}"/>
              </a:ext>
            </a:extLst>
          </p:cNvPr>
          <p:cNvCxnSpPr>
            <a:cxnSpLocks/>
          </p:cNvCxnSpPr>
          <p:nvPr/>
        </p:nvCxnSpPr>
        <p:spPr>
          <a:xfrm flipH="1" flipV="1">
            <a:off x="5848350" y="2362201"/>
            <a:ext cx="685800" cy="371474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355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xplorer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xplorer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xplorer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xplorer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622A1955C5C941A4D8067D05612462" ma:contentTypeVersion="11" ma:contentTypeDescription="Create a new document." ma:contentTypeScope="" ma:versionID="13e33754dab5b5486315d345853fbfc7">
  <xsd:schema xmlns:xsd="http://www.w3.org/2001/XMLSchema" xmlns:xs="http://www.w3.org/2001/XMLSchema" xmlns:p="http://schemas.microsoft.com/office/2006/metadata/properties" xmlns:ns2="44a6adae-710a-497a-97c4-0257354cdd3a" xmlns:ns3="c40de90d-4278-400a-af15-1293ad0d11ce" targetNamespace="http://schemas.microsoft.com/office/2006/metadata/properties" ma:root="true" ma:fieldsID="008cea43e185f2d62930259a2a2675e6" ns2:_="" ns3:_="">
    <xsd:import namespace="44a6adae-710a-497a-97c4-0257354cdd3a"/>
    <xsd:import namespace="c40de90d-4278-400a-af15-1293ad0d11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a6adae-710a-497a-97c4-0257354cdd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0de90d-4278-400a-af15-1293ad0d11c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EA5693-A3E5-420A-8ECC-9E4BF3CD26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A4D1CB-550C-463B-A046-8F570B597FB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59E0732-F8F7-423E-92C9-3E0BC5EDB5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a6adae-710a-497a-97c4-0257354cdd3a"/>
    <ds:schemaRef ds:uri="c40de90d-4278-400a-af15-1293ad0d11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3271</TotalTime>
  <Words>1881</Words>
  <Application>Microsoft Office PowerPoint</Application>
  <PresentationFormat>On-screen Show (4:3)</PresentationFormat>
  <Paragraphs>334</Paragraphs>
  <Slides>52</Slides>
  <Notes>7</Notes>
  <HiddenSlides>5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Arial Black</vt:lpstr>
      <vt:lpstr>Calibri</vt:lpstr>
      <vt:lpstr>Courier New</vt:lpstr>
      <vt:lpstr>Wingdings</vt:lpstr>
      <vt:lpstr>Office Theme</vt:lpstr>
      <vt:lpstr>1_Office Theme</vt:lpstr>
      <vt:lpstr>pGLO Bacterial Transformation</vt:lpstr>
      <vt:lpstr>Contents</vt:lpstr>
      <vt:lpstr>Introduction</vt:lpstr>
      <vt:lpstr>Additional Resources</vt:lpstr>
      <vt:lpstr>Required Materials</vt:lpstr>
      <vt:lpstr>Why genetically modify organisms?</vt:lpstr>
      <vt:lpstr>Brief history of insulin</vt:lpstr>
      <vt:lpstr>The protein products of biotech</vt:lpstr>
      <vt:lpstr>How can we make LOTS of protein?</vt:lpstr>
      <vt:lpstr>How can we make LOTS of protein?</vt:lpstr>
      <vt:lpstr>How can we make LOTS of protein?</vt:lpstr>
      <vt:lpstr>How can we make LOTS of protein?</vt:lpstr>
      <vt:lpstr>How can we make LOTS of protein?</vt:lpstr>
      <vt:lpstr>How can we make LOTS of protein?</vt:lpstr>
      <vt:lpstr>How do you get genes into bacteria?</vt:lpstr>
      <vt:lpstr>Genetic engineering using plasmids</vt:lpstr>
      <vt:lpstr>Genetic engineering using plasmids</vt:lpstr>
      <vt:lpstr>Green fluorescent protein</vt:lpstr>
      <vt:lpstr>pGLO plasmid</vt:lpstr>
      <vt:lpstr>pGLO plasmid DNA</vt:lpstr>
      <vt:lpstr>Bacterial Membrane</vt:lpstr>
      <vt:lpstr>Add plasmid</vt:lpstr>
      <vt:lpstr>Add plasmid</vt:lpstr>
      <vt:lpstr>Add transformation solution (CaCl2)</vt:lpstr>
      <vt:lpstr>Heat Shock</vt:lpstr>
      <vt:lpstr>Heat Shock</vt:lpstr>
      <vt:lpstr>Heat Shock</vt:lpstr>
      <vt:lpstr>Recovery on ice, 2 min</vt:lpstr>
      <vt:lpstr>Add LB broth, allow gene expression, 10 min</vt:lpstr>
      <vt:lpstr>Add LB broth, allow gene expression, 10 min</vt:lpstr>
      <vt:lpstr>Selective media – ampicillin</vt:lpstr>
      <vt:lpstr>Selective media – ampicillin</vt:lpstr>
      <vt:lpstr>Selective media – ampicillin</vt:lpstr>
      <vt:lpstr>Selective media – ampicillin</vt:lpstr>
      <vt:lpstr>LB Broth</vt:lpstr>
      <vt:lpstr>Transformation summary</vt:lpstr>
      <vt:lpstr>Label tubes</vt:lpstr>
      <vt:lpstr>Pick colonies</vt:lpstr>
      <vt:lpstr>Add plasmid DNA</vt:lpstr>
      <vt:lpstr>Label plates</vt:lpstr>
      <vt:lpstr>Heat shock</vt:lpstr>
      <vt:lpstr>Meanwhile…</vt:lpstr>
      <vt:lpstr>Plasmid genes are expressed</vt:lpstr>
      <vt:lpstr>Beta-lactamase </vt:lpstr>
      <vt:lpstr>Beta-lactamase makes E. coli resistant to ampicillin</vt:lpstr>
      <vt:lpstr>AraC </vt:lpstr>
      <vt:lpstr>AraC Controls Expression of GFP</vt:lpstr>
      <vt:lpstr>Green Fluorescent Protein (GFP)</vt:lpstr>
      <vt:lpstr>Plating Bacteria</vt:lpstr>
      <vt:lpstr>PowerPoint Presentation</vt:lpstr>
      <vt:lpstr>Transformation Efficiency</vt:lpstr>
      <vt:lpstr>Extra graphics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Teacher info and presentation template</dc:title>
  <dc:creator>Taylor Page</dc:creator>
  <cp:lastModifiedBy>Taylor Page</cp:lastModifiedBy>
  <cp:revision>16</cp:revision>
  <dcterms:created xsi:type="dcterms:W3CDTF">2020-08-25T15:03:13Z</dcterms:created>
  <dcterms:modified xsi:type="dcterms:W3CDTF">2020-12-08T16:59:14Z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0x01010064622A1955C5C941A4D8067D05612462</vt:lpwstr>
  </property>
</Properties>
</file>