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2"/>
  </p:notesMasterIdLst>
  <p:handoutMasterIdLst>
    <p:handoutMasterId r:id="rId103"/>
  </p:handoutMasterIdLst>
  <p:sldIdLst>
    <p:sldId id="257" r:id="rId5"/>
    <p:sldId id="1487" r:id="rId6"/>
    <p:sldId id="1465" r:id="rId7"/>
    <p:sldId id="1247" r:id="rId8"/>
    <p:sldId id="1507" r:id="rId9"/>
    <p:sldId id="1510" r:id="rId10"/>
    <p:sldId id="1514" r:id="rId11"/>
    <p:sldId id="1520" r:id="rId12"/>
    <p:sldId id="1509" r:id="rId13"/>
    <p:sldId id="1072" r:id="rId14"/>
    <p:sldId id="735" r:id="rId15"/>
    <p:sldId id="1076" r:id="rId16"/>
    <p:sldId id="1417" r:id="rId17"/>
    <p:sldId id="1512" r:id="rId18"/>
    <p:sldId id="1511" r:id="rId19"/>
    <p:sldId id="1513" r:id="rId20"/>
    <p:sldId id="1415" r:id="rId21"/>
    <p:sldId id="1419" r:id="rId22"/>
    <p:sldId id="1493" r:id="rId23"/>
    <p:sldId id="1494" r:id="rId24"/>
    <p:sldId id="1495" r:id="rId25"/>
    <p:sldId id="1496" r:id="rId26"/>
    <p:sldId id="1497" r:id="rId27"/>
    <p:sldId id="1480" r:id="rId28"/>
    <p:sldId id="1476" r:id="rId29"/>
    <p:sldId id="1409" r:id="rId30"/>
    <p:sldId id="1408" r:id="rId31"/>
    <p:sldId id="1420" r:id="rId32"/>
    <p:sldId id="1477" r:id="rId33"/>
    <p:sldId id="1410" r:id="rId34"/>
    <p:sldId id="1423" r:id="rId35"/>
    <p:sldId id="1412" r:id="rId36"/>
    <p:sldId id="1421" r:id="rId37"/>
    <p:sldId id="1422" r:id="rId38"/>
    <p:sldId id="1424" r:id="rId39"/>
    <p:sldId id="1481" r:id="rId40"/>
    <p:sldId id="1482" r:id="rId41"/>
    <p:sldId id="1436" r:id="rId42"/>
    <p:sldId id="1438" r:id="rId43"/>
    <p:sldId id="1443" r:id="rId44"/>
    <p:sldId id="1445" r:id="rId45"/>
    <p:sldId id="1444" r:id="rId46"/>
    <p:sldId id="1498" r:id="rId47"/>
    <p:sldId id="1453" r:id="rId48"/>
    <p:sldId id="1447" r:id="rId49"/>
    <p:sldId id="1470" r:id="rId50"/>
    <p:sldId id="1469" r:id="rId51"/>
    <p:sldId id="1471" r:id="rId52"/>
    <p:sldId id="1472" r:id="rId53"/>
    <p:sldId id="1474" r:id="rId54"/>
    <p:sldId id="1393" r:id="rId55"/>
    <p:sldId id="1457" r:id="rId56"/>
    <p:sldId id="1454" r:id="rId57"/>
    <p:sldId id="1446" r:id="rId58"/>
    <p:sldId id="1516" r:id="rId59"/>
    <p:sldId id="1483" r:id="rId60"/>
    <p:sldId id="1459" r:id="rId61"/>
    <p:sldId id="1505" r:id="rId62"/>
    <p:sldId id="1250" r:id="rId63"/>
    <p:sldId id="770" r:id="rId64"/>
    <p:sldId id="771" r:id="rId65"/>
    <p:sldId id="1489" r:id="rId66"/>
    <p:sldId id="1506" r:id="rId67"/>
    <p:sldId id="1452" r:id="rId68"/>
    <p:sldId id="1478" r:id="rId69"/>
    <p:sldId id="1502" r:id="rId70"/>
    <p:sldId id="1501" r:id="rId71"/>
    <p:sldId id="1425" r:id="rId72"/>
    <p:sldId id="1431" r:id="rId73"/>
    <p:sldId id="1432" r:id="rId74"/>
    <p:sldId id="1460" r:id="rId75"/>
    <p:sldId id="1433" r:id="rId76"/>
    <p:sldId id="1434" r:id="rId77"/>
    <p:sldId id="1467" r:id="rId78"/>
    <p:sldId id="1519" r:id="rId79"/>
    <p:sldId id="772" r:id="rId80"/>
    <p:sldId id="773" r:id="rId81"/>
    <p:sldId id="1499" r:id="rId82"/>
    <p:sldId id="1084" r:id="rId83"/>
    <p:sldId id="779" r:id="rId84"/>
    <p:sldId id="1518" r:id="rId85"/>
    <p:sldId id="1504" r:id="rId86"/>
    <p:sldId id="781" r:id="rId87"/>
    <p:sldId id="1490" r:id="rId88"/>
    <p:sldId id="1491" r:id="rId89"/>
    <p:sldId id="1503" r:id="rId90"/>
    <p:sldId id="1534" r:id="rId91"/>
    <p:sldId id="256" r:id="rId92"/>
    <p:sldId id="1535" r:id="rId93"/>
    <p:sldId id="261" r:id="rId94"/>
    <p:sldId id="1536" r:id="rId95"/>
    <p:sldId id="1537" r:id="rId96"/>
    <p:sldId id="1532" r:id="rId97"/>
    <p:sldId id="715" r:id="rId98"/>
    <p:sldId id="1050" r:id="rId99"/>
    <p:sldId id="600" r:id="rId100"/>
    <p:sldId id="304"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1BAF50-0B12-A956-640C-8ABB3EEB92C2}" name="Leigh Brown" initials="LB" userId="S::LBrown1@Global.Bio-Rad.com::79e1b32e-e2fc-4f97-b6e8-bdb859a8bdc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6BABD"/>
    <a:srgbClr val="637FB7"/>
    <a:srgbClr val="007DB7"/>
    <a:srgbClr val="76BEEA"/>
    <a:srgbClr val="9ED8D4"/>
    <a:srgbClr val="F9A14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E31F52-231B-320D-C59B-577EB8B89696}" v="1" dt="2023-07-19T18:24:27.388"/>
    <p1510:client id="{E0107C0B-F23B-47BD-B1EE-54F303F12C82}" v="2" dt="2023-07-19T19:31:05.2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653" autoAdjust="0"/>
  </p:normalViewPr>
  <p:slideViewPr>
    <p:cSldViewPr snapToGrid="0">
      <p:cViewPr varScale="1">
        <p:scale>
          <a:sx n="49" d="100"/>
          <a:sy n="49" d="100"/>
        </p:scale>
        <p:origin x="1244" y="32"/>
      </p:cViewPr>
      <p:guideLst/>
    </p:cSldViewPr>
  </p:slideViewPr>
  <p:notesTextViewPr>
    <p:cViewPr>
      <p:scale>
        <a:sx n="1" d="1"/>
        <a:sy n="1" d="1"/>
      </p:scale>
      <p:origin x="0" y="0"/>
    </p:cViewPr>
  </p:notesTextViewPr>
  <p:sorterViewPr>
    <p:cViewPr>
      <p:scale>
        <a:sx n="79" d="100"/>
        <a:sy n="79" d="100"/>
      </p:scale>
      <p:origin x="0" y="-2796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tableStyles" Target="tableStyle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handoutMaster" Target="handoutMasters/handoutMaster1.xml"/><Relationship Id="rId108" Type="http://schemas.microsoft.com/office/2015/10/relationships/revisionInfo" Target="revisionInfo.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microsoft.com/office/2018/10/relationships/authors" Target="author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F172EF-E15E-4488-AA34-1BBF01CF430D}" type="doc">
      <dgm:prSet loTypeId="urn:microsoft.com/office/officeart/2005/8/layout/pList2" loCatId="list" qsTypeId="urn:microsoft.com/office/officeart/2005/8/quickstyle/simple1" qsCatId="simple" csTypeId="urn:microsoft.com/office/officeart/2005/8/colors/accent1_2" csCatId="accent1" phldr="1"/>
      <dgm:spPr/>
    </dgm:pt>
    <dgm:pt modelId="{FE792E83-AB50-4007-B3BA-5A0F1C978620}">
      <dgm:prSet phldrT="[Text]"/>
      <dgm:spPr/>
      <dgm:t>
        <a:bodyPr/>
        <a:lstStyle/>
        <a:p>
          <a:r>
            <a:rPr lang="en-US" dirty="0"/>
            <a:t>Gold</a:t>
          </a:r>
          <a:br>
            <a:rPr lang="en-US" dirty="0"/>
          </a:br>
          <a:br>
            <a:rPr lang="en-US" dirty="0"/>
          </a:br>
          <a:endParaRPr lang="en-US" dirty="0"/>
        </a:p>
        <a:p>
          <a:endParaRPr lang="en-US" dirty="0"/>
        </a:p>
        <a:p>
          <a:br>
            <a:rPr lang="en-US" dirty="0"/>
          </a:br>
          <a:r>
            <a:rPr lang="en-US" dirty="0"/>
            <a:t>$63 </a:t>
          </a:r>
        </a:p>
      </dgm:t>
    </dgm:pt>
    <dgm:pt modelId="{F02D7D4E-15E9-4308-AC17-34BC8980F33B}" type="parTrans" cxnId="{ACFBEE1E-7823-426C-B1A3-DB3178131553}">
      <dgm:prSet/>
      <dgm:spPr/>
      <dgm:t>
        <a:bodyPr/>
        <a:lstStyle/>
        <a:p>
          <a:endParaRPr lang="en-US"/>
        </a:p>
      </dgm:t>
    </dgm:pt>
    <dgm:pt modelId="{670C5B75-CDB0-442F-A429-08B679958BAA}" type="sibTrans" cxnId="{ACFBEE1E-7823-426C-B1A3-DB3178131553}">
      <dgm:prSet/>
      <dgm:spPr/>
      <dgm:t>
        <a:bodyPr/>
        <a:lstStyle/>
        <a:p>
          <a:endParaRPr lang="en-US"/>
        </a:p>
      </dgm:t>
    </dgm:pt>
    <dgm:pt modelId="{0633C9FB-2317-4562-8C0F-B82BFE4B140A}">
      <dgm:prSet phldrT="[Text]"/>
      <dgm:spPr/>
      <dgm:t>
        <a:bodyPr/>
        <a:lstStyle/>
        <a:p>
          <a:r>
            <a:rPr lang="en-US" dirty="0"/>
            <a:t>Insulin</a:t>
          </a:r>
          <a:br>
            <a:rPr lang="en-US" dirty="0"/>
          </a:br>
          <a:br>
            <a:rPr lang="en-US" dirty="0"/>
          </a:br>
          <a:endParaRPr lang="en-US" dirty="0"/>
        </a:p>
        <a:p>
          <a:endParaRPr lang="en-US" dirty="0"/>
        </a:p>
        <a:p>
          <a:br>
            <a:rPr lang="en-US" dirty="0"/>
          </a:br>
          <a:r>
            <a:rPr lang="en-US" dirty="0"/>
            <a:t>$8800</a:t>
          </a:r>
        </a:p>
      </dgm:t>
    </dgm:pt>
    <dgm:pt modelId="{6FD365B5-5479-46F0-838C-15F8B16A4E93}" type="parTrans" cxnId="{1F33C728-1ADB-4F75-889F-D2C67DC24540}">
      <dgm:prSet/>
      <dgm:spPr/>
      <dgm:t>
        <a:bodyPr/>
        <a:lstStyle/>
        <a:p>
          <a:endParaRPr lang="en-US"/>
        </a:p>
      </dgm:t>
    </dgm:pt>
    <dgm:pt modelId="{95947FEC-6B9A-417E-966D-5D77DC4F1137}" type="sibTrans" cxnId="{1F33C728-1ADB-4F75-889F-D2C67DC24540}">
      <dgm:prSet/>
      <dgm:spPr/>
      <dgm:t>
        <a:bodyPr/>
        <a:lstStyle/>
        <a:p>
          <a:endParaRPr lang="en-US"/>
        </a:p>
      </dgm:t>
    </dgm:pt>
    <dgm:pt modelId="{822DA3DC-9270-4FE0-9EFD-03855A606A40}">
      <dgm:prSet phldrT="[Text]"/>
      <dgm:spPr/>
      <dgm:t>
        <a:bodyPr/>
        <a:lstStyle/>
        <a:p>
          <a:r>
            <a:rPr lang="en-US" dirty="0"/>
            <a:t>Granulocyte Colony Stimulating Factor</a:t>
          </a:r>
          <a:br>
            <a:rPr lang="en-US" dirty="0"/>
          </a:br>
          <a:br>
            <a:rPr lang="en-US" dirty="0"/>
          </a:br>
          <a:br>
            <a:rPr lang="en-US" dirty="0"/>
          </a:br>
          <a:r>
            <a:rPr lang="en-US" dirty="0"/>
            <a:t>$1 million+</a:t>
          </a:r>
        </a:p>
      </dgm:t>
    </dgm:pt>
    <dgm:pt modelId="{72CAA423-1BA4-46CE-B6AE-8DC0C695D94B}" type="parTrans" cxnId="{84179597-09CA-430A-9AE8-2F9ABFEFEEB4}">
      <dgm:prSet/>
      <dgm:spPr/>
      <dgm:t>
        <a:bodyPr/>
        <a:lstStyle/>
        <a:p>
          <a:endParaRPr lang="en-US"/>
        </a:p>
      </dgm:t>
    </dgm:pt>
    <dgm:pt modelId="{E0F4726D-4ABE-4865-B70C-B3865B8B6587}" type="sibTrans" cxnId="{84179597-09CA-430A-9AE8-2F9ABFEFEEB4}">
      <dgm:prSet/>
      <dgm:spPr/>
      <dgm:t>
        <a:bodyPr/>
        <a:lstStyle/>
        <a:p>
          <a:endParaRPr lang="en-US"/>
        </a:p>
      </dgm:t>
    </dgm:pt>
    <dgm:pt modelId="{670E4F63-101C-41E4-958A-A8375F315A0F}">
      <dgm:prSet phldrT="[Text]"/>
      <dgm:spPr/>
      <dgm:t>
        <a:bodyPr/>
        <a:lstStyle/>
        <a:p>
          <a:r>
            <a:rPr lang="en-US" dirty="0"/>
            <a:t>Human</a:t>
          </a:r>
          <a:br>
            <a:rPr lang="en-US" dirty="0"/>
          </a:br>
          <a:r>
            <a:rPr lang="en-US" dirty="0"/>
            <a:t>Growth</a:t>
          </a:r>
          <a:br>
            <a:rPr lang="en-US" dirty="0"/>
          </a:br>
          <a:r>
            <a:rPr lang="en-US" dirty="0"/>
            <a:t>Hormone</a:t>
          </a:r>
          <a:br>
            <a:rPr lang="en-US" dirty="0"/>
          </a:br>
          <a:br>
            <a:rPr lang="en-US" dirty="0"/>
          </a:br>
          <a:br>
            <a:rPr lang="en-US" dirty="0"/>
          </a:br>
          <a:br>
            <a:rPr lang="en-US" dirty="0"/>
          </a:br>
          <a:r>
            <a:rPr lang="en-US" dirty="0"/>
            <a:t>$580,000</a:t>
          </a:r>
        </a:p>
      </dgm:t>
    </dgm:pt>
    <dgm:pt modelId="{5DE8EB98-ACDF-4088-8C8E-CEDF85090E7A}" type="sibTrans" cxnId="{CDB1C16C-1450-45B8-9AB5-9D72F1F924C4}">
      <dgm:prSet/>
      <dgm:spPr/>
      <dgm:t>
        <a:bodyPr/>
        <a:lstStyle/>
        <a:p>
          <a:endParaRPr lang="en-US"/>
        </a:p>
      </dgm:t>
    </dgm:pt>
    <dgm:pt modelId="{19FAF68F-0EEA-4919-B514-21377BCB8A6A}" type="parTrans" cxnId="{CDB1C16C-1450-45B8-9AB5-9D72F1F924C4}">
      <dgm:prSet/>
      <dgm:spPr/>
      <dgm:t>
        <a:bodyPr/>
        <a:lstStyle/>
        <a:p>
          <a:endParaRPr lang="en-US"/>
        </a:p>
      </dgm:t>
    </dgm:pt>
    <dgm:pt modelId="{31104C11-E12F-48F7-B1BE-BCA022C715C5}" type="pres">
      <dgm:prSet presAssocID="{EEF172EF-E15E-4488-AA34-1BBF01CF430D}" presName="Name0" presStyleCnt="0">
        <dgm:presLayoutVars>
          <dgm:dir/>
          <dgm:resizeHandles val="exact"/>
        </dgm:presLayoutVars>
      </dgm:prSet>
      <dgm:spPr/>
    </dgm:pt>
    <dgm:pt modelId="{91991125-52E6-47DF-A9DA-A32C83D0CFE0}" type="pres">
      <dgm:prSet presAssocID="{EEF172EF-E15E-4488-AA34-1BBF01CF430D}" presName="bkgdShp" presStyleLbl="alignAccFollowNode1" presStyleIdx="0" presStyleCnt="1" custLinFactNeighborX="-5331"/>
      <dgm:spPr/>
    </dgm:pt>
    <dgm:pt modelId="{DB32FC91-5512-4984-9D57-71FD7DA18936}" type="pres">
      <dgm:prSet presAssocID="{EEF172EF-E15E-4488-AA34-1BBF01CF430D}" presName="linComp" presStyleCnt="0"/>
      <dgm:spPr/>
    </dgm:pt>
    <dgm:pt modelId="{D3746B8B-7470-4C5D-A566-091167F74B70}" type="pres">
      <dgm:prSet presAssocID="{FE792E83-AB50-4007-B3BA-5A0F1C978620}" presName="compNode" presStyleCnt="0"/>
      <dgm:spPr/>
    </dgm:pt>
    <dgm:pt modelId="{8762BC31-44EE-4A5C-9333-D68477A67843}" type="pres">
      <dgm:prSet presAssocID="{FE792E83-AB50-4007-B3BA-5A0F1C978620}" presName="node" presStyleLbl="node1" presStyleIdx="0" presStyleCnt="4">
        <dgm:presLayoutVars>
          <dgm:bulletEnabled val="1"/>
        </dgm:presLayoutVars>
      </dgm:prSet>
      <dgm:spPr/>
    </dgm:pt>
    <dgm:pt modelId="{82027844-7B4A-49E8-9673-5AB6ACD153E9}" type="pres">
      <dgm:prSet presAssocID="{FE792E83-AB50-4007-B3BA-5A0F1C978620}" presName="invisiNode" presStyleLbl="node1" presStyleIdx="0" presStyleCnt="4"/>
      <dgm:spPr/>
    </dgm:pt>
    <dgm:pt modelId="{0644C8B4-7C47-402D-9519-FB01E705A175}" type="pres">
      <dgm:prSet presAssocID="{FE792E83-AB50-4007-B3BA-5A0F1C978620}" presName="imagNode" presStyleLbl="fgImgPlace1" presStyleIdx="0" presStyleCnt="4"/>
      <dgm:spPr>
        <a:blipFill rotWithShape="1">
          <a:blip xmlns:r="http://schemas.openxmlformats.org/officeDocument/2006/relationships" r:embed="rId1"/>
          <a:srcRect/>
          <a:stretch>
            <a:fillRect l="-3000" r="-3000"/>
          </a:stretch>
        </a:blipFill>
      </dgm:spPr>
    </dgm:pt>
    <dgm:pt modelId="{B251C086-643D-46F3-9EF3-6D02835135EF}" type="pres">
      <dgm:prSet presAssocID="{670C5B75-CDB0-442F-A429-08B679958BAA}" presName="sibTrans" presStyleLbl="sibTrans2D1" presStyleIdx="0" presStyleCnt="0"/>
      <dgm:spPr/>
    </dgm:pt>
    <dgm:pt modelId="{3B133ACA-9EED-423B-802A-F2F671D38EB3}" type="pres">
      <dgm:prSet presAssocID="{0633C9FB-2317-4562-8C0F-B82BFE4B140A}" presName="compNode" presStyleCnt="0"/>
      <dgm:spPr/>
    </dgm:pt>
    <dgm:pt modelId="{6A48E0A5-D24F-4AA2-B3AC-EC0F3FD95730}" type="pres">
      <dgm:prSet presAssocID="{0633C9FB-2317-4562-8C0F-B82BFE4B140A}" presName="node" presStyleLbl="node1" presStyleIdx="1" presStyleCnt="4">
        <dgm:presLayoutVars>
          <dgm:bulletEnabled val="1"/>
        </dgm:presLayoutVars>
      </dgm:prSet>
      <dgm:spPr/>
    </dgm:pt>
    <dgm:pt modelId="{9D9D2953-7241-4392-860A-4C225159D5CC}" type="pres">
      <dgm:prSet presAssocID="{0633C9FB-2317-4562-8C0F-B82BFE4B140A}" presName="invisiNode" presStyleLbl="node1" presStyleIdx="1" presStyleCnt="4"/>
      <dgm:spPr/>
    </dgm:pt>
    <dgm:pt modelId="{75A1366C-DA32-45C7-A461-58027DBD7EC7}" type="pres">
      <dgm:prSet presAssocID="{0633C9FB-2317-4562-8C0F-B82BFE4B140A}" presName="imagNode" presStyleLbl="fgImgPlace1" presStyleIdx="1" presStyleCnt="4"/>
      <dgm:spPr>
        <a:blipFill rotWithShape="1">
          <a:blip xmlns:r="http://schemas.openxmlformats.org/officeDocument/2006/relationships" r:embed="rId2"/>
          <a:srcRect/>
          <a:stretch>
            <a:fillRect t="-10000" b="-10000"/>
          </a:stretch>
        </a:blipFill>
      </dgm:spPr>
    </dgm:pt>
    <dgm:pt modelId="{CB65B528-A8B2-4C61-AC96-1CBF64228A64}" type="pres">
      <dgm:prSet presAssocID="{95947FEC-6B9A-417E-966D-5D77DC4F1137}" presName="sibTrans" presStyleLbl="sibTrans2D1" presStyleIdx="0" presStyleCnt="0"/>
      <dgm:spPr/>
    </dgm:pt>
    <dgm:pt modelId="{EC6DBB3A-AC83-4E50-AB3C-BBD996CE6BF5}" type="pres">
      <dgm:prSet presAssocID="{670E4F63-101C-41E4-958A-A8375F315A0F}" presName="compNode" presStyleCnt="0"/>
      <dgm:spPr/>
    </dgm:pt>
    <dgm:pt modelId="{A421F831-B6F5-4B77-B1BE-5403460CEF8F}" type="pres">
      <dgm:prSet presAssocID="{670E4F63-101C-41E4-958A-A8375F315A0F}" presName="node" presStyleLbl="node1" presStyleIdx="2" presStyleCnt="4">
        <dgm:presLayoutVars>
          <dgm:bulletEnabled val="1"/>
        </dgm:presLayoutVars>
      </dgm:prSet>
      <dgm:spPr/>
    </dgm:pt>
    <dgm:pt modelId="{1DC75615-91CC-47D3-ADEB-E5686BE1C20B}" type="pres">
      <dgm:prSet presAssocID="{670E4F63-101C-41E4-958A-A8375F315A0F}" presName="invisiNode" presStyleLbl="node1" presStyleIdx="2" presStyleCnt="4"/>
      <dgm:spPr/>
    </dgm:pt>
    <dgm:pt modelId="{EDA8FEC7-F5BD-4FD0-AA7C-BE01B79EEFA5}" type="pres">
      <dgm:prSet presAssocID="{670E4F63-101C-41E4-958A-A8375F315A0F}" presName="imagNode" presStyleLbl="fgImgPlace1" presStyleIdx="2" presStyleCnt="4"/>
      <dgm:spPr>
        <a:blipFill rotWithShape="1">
          <a:blip xmlns:r="http://schemas.openxmlformats.org/officeDocument/2006/relationships" r:embed="rId3"/>
          <a:srcRect/>
          <a:stretch>
            <a:fillRect t="-4000" b="-4000"/>
          </a:stretch>
        </a:blipFill>
      </dgm:spPr>
    </dgm:pt>
    <dgm:pt modelId="{31968FFA-1034-4731-8614-4856E8DCA607}" type="pres">
      <dgm:prSet presAssocID="{5DE8EB98-ACDF-4088-8C8E-CEDF85090E7A}" presName="sibTrans" presStyleLbl="sibTrans2D1" presStyleIdx="0" presStyleCnt="0"/>
      <dgm:spPr/>
    </dgm:pt>
    <dgm:pt modelId="{8981566E-0365-439A-9AA3-C384D1B5A471}" type="pres">
      <dgm:prSet presAssocID="{822DA3DC-9270-4FE0-9EFD-03855A606A40}" presName="compNode" presStyleCnt="0"/>
      <dgm:spPr/>
    </dgm:pt>
    <dgm:pt modelId="{EA703B74-31B2-437F-BA83-F25CBB579C84}" type="pres">
      <dgm:prSet presAssocID="{822DA3DC-9270-4FE0-9EFD-03855A606A40}" presName="node" presStyleLbl="node1" presStyleIdx="3" presStyleCnt="4">
        <dgm:presLayoutVars>
          <dgm:bulletEnabled val="1"/>
        </dgm:presLayoutVars>
      </dgm:prSet>
      <dgm:spPr/>
    </dgm:pt>
    <dgm:pt modelId="{DEB40650-CF2A-456E-9396-62E1150FF275}" type="pres">
      <dgm:prSet presAssocID="{822DA3DC-9270-4FE0-9EFD-03855A606A40}" presName="invisiNode" presStyleLbl="node1" presStyleIdx="3" presStyleCnt="4"/>
      <dgm:spPr/>
    </dgm:pt>
    <dgm:pt modelId="{674EA31A-A677-4D61-84FA-1715C0CBE627}" type="pres">
      <dgm:prSet presAssocID="{822DA3DC-9270-4FE0-9EFD-03855A606A40}" presName="imagNode" presStyleLbl="fgImgPlace1" presStyleIdx="3" presStyleCnt="4"/>
      <dgm:spPr>
        <a:blipFill rotWithShape="1">
          <a:blip xmlns:r="http://schemas.openxmlformats.org/officeDocument/2006/relationships" r:embed="rId4"/>
          <a:srcRect/>
          <a:stretch>
            <a:fillRect t="-7000" b="-7000"/>
          </a:stretch>
        </a:blipFill>
      </dgm:spPr>
    </dgm:pt>
  </dgm:ptLst>
  <dgm:cxnLst>
    <dgm:cxn modelId="{20790B14-A5EC-42D6-B6AB-D6D2A930AEDA}" type="presOf" srcId="{5DE8EB98-ACDF-4088-8C8E-CEDF85090E7A}" destId="{31968FFA-1034-4731-8614-4856E8DCA607}" srcOrd="0" destOrd="0" presId="urn:microsoft.com/office/officeart/2005/8/layout/pList2"/>
    <dgm:cxn modelId="{2FB52015-5DBE-42DA-B279-291BEF82E8AA}" type="presOf" srcId="{95947FEC-6B9A-417E-966D-5D77DC4F1137}" destId="{CB65B528-A8B2-4C61-AC96-1CBF64228A64}" srcOrd="0" destOrd="0" presId="urn:microsoft.com/office/officeart/2005/8/layout/pList2"/>
    <dgm:cxn modelId="{74EC2218-19D1-4751-832C-4A8CC5192CBE}" type="presOf" srcId="{822DA3DC-9270-4FE0-9EFD-03855A606A40}" destId="{EA703B74-31B2-437F-BA83-F25CBB579C84}" srcOrd="0" destOrd="0" presId="urn:microsoft.com/office/officeart/2005/8/layout/pList2"/>
    <dgm:cxn modelId="{ACFBEE1E-7823-426C-B1A3-DB3178131553}" srcId="{EEF172EF-E15E-4488-AA34-1BBF01CF430D}" destId="{FE792E83-AB50-4007-B3BA-5A0F1C978620}" srcOrd="0" destOrd="0" parTransId="{F02D7D4E-15E9-4308-AC17-34BC8980F33B}" sibTransId="{670C5B75-CDB0-442F-A429-08B679958BAA}"/>
    <dgm:cxn modelId="{1F33C728-1ADB-4F75-889F-D2C67DC24540}" srcId="{EEF172EF-E15E-4488-AA34-1BBF01CF430D}" destId="{0633C9FB-2317-4562-8C0F-B82BFE4B140A}" srcOrd="1" destOrd="0" parTransId="{6FD365B5-5479-46F0-838C-15F8B16A4E93}" sibTransId="{95947FEC-6B9A-417E-966D-5D77DC4F1137}"/>
    <dgm:cxn modelId="{C249F02C-C366-40E8-B94B-83740FF11BCA}" type="presOf" srcId="{EEF172EF-E15E-4488-AA34-1BBF01CF430D}" destId="{31104C11-E12F-48F7-B1BE-BCA022C715C5}" srcOrd="0" destOrd="0" presId="urn:microsoft.com/office/officeart/2005/8/layout/pList2"/>
    <dgm:cxn modelId="{CDB1C16C-1450-45B8-9AB5-9D72F1F924C4}" srcId="{EEF172EF-E15E-4488-AA34-1BBF01CF430D}" destId="{670E4F63-101C-41E4-958A-A8375F315A0F}" srcOrd="2" destOrd="0" parTransId="{19FAF68F-0EEA-4919-B514-21377BCB8A6A}" sibTransId="{5DE8EB98-ACDF-4088-8C8E-CEDF85090E7A}"/>
    <dgm:cxn modelId="{F6242773-E44E-46E1-9008-38A15C8349E3}" type="presOf" srcId="{670C5B75-CDB0-442F-A429-08B679958BAA}" destId="{B251C086-643D-46F3-9EF3-6D02835135EF}" srcOrd="0" destOrd="0" presId="urn:microsoft.com/office/officeart/2005/8/layout/pList2"/>
    <dgm:cxn modelId="{84179597-09CA-430A-9AE8-2F9ABFEFEEB4}" srcId="{EEF172EF-E15E-4488-AA34-1BBF01CF430D}" destId="{822DA3DC-9270-4FE0-9EFD-03855A606A40}" srcOrd="3" destOrd="0" parTransId="{72CAA423-1BA4-46CE-B6AE-8DC0C695D94B}" sibTransId="{E0F4726D-4ABE-4865-B70C-B3865B8B6587}"/>
    <dgm:cxn modelId="{541954B4-6E37-4627-AC61-C80F2636452B}" type="presOf" srcId="{FE792E83-AB50-4007-B3BA-5A0F1C978620}" destId="{8762BC31-44EE-4A5C-9333-D68477A67843}" srcOrd="0" destOrd="0" presId="urn:microsoft.com/office/officeart/2005/8/layout/pList2"/>
    <dgm:cxn modelId="{AAB24DCD-8A87-49C9-BBCC-D714327E419B}" type="presOf" srcId="{670E4F63-101C-41E4-958A-A8375F315A0F}" destId="{A421F831-B6F5-4B77-B1BE-5403460CEF8F}" srcOrd="0" destOrd="0" presId="urn:microsoft.com/office/officeart/2005/8/layout/pList2"/>
    <dgm:cxn modelId="{985901D1-8200-4FCD-9695-54E3E16E5A85}" type="presOf" srcId="{0633C9FB-2317-4562-8C0F-B82BFE4B140A}" destId="{6A48E0A5-D24F-4AA2-B3AC-EC0F3FD95730}" srcOrd="0" destOrd="0" presId="urn:microsoft.com/office/officeart/2005/8/layout/pList2"/>
    <dgm:cxn modelId="{4DFC0219-4167-4C7C-AF7B-1A5872BA66D2}" type="presParOf" srcId="{31104C11-E12F-48F7-B1BE-BCA022C715C5}" destId="{91991125-52E6-47DF-A9DA-A32C83D0CFE0}" srcOrd="0" destOrd="0" presId="urn:microsoft.com/office/officeart/2005/8/layout/pList2"/>
    <dgm:cxn modelId="{EFF99453-ED20-4891-AA57-4BC821D7D3FC}" type="presParOf" srcId="{31104C11-E12F-48F7-B1BE-BCA022C715C5}" destId="{DB32FC91-5512-4984-9D57-71FD7DA18936}" srcOrd="1" destOrd="0" presId="urn:microsoft.com/office/officeart/2005/8/layout/pList2"/>
    <dgm:cxn modelId="{0F854E2A-A9BD-4EB8-B795-576BA5EF5308}" type="presParOf" srcId="{DB32FC91-5512-4984-9D57-71FD7DA18936}" destId="{D3746B8B-7470-4C5D-A566-091167F74B70}" srcOrd="0" destOrd="0" presId="urn:microsoft.com/office/officeart/2005/8/layout/pList2"/>
    <dgm:cxn modelId="{7AFDDC9D-3691-429E-A52F-A7CDAD0AC1D2}" type="presParOf" srcId="{D3746B8B-7470-4C5D-A566-091167F74B70}" destId="{8762BC31-44EE-4A5C-9333-D68477A67843}" srcOrd="0" destOrd="0" presId="urn:microsoft.com/office/officeart/2005/8/layout/pList2"/>
    <dgm:cxn modelId="{B834B0C8-D69A-4F1B-8B46-C58F552D948D}" type="presParOf" srcId="{D3746B8B-7470-4C5D-A566-091167F74B70}" destId="{82027844-7B4A-49E8-9673-5AB6ACD153E9}" srcOrd="1" destOrd="0" presId="urn:microsoft.com/office/officeart/2005/8/layout/pList2"/>
    <dgm:cxn modelId="{961152B8-9C37-46D6-96E9-B032E7460868}" type="presParOf" srcId="{D3746B8B-7470-4C5D-A566-091167F74B70}" destId="{0644C8B4-7C47-402D-9519-FB01E705A175}" srcOrd="2" destOrd="0" presId="urn:microsoft.com/office/officeart/2005/8/layout/pList2"/>
    <dgm:cxn modelId="{877C6F42-7228-4017-AE00-1507980E1655}" type="presParOf" srcId="{DB32FC91-5512-4984-9D57-71FD7DA18936}" destId="{B251C086-643D-46F3-9EF3-6D02835135EF}" srcOrd="1" destOrd="0" presId="urn:microsoft.com/office/officeart/2005/8/layout/pList2"/>
    <dgm:cxn modelId="{6425DBAE-6EFB-4DC3-8799-DAA7B72CA35C}" type="presParOf" srcId="{DB32FC91-5512-4984-9D57-71FD7DA18936}" destId="{3B133ACA-9EED-423B-802A-F2F671D38EB3}" srcOrd="2" destOrd="0" presId="urn:microsoft.com/office/officeart/2005/8/layout/pList2"/>
    <dgm:cxn modelId="{0CF08B35-AA78-435F-AF45-40FB3392F286}" type="presParOf" srcId="{3B133ACA-9EED-423B-802A-F2F671D38EB3}" destId="{6A48E0A5-D24F-4AA2-B3AC-EC0F3FD95730}" srcOrd="0" destOrd="0" presId="urn:microsoft.com/office/officeart/2005/8/layout/pList2"/>
    <dgm:cxn modelId="{0E1FD45F-4D26-412D-8916-4972CA709449}" type="presParOf" srcId="{3B133ACA-9EED-423B-802A-F2F671D38EB3}" destId="{9D9D2953-7241-4392-860A-4C225159D5CC}" srcOrd="1" destOrd="0" presId="urn:microsoft.com/office/officeart/2005/8/layout/pList2"/>
    <dgm:cxn modelId="{2E7BAC83-C0DF-4004-9521-3841324C4C70}" type="presParOf" srcId="{3B133ACA-9EED-423B-802A-F2F671D38EB3}" destId="{75A1366C-DA32-45C7-A461-58027DBD7EC7}" srcOrd="2" destOrd="0" presId="urn:microsoft.com/office/officeart/2005/8/layout/pList2"/>
    <dgm:cxn modelId="{C9D36952-63F5-4D32-844F-C2D4A659C374}" type="presParOf" srcId="{DB32FC91-5512-4984-9D57-71FD7DA18936}" destId="{CB65B528-A8B2-4C61-AC96-1CBF64228A64}" srcOrd="3" destOrd="0" presId="urn:microsoft.com/office/officeart/2005/8/layout/pList2"/>
    <dgm:cxn modelId="{1955131D-3C21-44E8-8041-74F9999722D3}" type="presParOf" srcId="{DB32FC91-5512-4984-9D57-71FD7DA18936}" destId="{EC6DBB3A-AC83-4E50-AB3C-BBD996CE6BF5}" srcOrd="4" destOrd="0" presId="urn:microsoft.com/office/officeart/2005/8/layout/pList2"/>
    <dgm:cxn modelId="{A7EC836D-B918-4ABF-8CF2-1143B2A0CC49}" type="presParOf" srcId="{EC6DBB3A-AC83-4E50-AB3C-BBD996CE6BF5}" destId="{A421F831-B6F5-4B77-B1BE-5403460CEF8F}" srcOrd="0" destOrd="0" presId="urn:microsoft.com/office/officeart/2005/8/layout/pList2"/>
    <dgm:cxn modelId="{0C7B46AF-33BD-4B9A-90F8-D508A61AF281}" type="presParOf" srcId="{EC6DBB3A-AC83-4E50-AB3C-BBD996CE6BF5}" destId="{1DC75615-91CC-47D3-ADEB-E5686BE1C20B}" srcOrd="1" destOrd="0" presId="urn:microsoft.com/office/officeart/2005/8/layout/pList2"/>
    <dgm:cxn modelId="{BBBD5185-D39B-4C82-A8E3-BC0D650A4AF9}" type="presParOf" srcId="{EC6DBB3A-AC83-4E50-AB3C-BBD996CE6BF5}" destId="{EDA8FEC7-F5BD-4FD0-AA7C-BE01B79EEFA5}" srcOrd="2" destOrd="0" presId="urn:microsoft.com/office/officeart/2005/8/layout/pList2"/>
    <dgm:cxn modelId="{99E63886-C74A-4235-AFB5-805320040C49}" type="presParOf" srcId="{DB32FC91-5512-4984-9D57-71FD7DA18936}" destId="{31968FFA-1034-4731-8614-4856E8DCA607}" srcOrd="5" destOrd="0" presId="urn:microsoft.com/office/officeart/2005/8/layout/pList2"/>
    <dgm:cxn modelId="{9DF4E4DC-2A9B-4006-A0E5-DCA4F14222E8}" type="presParOf" srcId="{DB32FC91-5512-4984-9D57-71FD7DA18936}" destId="{8981566E-0365-439A-9AA3-C384D1B5A471}" srcOrd="6" destOrd="0" presId="urn:microsoft.com/office/officeart/2005/8/layout/pList2"/>
    <dgm:cxn modelId="{5AF6BDD9-8E56-4B79-9F41-015DC1712557}" type="presParOf" srcId="{8981566E-0365-439A-9AA3-C384D1B5A471}" destId="{EA703B74-31B2-437F-BA83-F25CBB579C84}" srcOrd="0" destOrd="0" presId="urn:microsoft.com/office/officeart/2005/8/layout/pList2"/>
    <dgm:cxn modelId="{B5448F54-ED38-4472-BD84-7C9169D69B29}" type="presParOf" srcId="{8981566E-0365-439A-9AA3-C384D1B5A471}" destId="{DEB40650-CF2A-456E-9396-62E1150FF275}" srcOrd="1" destOrd="0" presId="urn:microsoft.com/office/officeart/2005/8/layout/pList2"/>
    <dgm:cxn modelId="{9B4A0863-4B86-4AC7-9A45-6DDEEAF620DF}" type="presParOf" srcId="{8981566E-0365-439A-9AA3-C384D1B5A471}" destId="{674EA31A-A677-4D61-84FA-1715C0CBE627}"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991125-52E6-47DF-A9DA-A32C83D0CFE0}">
      <dsp:nvSpPr>
        <dsp:cNvPr id="0" name=""/>
        <dsp:cNvSpPr/>
      </dsp:nvSpPr>
      <dsp:spPr>
        <a:xfrm>
          <a:off x="0" y="0"/>
          <a:ext cx="8742018" cy="2249722"/>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44C8B4-7C47-402D-9519-FB01E705A175}">
      <dsp:nvSpPr>
        <dsp:cNvPr id="0" name=""/>
        <dsp:cNvSpPr/>
      </dsp:nvSpPr>
      <dsp:spPr>
        <a:xfrm>
          <a:off x="264668" y="299962"/>
          <a:ext cx="1909926" cy="1649796"/>
        </a:xfrm>
        <a:prstGeom prst="roundRect">
          <a:avLst>
            <a:gd name="adj" fmla="val 10000"/>
          </a:avLst>
        </a:prstGeom>
        <a:blipFill rotWithShape="1">
          <a:blip xmlns:r="http://schemas.openxmlformats.org/officeDocument/2006/relationships" r:embed="rId1"/>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62BC31-44EE-4A5C-9333-D68477A67843}">
      <dsp:nvSpPr>
        <dsp:cNvPr id="0" name=""/>
        <dsp:cNvSpPr/>
      </dsp:nvSpPr>
      <dsp:spPr>
        <a:xfrm rot="10800000">
          <a:off x="264668" y="2249722"/>
          <a:ext cx="1909926" cy="274966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US" sz="2200" kern="1200" dirty="0"/>
            <a:t>Gold</a:t>
          </a:r>
          <a:br>
            <a:rPr lang="en-US" sz="2200" kern="1200" dirty="0"/>
          </a:br>
          <a:br>
            <a:rPr lang="en-US" sz="2200" kern="1200" dirty="0"/>
          </a:br>
          <a:endParaRPr lang="en-US" sz="2200" kern="1200" dirty="0"/>
        </a:p>
        <a:p>
          <a:pPr marL="0" lvl="0" indent="0" algn="ctr" defTabSz="977900">
            <a:lnSpc>
              <a:spcPct val="90000"/>
            </a:lnSpc>
            <a:spcBef>
              <a:spcPct val="0"/>
            </a:spcBef>
            <a:spcAft>
              <a:spcPct val="35000"/>
            </a:spcAft>
            <a:buNone/>
          </a:pPr>
          <a:endParaRPr lang="en-US" sz="2200" kern="1200" dirty="0"/>
        </a:p>
        <a:p>
          <a:pPr marL="0" lvl="0" indent="0" algn="ctr" defTabSz="977900">
            <a:lnSpc>
              <a:spcPct val="90000"/>
            </a:lnSpc>
            <a:spcBef>
              <a:spcPct val="0"/>
            </a:spcBef>
            <a:spcAft>
              <a:spcPct val="35000"/>
            </a:spcAft>
            <a:buNone/>
          </a:pPr>
          <a:br>
            <a:rPr lang="en-US" sz="2200" kern="1200" dirty="0"/>
          </a:br>
          <a:r>
            <a:rPr lang="en-US" sz="2200" kern="1200" dirty="0"/>
            <a:t>$63 </a:t>
          </a:r>
        </a:p>
      </dsp:txBody>
      <dsp:txXfrm rot="10800000">
        <a:off x="323405" y="2249722"/>
        <a:ext cx="1792452" cy="2690923"/>
      </dsp:txXfrm>
    </dsp:sp>
    <dsp:sp modelId="{75A1366C-DA32-45C7-A461-58027DBD7EC7}">
      <dsp:nvSpPr>
        <dsp:cNvPr id="0" name=""/>
        <dsp:cNvSpPr/>
      </dsp:nvSpPr>
      <dsp:spPr>
        <a:xfrm>
          <a:off x="2365586" y="299962"/>
          <a:ext cx="1909926" cy="1649796"/>
        </a:xfrm>
        <a:prstGeom prst="roundRect">
          <a:avLst>
            <a:gd name="adj" fmla="val 10000"/>
          </a:avLst>
        </a:prstGeom>
        <a:blipFill rotWithShape="1">
          <a:blip xmlns:r="http://schemas.openxmlformats.org/officeDocument/2006/relationships" r:embed="rId2"/>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48E0A5-D24F-4AA2-B3AC-EC0F3FD95730}">
      <dsp:nvSpPr>
        <dsp:cNvPr id="0" name=""/>
        <dsp:cNvSpPr/>
      </dsp:nvSpPr>
      <dsp:spPr>
        <a:xfrm rot="10800000">
          <a:off x="2365586" y="2249722"/>
          <a:ext cx="1909926" cy="274966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US" sz="2200" kern="1200" dirty="0"/>
            <a:t>Insulin</a:t>
          </a:r>
          <a:br>
            <a:rPr lang="en-US" sz="2200" kern="1200" dirty="0"/>
          </a:br>
          <a:br>
            <a:rPr lang="en-US" sz="2200" kern="1200" dirty="0"/>
          </a:br>
          <a:endParaRPr lang="en-US" sz="2200" kern="1200" dirty="0"/>
        </a:p>
        <a:p>
          <a:pPr marL="0" lvl="0" indent="0" algn="ctr" defTabSz="977900">
            <a:lnSpc>
              <a:spcPct val="90000"/>
            </a:lnSpc>
            <a:spcBef>
              <a:spcPct val="0"/>
            </a:spcBef>
            <a:spcAft>
              <a:spcPct val="35000"/>
            </a:spcAft>
            <a:buNone/>
          </a:pPr>
          <a:endParaRPr lang="en-US" sz="2200" kern="1200" dirty="0"/>
        </a:p>
        <a:p>
          <a:pPr marL="0" lvl="0" indent="0" algn="ctr" defTabSz="977900">
            <a:lnSpc>
              <a:spcPct val="90000"/>
            </a:lnSpc>
            <a:spcBef>
              <a:spcPct val="0"/>
            </a:spcBef>
            <a:spcAft>
              <a:spcPct val="35000"/>
            </a:spcAft>
            <a:buNone/>
          </a:pPr>
          <a:br>
            <a:rPr lang="en-US" sz="2200" kern="1200" dirty="0"/>
          </a:br>
          <a:r>
            <a:rPr lang="en-US" sz="2200" kern="1200" dirty="0"/>
            <a:t>$8800</a:t>
          </a:r>
        </a:p>
      </dsp:txBody>
      <dsp:txXfrm rot="10800000">
        <a:off x="2424323" y="2249722"/>
        <a:ext cx="1792452" cy="2690923"/>
      </dsp:txXfrm>
    </dsp:sp>
    <dsp:sp modelId="{EDA8FEC7-F5BD-4FD0-AA7C-BE01B79EEFA5}">
      <dsp:nvSpPr>
        <dsp:cNvPr id="0" name=""/>
        <dsp:cNvSpPr/>
      </dsp:nvSpPr>
      <dsp:spPr>
        <a:xfrm>
          <a:off x="4466505" y="299962"/>
          <a:ext cx="1909926" cy="1649796"/>
        </a:xfrm>
        <a:prstGeom prst="roundRect">
          <a:avLst>
            <a:gd name="adj" fmla="val 10000"/>
          </a:avLst>
        </a:prstGeom>
        <a:blipFill rotWithShape="1">
          <a:blip xmlns:r="http://schemas.openxmlformats.org/officeDocument/2006/relationships" r:embed="rId3"/>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21F831-B6F5-4B77-B1BE-5403460CEF8F}">
      <dsp:nvSpPr>
        <dsp:cNvPr id="0" name=""/>
        <dsp:cNvSpPr/>
      </dsp:nvSpPr>
      <dsp:spPr>
        <a:xfrm rot="10800000">
          <a:off x="4466505" y="2249722"/>
          <a:ext cx="1909926" cy="274966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US" sz="2200" kern="1200" dirty="0"/>
            <a:t>Human</a:t>
          </a:r>
          <a:br>
            <a:rPr lang="en-US" sz="2200" kern="1200" dirty="0"/>
          </a:br>
          <a:r>
            <a:rPr lang="en-US" sz="2200" kern="1200" dirty="0"/>
            <a:t>Growth</a:t>
          </a:r>
          <a:br>
            <a:rPr lang="en-US" sz="2200" kern="1200" dirty="0"/>
          </a:br>
          <a:r>
            <a:rPr lang="en-US" sz="2200" kern="1200" dirty="0"/>
            <a:t>Hormone</a:t>
          </a:r>
          <a:br>
            <a:rPr lang="en-US" sz="2200" kern="1200" dirty="0"/>
          </a:br>
          <a:br>
            <a:rPr lang="en-US" sz="2200" kern="1200" dirty="0"/>
          </a:br>
          <a:br>
            <a:rPr lang="en-US" sz="2200" kern="1200" dirty="0"/>
          </a:br>
          <a:br>
            <a:rPr lang="en-US" sz="2200" kern="1200" dirty="0"/>
          </a:br>
          <a:r>
            <a:rPr lang="en-US" sz="2200" kern="1200" dirty="0"/>
            <a:t>$580,000</a:t>
          </a:r>
        </a:p>
      </dsp:txBody>
      <dsp:txXfrm rot="10800000">
        <a:off x="4525242" y="2249722"/>
        <a:ext cx="1792452" cy="2690923"/>
      </dsp:txXfrm>
    </dsp:sp>
    <dsp:sp modelId="{674EA31A-A677-4D61-84FA-1715C0CBE627}">
      <dsp:nvSpPr>
        <dsp:cNvPr id="0" name=""/>
        <dsp:cNvSpPr/>
      </dsp:nvSpPr>
      <dsp:spPr>
        <a:xfrm>
          <a:off x="6567423" y="299962"/>
          <a:ext cx="1909926" cy="1649796"/>
        </a:xfrm>
        <a:prstGeom prst="roundRect">
          <a:avLst>
            <a:gd name="adj" fmla="val 10000"/>
          </a:avLst>
        </a:prstGeom>
        <a:blipFill rotWithShape="1">
          <a:blip xmlns:r="http://schemas.openxmlformats.org/officeDocument/2006/relationships" r:embed="rId4"/>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703B74-31B2-437F-BA83-F25CBB579C84}">
      <dsp:nvSpPr>
        <dsp:cNvPr id="0" name=""/>
        <dsp:cNvSpPr/>
      </dsp:nvSpPr>
      <dsp:spPr>
        <a:xfrm rot="10800000">
          <a:off x="6567423" y="2249722"/>
          <a:ext cx="1909926" cy="274966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US" sz="2200" kern="1200" dirty="0"/>
            <a:t>Granulocyte Colony Stimulating Factor</a:t>
          </a:r>
          <a:br>
            <a:rPr lang="en-US" sz="2200" kern="1200" dirty="0"/>
          </a:br>
          <a:br>
            <a:rPr lang="en-US" sz="2200" kern="1200" dirty="0"/>
          </a:br>
          <a:br>
            <a:rPr lang="en-US" sz="2200" kern="1200" dirty="0"/>
          </a:br>
          <a:r>
            <a:rPr lang="en-US" sz="2200" kern="1200" dirty="0"/>
            <a:t>$1 million+</a:t>
          </a:r>
        </a:p>
      </dsp:txBody>
      <dsp:txXfrm rot="10800000">
        <a:off x="6626160" y="2249722"/>
        <a:ext cx="1792452" cy="2690923"/>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175C04-2A2D-170F-DE36-B494E346A1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C47A541-8487-9946-9BC7-487EC17450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CA1284-414C-4B4E-A61C-F38D9EECC9E4}" type="datetimeFigureOut">
              <a:rPr lang="en-US" smtClean="0"/>
              <a:t>7/20/2023</a:t>
            </a:fld>
            <a:endParaRPr lang="en-US"/>
          </a:p>
        </p:txBody>
      </p:sp>
      <p:sp>
        <p:nvSpPr>
          <p:cNvPr id="4" name="Footer Placeholder 3">
            <a:extLst>
              <a:ext uri="{FF2B5EF4-FFF2-40B4-BE49-F238E27FC236}">
                <a16:creationId xmlns:a16="http://schemas.microsoft.com/office/drawing/2014/main" id="{D90904D2-B2AE-ED11-367B-CF10D5E3B0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C5EF7C-23DB-3660-7CA1-9D11A15142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21694E-0533-4B76-89B4-2EE83D14E053}" type="slidenum">
              <a:rPr lang="en-US" smtClean="0"/>
              <a:t>‹#›</a:t>
            </a:fld>
            <a:endParaRPr lang="en-US"/>
          </a:p>
        </p:txBody>
      </p:sp>
    </p:spTree>
    <p:extLst>
      <p:ext uri="{BB962C8B-B14F-4D97-AF65-F5344CB8AC3E}">
        <p14:creationId xmlns:p14="http://schemas.microsoft.com/office/powerpoint/2010/main" val="3721735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CBC56-E3CB-40BC-87D6-73A33234CFD5}" type="datetimeFigureOut">
              <a:rPr lang="en-US" smtClean="0"/>
              <a:t>7/20/2023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2C0DC1-4058-4C4B-9E16-851061DA563D}" type="slidenum">
              <a:rPr lang="en-US" smtClean="0"/>
              <a:t>‹#›</a:t>
            </a:fld>
            <a:endParaRPr lang="en-US"/>
          </a:p>
        </p:txBody>
      </p:sp>
    </p:spTree>
    <p:extLst>
      <p:ext uri="{BB962C8B-B14F-4D97-AF65-F5344CB8AC3E}">
        <p14:creationId xmlns:p14="http://schemas.microsoft.com/office/powerpoint/2010/main" val="4293374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52F17-F5CB-4E0A-80AF-639B0F943C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431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Colonies have millions of cells that are all clones from one </a:t>
            </a:r>
            <a:r>
              <a:rPr lang="en-US"/>
              <a:t>bacterium</a:t>
            </a:r>
            <a:r>
              <a:rPr lang="en-US" dirty="0"/>
              <a:t>.</a:t>
            </a:r>
            <a:r>
              <a:rPr lang="en-US"/>
              <a:t> </a:t>
            </a:r>
            <a:endParaRPr lang="en-US" dirty="0"/>
          </a:p>
        </p:txBody>
      </p:sp>
      <p:sp>
        <p:nvSpPr>
          <p:cNvPr id="4" name="Slide Number Placeholder 3"/>
          <p:cNvSpPr>
            <a:spLocks noGrp="1"/>
          </p:cNvSpPr>
          <p:nvPr>
            <p:ph type="sldNum" sz="quarter" idx="5"/>
          </p:nvPr>
        </p:nvSpPr>
        <p:spPr/>
        <p:txBody>
          <a:bodyPr/>
          <a:lstStyle/>
          <a:p>
            <a:fld id="{3B4B4F6C-2837-0041-A585-07BD66D91BA0}" type="slidenum">
              <a:rPr lang="en-US" smtClean="0"/>
              <a:t>11</a:t>
            </a:fld>
            <a:endParaRPr lang="en-US"/>
          </a:p>
        </p:txBody>
      </p:sp>
    </p:spTree>
    <p:extLst>
      <p:ext uri="{BB962C8B-B14F-4D97-AF65-F5344CB8AC3E}">
        <p14:creationId xmlns:p14="http://schemas.microsoft.com/office/powerpoint/2010/main" val="415102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may have seen jellyfish under UV light and noticed their glow. The </a:t>
            </a:r>
            <a:r>
              <a:rPr lang="en-US"/>
              <a:t>glow is caused by the Green Fluorescent Protein (GFP). The </a:t>
            </a:r>
            <a:r>
              <a:rPr lang="en-US" dirty="0"/>
              <a:t>GFP gene was isolated from the Aequorea </a:t>
            </a:r>
            <a:r>
              <a:rPr lang="en-US" err="1"/>
              <a:t>victoria</a:t>
            </a:r>
            <a:r>
              <a:rPr lang="en-US" dirty="0"/>
              <a:t> jellyfish, and the three scientists who discovered and worked on GFP were awarded the Nobel Prize in Chemistry in 2008. Talk to students about how they think jellyfish make green fluorescent protein (there is a gene that encodes for it).</a:t>
            </a:r>
            <a:r>
              <a:rPr lang="en-US"/>
              <a:t> </a:t>
            </a:r>
            <a:endParaRPr lang="en-US" dirty="0"/>
          </a:p>
        </p:txBody>
      </p:sp>
      <p:sp>
        <p:nvSpPr>
          <p:cNvPr id="4" name="Slide Number Placeholder 3"/>
          <p:cNvSpPr>
            <a:spLocks noGrp="1"/>
          </p:cNvSpPr>
          <p:nvPr>
            <p:ph type="sldNum" sz="quarter" idx="5"/>
          </p:nvPr>
        </p:nvSpPr>
        <p:spPr/>
        <p:txBody>
          <a:bodyPr/>
          <a:lstStyle/>
          <a:p>
            <a:fld id="{9DA52F17-F5CB-4E0A-80AF-639B0F943CE1}" type="slidenum">
              <a:rPr lang="en-US" smtClean="0"/>
              <a:t>12</a:t>
            </a:fld>
            <a:endParaRPr lang="en-US"/>
          </a:p>
        </p:txBody>
      </p:sp>
    </p:spTree>
    <p:extLst>
      <p:ext uri="{BB962C8B-B14F-4D97-AF65-F5344CB8AC3E}">
        <p14:creationId xmlns:p14="http://schemas.microsoft.com/office/powerpoint/2010/main" val="1465123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discovery of GFP has revolutionized cell biology. GFP can be fused to other proteins to enable scientists to localize proteins in </a:t>
            </a:r>
            <a:r>
              <a:rPr lang="en-US"/>
              <a:t>living </a:t>
            </a:r>
            <a:r>
              <a:rPr lang="en-US" dirty="0"/>
              <a:t>cells</a:t>
            </a:r>
            <a:r>
              <a:rPr lang="en-US"/>
              <a:t>, tissues, organs,</a:t>
            </a:r>
            <a:r>
              <a:rPr lang="en-US" dirty="0"/>
              <a:t> and organisms, something that had been impossible before the discovery of GFP.</a:t>
            </a:r>
            <a:r>
              <a:rPr lang="en-US"/>
              <a: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13</a:t>
            </a:fld>
            <a:endParaRPr lang="en-US"/>
          </a:p>
        </p:txBody>
      </p:sp>
    </p:spTree>
    <p:extLst>
      <p:ext uri="{BB962C8B-B14F-4D97-AF65-F5344CB8AC3E}">
        <p14:creationId xmlns:p14="http://schemas.microsoft.com/office/powerpoint/2010/main" val="3870674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are we learning about transformation? Genetic transformation is an essential technique to all of biotechnology. In research, scientists use transformation for producing proteins (like GFP in this lab) and for making large quantities of DNA. In agriculture, genes coding traits such as resistance to frost, pests, or drought can be genetically transformed into plants. In bioremediation, bacteria can be genetically transformed with genes enabling them to digest oil spills. In medicine, diseases caused by defective genes are beginning to be treated by gene therapy; that is, by genetically transforming a sick person’s cells with healthy copies of the defective gene that causes their disease. We make insulin and other drugs using genetically transformed bacteria, yeast, and mammalian cells. We’re even reprogramming human immune cells to attack cancer cells (CAR-T therapy). </a:t>
            </a:r>
          </a:p>
        </p:txBody>
      </p:sp>
      <p:sp>
        <p:nvSpPr>
          <p:cNvPr id="4" name="Slide Number Placeholder 3"/>
          <p:cNvSpPr>
            <a:spLocks noGrp="1"/>
          </p:cNvSpPr>
          <p:nvPr>
            <p:ph type="sldNum" sz="quarter" idx="5"/>
          </p:nvPr>
        </p:nvSpPr>
        <p:spPr/>
        <p:txBody>
          <a:bodyPr/>
          <a:lstStyle/>
          <a:p>
            <a:fld id="{322C0DC1-4058-4C4B-9E16-851061DA563D}" type="slidenum">
              <a:rPr lang="en-US" smtClean="0"/>
              <a:t>17</a:t>
            </a:fld>
            <a:endParaRPr lang="en-US"/>
          </a:p>
        </p:txBody>
      </p:sp>
    </p:spTree>
    <p:extLst>
      <p:ext uri="{BB962C8B-B14F-4D97-AF65-F5344CB8AC3E}">
        <p14:creationId xmlns:p14="http://schemas.microsoft.com/office/powerpoint/2010/main" val="3790207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bacteria have small circular pieces of DNA in addition to their chromosomes. These pieces of DNA are called plasmids, and they often carry extra genes that confer some sort of selective advantage, such as a gene for antibiotic resistance. </a:t>
            </a:r>
          </a:p>
          <a:p>
            <a:r>
              <a:rPr lang="en-US" dirty="0"/>
              <a:t>Plasmids allow a gene to be moved from one organism and expressed in another. They can be engineered by scientists to carry specific genes. They can be used with bacterial, plant, and even mammalian cells. The gene that codes for human insulin was initially genetically engineered into a plasmid and expressed in bacteria in 1978 by scientists at Genentech. This was the first-ever recombinant protein developed for a pharmaceutical application.</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18</a:t>
            </a:fld>
            <a:endParaRPr lang="en-US"/>
          </a:p>
        </p:txBody>
      </p:sp>
    </p:spTree>
    <p:extLst>
      <p:ext uri="{BB962C8B-B14F-4D97-AF65-F5344CB8AC3E}">
        <p14:creationId xmlns:p14="http://schemas.microsoft.com/office/powerpoint/2010/main" val="1473962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diagram of a generic plasmid. To copy themselves in the cytosol, plasmids need a starting point for replication, called the origin of replication, or “ori”. The ori has recognition sites for DNA polymerases that replicate DNA and enable the plasmid to be cloned (copied) as the bacterium divides. Genes are represented as arrows. In this plasmid, a gene that a scientist is interested in has been cloned into the plasmid. </a:t>
            </a:r>
          </a:p>
        </p:txBody>
      </p:sp>
      <p:sp>
        <p:nvSpPr>
          <p:cNvPr id="4" name="Slide Number Placeholder 3"/>
          <p:cNvSpPr>
            <a:spLocks noGrp="1"/>
          </p:cNvSpPr>
          <p:nvPr>
            <p:ph type="sldNum" sz="quarter" idx="5"/>
          </p:nvPr>
        </p:nvSpPr>
        <p:spPr/>
        <p:txBody>
          <a:bodyPr/>
          <a:lstStyle/>
          <a:p>
            <a:fld id="{322C0DC1-4058-4C4B-9E16-851061DA563D}" type="slidenum">
              <a:rPr lang="en-US" smtClean="0"/>
              <a:t>19</a:t>
            </a:fld>
            <a:endParaRPr lang="en-US"/>
          </a:p>
        </p:txBody>
      </p:sp>
    </p:spTree>
    <p:extLst>
      <p:ext uri="{BB962C8B-B14F-4D97-AF65-F5344CB8AC3E}">
        <p14:creationId xmlns:p14="http://schemas.microsoft.com/office/powerpoint/2010/main" val="2038162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Cloning a gene makes an exact copy of the DNA sequence of the gene. (The term cloning is also used in cell biology when an exact copy of a cell is made.) </a:t>
            </a:r>
          </a:p>
          <a:p>
            <a:endParaRPr lang="en-US" dirty="0"/>
          </a:p>
          <a:p>
            <a:r>
              <a:rPr lang="en-US" dirty="0"/>
              <a:t>Historically, genes were cloned using restriction enzymes that break DNA at specific locations to cut out a target gene from the original organism. Now, PCR (polymerase chain reaction) is used to make copies of the gene directly from the genome of the original organism. The plasmid is then cut with restriction enzymes to open the circle of DNA. The gene of interest is then linked, or ligated, into the plasmid using ligase. During ligation, the sugar phosphate bonds are reformed between the base pairs and the plasmid again forms a circle of DNA. </a:t>
            </a:r>
          </a:p>
          <a:p>
            <a:endParaRPr lang="en-US" dirty="0"/>
          </a:p>
          <a:p>
            <a:r>
              <a:rPr lang="en-US" dirty="0"/>
              <a:t>Modern lab-generated plasmids are designed to make cloning as easy as possible. These plasmids have an area called a multiple cloning site (MCS), which is a string of unique restriction enzyme recognition sites. The MCS is used to open the plasmid so that it is ready to receive the gene of interest. Because there are many restriction sites in the MCS, it is likely that there will be a site that matches the sticky ends of the DNA fragment or the gene of interest.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20</a:t>
            </a:fld>
            <a:endParaRPr lang="en-US"/>
          </a:p>
        </p:txBody>
      </p:sp>
    </p:spTree>
    <p:extLst>
      <p:ext uri="{BB962C8B-B14F-4D97-AF65-F5344CB8AC3E}">
        <p14:creationId xmlns:p14="http://schemas.microsoft.com/office/powerpoint/2010/main" val="3958012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Different cell types often require different types of transformation procedures. This lab activity focuses on one method used in bacteria call heat shock transformation.</a:t>
            </a:r>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21</a:t>
            </a:fld>
            <a:endParaRPr lang="en-US"/>
          </a:p>
        </p:txBody>
      </p:sp>
    </p:spTree>
    <p:extLst>
      <p:ext uri="{BB962C8B-B14F-4D97-AF65-F5344CB8AC3E}">
        <p14:creationId xmlns:p14="http://schemas.microsoft.com/office/powerpoint/2010/main" val="975961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bacteria divide during fission, each new bacterium gets a share of the plasmids. The number of plasmids per bacterial cell is referred to as the copy number and can vary from 5 to more than 1,000. </a:t>
            </a:r>
            <a:endParaRPr lang="en-US"/>
          </a:p>
          <a:p>
            <a:r>
              <a:rPr lang="en-US" dirty="0"/>
              <a:t>The </a:t>
            </a:r>
            <a:r>
              <a:rPr lang="en-US" err="1"/>
              <a:t>ori</a:t>
            </a:r>
            <a:r>
              <a:rPr lang="en-US" dirty="0"/>
              <a:t> determines the copy number of plasmids.</a:t>
            </a:r>
            <a:r>
              <a:rPr lang="en-US"/>
              <a:t> </a:t>
            </a:r>
          </a:p>
          <a:p>
            <a:r>
              <a:rPr lang="en-US" dirty="0"/>
              <a:t>Plasmids that are present in relatively low numbers in the cells are referred to as low copy number plasmids, while plasmids that are present in much higher numbers are referred to as high copy number plasmids.</a:t>
            </a:r>
          </a:p>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22</a:t>
            </a:fld>
            <a:endParaRPr lang="en-US"/>
          </a:p>
        </p:txBody>
      </p:sp>
    </p:spTree>
    <p:extLst>
      <p:ext uri="{BB962C8B-B14F-4D97-AF65-F5344CB8AC3E}">
        <p14:creationId xmlns:p14="http://schemas.microsoft.com/office/powerpoint/2010/main" val="2690728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plasmid is inside the </a:t>
            </a:r>
            <a:r>
              <a:rPr lang="en-US"/>
              <a:t>bacterium</a:t>
            </a:r>
            <a:r>
              <a:rPr lang="en-US" dirty="0"/>
              <a:t>, the bacterial machinery </a:t>
            </a:r>
            <a:r>
              <a:rPr lang="en-US"/>
              <a:t>transcribes </a:t>
            </a:r>
            <a:r>
              <a:rPr lang="en-US" dirty="0"/>
              <a:t>and </a:t>
            </a:r>
            <a:r>
              <a:rPr lang="en-US"/>
              <a:t>translates </a:t>
            </a:r>
            <a:r>
              <a:rPr lang="en-US" dirty="0"/>
              <a:t>the genes on the plasmid (as well as the genes on the bacterial chromosome). This essentially turns bacteria into little protein factories, where they are producing the protein from the gene that was inserted into the plasmid.</a:t>
            </a:r>
            <a:r>
              <a:rPr lang="en-US"/>
              <a:t> </a:t>
            </a:r>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23</a:t>
            </a:fld>
            <a:endParaRPr lang="en-US"/>
          </a:p>
        </p:txBody>
      </p:sp>
    </p:spTree>
    <p:extLst>
      <p:ext uri="{BB962C8B-B14F-4D97-AF65-F5344CB8AC3E}">
        <p14:creationId xmlns:p14="http://schemas.microsoft.com/office/powerpoint/2010/main" val="981272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3</a:t>
            </a:fld>
            <a:endParaRPr lang="en-US"/>
          </a:p>
        </p:txBody>
      </p:sp>
    </p:spTree>
    <p:extLst>
      <p:ext uri="{BB962C8B-B14F-4D97-AF65-F5344CB8AC3E}">
        <p14:creationId xmlns:p14="http://schemas.microsoft.com/office/powerpoint/2010/main" val="1326834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Activity: Students can move the images on the right around to put what they’ve learned together and create a model for recombinant bacteria expressing GFP, starting with a jellyfish. There is no “right” way this should look, but the activity will likely uncover some misconceptions that can be addressed. It may be helpful to create a “consensus” class model once each group has been given a chance to create their own.   </a:t>
            </a:r>
            <a:endParaRPr lang="en-US" dirty="0">
              <a:cs typeface="Calibri"/>
            </a:endParaRPr>
          </a:p>
        </p:txBody>
      </p:sp>
      <p:sp>
        <p:nvSpPr>
          <p:cNvPr id="4" name="Slide Number Placeholder 3"/>
          <p:cNvSpPr>
            <a:spLocks noGrp="1"/>
          </p:cNvSpPr>
          <p:nvPr>
            <p:ph type="sldNum" sz="quarter" idx="5"/>
          </p:nvPr>
        </p:nvSpPr>
        <p:spPr/>
        <p:txBody>
          <a:bodyPr/>
          <a:lstStyle/>
          <a:p>
            <a:fld id="{322C0DC1-4058-4C4B-9E16-851061DA563D}" type="slidenum">
              <a:rPr lang="en-US" smtClean="0"/>
              <a:t>24</a:t>
            </a:fld>
            <a:endParaRPr lang="en-US"/>
          </a:p>
        </p:txBody>
      </p:sp>
    </p:spTree>
    <p:extLst>
      <p:ext uri="{BB962C8B-B14F-4D97-AF65-F5344CB8AC3E}">
        <p14:creationId xmlns:p14="http://schemas.microsoft.com/office/powerpoint/2010/main" val="394337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25</a:t>
            </a:fld>
            <a:endParaRPr lang="en-US"/>
          </a:p>
        </p:txBody>
      </p:sp>
    </p:spTree>
    <p:extLst>
      <p:ext uri="{BB962C8B-B14F-4D97-AF65-F5344CB8AC3E}">
        <p14:creationId xmlns:p14="http://schemas.microsoft.com/office/powerpoint/2010/main" val="1528708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Transformation efficiency is fairly low – during the process, only a small percentage of bacteria receive the plasmid. If we’re trying to get lots of protein (or lots of plasmid DNA) from our bacteria, we ONLY want to grow the ones that were transformed.</a:t>
            </a:r>
            <a:r>
              <a:rPr lang="en-US"/>
              <a:t> </a:t>
            </a:r>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26</a:t>
            </a:fld>
            <a:endParaRPr lang="en-US"/>
          </a:p>
        </p:txBody>
      </p:sp>
    </p:spTree>
    <p:extLst>
      <p:ext uri="{BB962C8B-B14F-4D97-AF65-F5344CB8AC3E}">
        <p14:creationId xmlns:p14="http://schemas.microsoft.com/office/powerpoint/2010/main" val="702249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some way to selectively grow the bacteria that got the plasmid. </a:t>
            </a:r>
          </a:p>
        </p:txBody>
      </p:sp>
      <p:sp>
        <p:nvSpPr>
          <p:cNvPr id="4" name="Slide Number Placeholder 3"/>
          <p:cNvSpPr>
            <a:spLocks noGrp="1"/>
          </p:cNvSpPr>
          <p:nvPr>
            <p:ph type="sldNum" sz="quarter" idx="5"/>
          </p:nvPr>
        </p:nvSpPr>
        <p:spPr/>
        <p:txBody>
          <a:bodyPr/>
          <a:lstStyle/>
          <a:p>
            <a:fld id="{322C0DC1-4058-4C4B-9E16-851061DA563D}" type="slidenum">
              <a:rPr lang="en-US" smtClean="0"/>
              <a:t>27</a:t>
            </a:fld>
            <a:endParaRPr lang="en-US"/>
          </a:p>
        </p:txBody>
      </p:sp>
    </p:spTree>
    <p:extLst>
      <p:ext uri="{BB962C8B-B14F-4D97-AF65-F5344CB8AC3E}">
        <p14:creationId xmlns:p14="http://schemas.microsoft.com/office/powerpoint/2010/main" val="1596970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plasmid with </a:t>
            </a:r>
            <a:r>
              <a:rPr lang="en-US"/>
              <a:t>an </a:t>
            </a:r>
            <a:r>
              <a:rPr lang="en-US" err="1"/>
              <a:t>ori</a:t>
            </a:r>
            <a:r>
              <a:rPr lang="en-US" dirty="0"/>
              <a:t> and 3 genes. Arrows that go in different directions indicate genes that are coded for on the other strand of DNA.</a:t>
            </a:r>
            <a:r>
              <a:rPr lang="en-US"/>
              <a:t> </a:t>
            </a:r>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28</a:t>
            </a:fld>
            <a:endParaRPr lang="en-US"/>
          </a:p>
        </p:txBody>
      </p:sp>
    </p:spTree>
    <p:extLst>
      <p:ext uri="{BB962C8B-B14F-4D97-AF65-F5344CB8AC3E}">
        <p14:creationId xmlns:p14="http://schemas.microsoft.com/office/powerpoint/2010/main" val="1121165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plasmid has the </a:t>
            </a:r>
            <a:r>
              <a:rPr lang="en-US" err="1"/>
              <a:t>gfp</a:t>
            </a:r>
            <a:r>
              <a:rPr lang="en-US" dirty="0"/>
              <a:t> gene as well as the gene for beta-lactamase, which provides resistance to the antibiotic ampicillin, a member of the penicillin family. The beta-lactamase protein is produced and secreted by bacteria that contain the plasmid. Beta-lactamase inactivates ampicillin present in the LB nutrient agar, allowing bacteria to grow.</a:t>
            </a:r>
            <a:r>
              <a:rPr lang="en-US"/>
              <a:t> </a:t>
            </a:r>
            <a:endParaRPr lang="en-US" dirty="0"/>
          </a:p>
          <a:p>
            <a:endParaRPr lang="en-US" dirty="0"/>
          </a:p>
          <a:p>
            <a:r>
              <a:rPr lang="en-US" dirty="0"/>
              <a:t>At the concentrations used in this lab, beta-lactamase is bacteriostatic – meaning it prevents bacterial growth, but </a:t>
            </a:r>
            <a:r>
              <a:rPr lang="en-US"/>
              <a:t>it </a:t>
            </a:r>
            <a:r>
              <a:rPr lang="en-US" dirty="0"/>
              <a:t>doesn’t kill the bacteria (bactericidal).</a:t>
            </a:r>
            <a:r>
              <a:rPr lang="en-US"/>
              <a:t> </a:t>
            </a:r>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29</a:t>
            </a:fld>
            <a:endParaRPr lang="en-US"/>
          </a:p>
        </p:txBody>
      </p:sp>
    </p:spTree>
    <p:extLst>
      <p:ext uri="{BB962C8B-B14F-4D97-AF65-F5344CB8AC3E}">
        <p14:creationId xmlns:p14="http://schemas.microsoft.com/office/powerpoint/2010/main" val="3021089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what happens when we transform bacteria with this plasmid. The plasmid gets into this one </a:t>
            </a:r>
            <a:r>
              <a:rPr lang="en-US"/>
              <a:t>bacterium</a:t>
            </a:r>
            <a:r>
              <a:rPr lang="en-US" dirty="0"/>
              <a:t>.</a:t>
            </a:r>
          </a:p>
        </p:txBody>
      </p:sp>
      <p:sp>
        <p:nvSpPr>
          <p:cNvPr id="4" name="Slide Number Placeholder 3"/>
          <p:cNvSpPr>
            <a:spLocks noGrp="1"/>
          </p:cNvSpPr>
          <p:nvPr>
            <p:ph type="sldNum" sz="quarter" idx="5"/>
          </p:nvPr>
        </p:nvSpPr>
        <p:spPr/>
        <p:txBody>
          <a:bodyPr/>
          <a:lstStyle/>
          <a:p>
            <a:fld id="{322C0DC1-4058-4C4B-9E16-851061DA563D}" type="slidenum">
              <a:rPr lang="en-US" smtClean="0"/>
              <a:t>30</a:t>
            </a:fld>
            <a:endParaRPr lang="en-US"/>
          </a:p>
        </p:txBody>
      </p:sp>
    </p:spTree>
    <p:extLst>
      <p:ext uri="{BB962C8B-B14F-4D97-AF65-F5344CB8AC3E}">
        <p14:creationId xmlns:p14="http://schemas.microsoft.com/office/powerpoint/2010/main" val="10624291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Beta-lactamase gene is transcribed and translated.</a:t>
            </a:r>
          </a:p>
        </p:txBody>
      </p:sp>
      <p:sp>
        <p:nvSpPr>
          <p:cNvPr id="4" name="Slide Number Placeholder 3"/>
          <p:cNvSpPr>
            <a:spLocks noGrp="1"/>
          </p:cNvSpPr>
          <p:nvPr>
            <p:ph type="sldNum" sz="quarter" idx="5"/>
          </p:nvPr>
        </p:nvSpPr>
        <p:spPr/>
        <p:txBody>
          <a:bodyPr/>
          <a:lstStyle/>
          <a:p>
            <a:fld id="{322C0DC1-4058-4C4B-9E16-851061DA563D}" type="slidenum">
              <a:rPr lang="en-US" smtClean="0"/>
              <a:t>31</a:t>
            </a:fld>
            <a:endParaRPr lang="en-US"/>
          </a:p>
        </p:txBody>
      </p:sp>
    </p:spTree>
    <p:extLst>
      <p:ext uri="{BB962C8B-B14F-4D97-AF65-F5344CB8AC3E}">
        <p14:creationId xmlns:p14="http://schemas.microsoft.com/office/powerpoint/2010/main" val="42529313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bacteria are plated on LB/amp agar plates that contain ampicillin. </a:t>
            </a:r>
          </a:p>
        </p:txBody>
      </p:sp>
      <p:sp>
        <p:nvSpPr>
          <p:cNvPr id="4" name="Slide Number Placeholder 3"/>
          <p:cNvSpPr>
            <a:spLocks noGrp="1"/>
          </p:cNvSpPr>
          <p:nvPr>
            <p:ph type="sldNum" sz="quarter" idx="5"/>
          </p:nvPr>
        </p:nvSpPr>
        <p:spPr/>
        <p:txBody>
          <a:bodyPr/>
          <a:lstStyle/>
          <a:p>
            <a:fld id="{322C0DC1-4058-4C4B-9E16-851061DA563D}" type="slidenum">
              <a:rPr lang="en-US" smtClean="0"/>
              <a:t>32</a:t>
            </a:fld>
            <a:endParaRPr lang="en-US"/>
          </a:p>
        </p:txBody>
      </p:sp>
    </p:spTree>
    <p:extLst>
      <p:ext uri="{BB962C8B-B14F-4D97-AF65-F5344CB8AC3E}">
        <p14:creationId xmlns:p14="http://schemas.microsoft.com/office/powerpoint/2010/main" val="685248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bacteria that have been transformed have beta-lactamase, which will start breaking down the ampicillin in the plate. </a:t>
            </a:r>
          </a:p>
        </p:txBody>
      </p:sp>
      <p:sp>
        <p:nvSpPr>
          <p:cNvPr id="4" name="Slide Number Placeholder 3"/>
          <p:cNvSpPr>
            <a:spLocks noGrp="1"/>
          </p:cNvSpPr>
          <p:nvPr>
            <p:ph type="sldNum" sz="quarter" idx="5"/>
          </p:nvPr>
        </p:nvSpPr>
        <p:spPr/>
        <p:txBody>
          <a:bodyPr/>
          <a:lstStyle/>
          <a:p>
            <a:fld id="{322C0DC1-4058-4C4B-9E16-851061DA563D}" type="slidenum">
              <a:rPr lang="en-US" smtClean="0"/>
              <a:t>33</a:t>
            </a:fld>
            <a:endParaRPr lang="en-US"/>
          </a:p>
        </p:txBody>
      </p:sp>
    </p:spTree>
    <p:extLst>
      <p:ext uri="{BB962C8B-B14F-4D97-AF65-F5344CB8AC3E}">
        <p14:creationId xmlns:p14="http://schemas.microsoft.com/office/powerpoint/2010/main" val="1138117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created in </a:t>
            </a:r>
            <a:r>
              <a:rPr lang="en-US" dirty="0" err="1"/>
              <a:t>BioRender</a:t>
            </a:r>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4</a:t>
            </a:fld>
            <a:endParaRPr lang="en-US"/>
          </a:p>
        </p:txBody>
      </p:sp>
    </p:spTree>
    <p:extLst>
      <p:ext uri="{BB962C8B-B14F-4D97-AF65-F5344CB8AC3E}">
        <p14:creationId xmlns:p14="http://schemas.microsoft.com/office/powerpoint/2010/main" val="1253849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Untransformed cells cannot grow on the ampicillin selection plates.</a:t>
            </a:r>
          </a:p>
        </p:txBody>
      </p:sp>
      <p:sp>
        <p:nvSpPr>
          <p:cNvPr id="4" name="Slide Number Placeholder 3"/>
          <p:cNvSpPr>
            <a:spLocks noGrp="1"/>
          </p:cNvSpPr>
          <p:nvPr>
            <p:ph type="sldNum" sz="quarter" idx="5"/>
          </p:nvPr>
        </p:nvSpPr>
        <p:spPr/>
        <p:txBody>
          <a:bodyPr/>
          <a:lstStyle/>
          <a:p>
            <a:fld id="{322C0DC1-4058-4C4B-9E16-851061DA563D}" type="slidenum">
              <a:rPr lang="en-US" smtClean="0"/>
              <a:t>34</a:t>
            </a:fld>
            <a:endParaRPr lang="en-US"/>
          </a:p>
        </p:txBody>
      </p:sp>
    </p:spTree>
    <p:extLst>
      <p:ext uri="{BB962C8B-B14F-4D97-AF65-F5344CB8AC3E}">
        <p14:creationId xmlns:p14="http://schemas.microsoft.com/office/powerpoint/2010/main" val="18866583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transformed bacteria are the only ones that can divide and grow into colonies. We’ve just used ampicillin to select for bacteria that were transformed with our plasmid. </a:t>
            </a:r>
          </a:p>
        </p:txBody>
      </p:sp>
      <p:sp>
        <p:nvSpPr>
          <p:cNvPr id="4" name="Slide Number Placeholder 3"/>
          <p:cNvSpPr>
            <a:spLocks noGrp="1"/>
          </p:cNvSpPr>
          <p:nvPr>
            <p:ph type="sldNum" sz="quarter" idx="5"/>
          </p:nvPr>
        </p:nvSpPr>
        <p:spPr/>
        <p:txBody>
          <a:bodyPr/>
          <a:lstStyle/>
          <a:p>
            <a:fld id="{322C0DC1-4058-4C4B-9E16-851061DA563D}" type="slidenum">
              <a:rPr lang="en-US" smtClean="0"/>
              <a:t>35</a:t>
            </a:fld>
            <a:endParaRPr lang="en-US"/>
          </a:p>
        </p:txBody>
      </p:sp>
    </p:spTree>
    <p:extLst>
      <p:ext uri="{BB962C8B-B14F-4D97-AF65-F5344CB8AC3E}">
        <p14:creationId xmlns:p14="http://schemas.microsoft.com/office/powerpoint/2010/main" val="22838836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look at a simplified version of the pGLO plasmid. Instructors – please note that the </a:t>
            </a:r>
            <a:r>
              <a:rPr lang="en-US" dirty="0" err="1"/>
              <a:t>araC</a:t>
            </a:r>
            <a:r>
              <a:rPr lang="en-US" dirty="0"/>
              <a:t> gene and </a:t>
            </a:r>
            <a:r>
              <a:rPr lang="en-US" dirty="0" err="1"/>
              <a:t>pBAD</a:t>
            </a:r>
            <a:r>
              <a:rPr lang="en-US" dirty="0"/>
              <a:t> promoter are not mentioned or shown here. The idea is to introduce the control of gene expression later on. For now, we just want to focus on the big picture of bacterial transformation and selection. At this point, students will assume that if genes are on a plasmid, they will be expressed (constitutively). That’s perfectly fine and expected!</a:t>
            </a:r>
          </a:p>
        </p:txBody>
      </p:sp>
      <p:sp>
        <p:nvSpPr>
          <p:cNvPr id="4" name="Slide Number Placeholder 3"/>
          <p:cNvSpPr>
            <a:spLocks noGrp="1"/>
          </p:cNvSpPr>
          <p:nvPr>
            <p:ph type="sldNum" sz="quarter" idx="5"/>
          </p:nvPr>
        </p:nvSpPr>
        <p:spPr/>
        <p:txBody>
          <a:bodyPr/>
          <a:lstStyle/>
          <a:p>
            <a:fld id="{322C0DC1-4058-4C4B-9E16-851061DA563D}" type="slidenum">
              <a:rPr lang="en-US" smtClean="0"/>
              <a:t>36</a:t>
            </a:fld>
            <a:endParaRPr lang="en-US"/>
          </a:p>
        </p:txBody>
      </p:sp>
    </p:spTree>
    <p:extLst>
      <p:ext uri="{BB962C8B-B14F-4D97-AF65-F5344CB8AC3E}">
        <p14:creationId xmlns:p14="http://schemas.microsoft.com/office/powerpoint/2010/main" val="2000289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that same simplified plasmid – they’ll see this in the next modeling activity, which comes after the transformation protocol. </a:t>
            </a:r>
          </a:p>
        </p:txBody>
      </p:sp>
      <p:sp>
        <p:nvSpPr>
          <p:cNvPr id="4" name="Slide Number Placeholder 3"/>
          <p:cNvSpPr>
            <a:spLocks noGrp="1"/>
          </p:cNvSpPr>
          <p:nvPr>
            <p:ph type="sldNum" sz="quarter" idx="5"/>
          </p:nvPr>
        </p:nvSpPr>
        <p:spPr/>
        <p:txBody>
          <a:bodyPr/>
          <a:lstStyle/>
          <a:p>
            <a:fld id="{322C0DC1-4058-4C4B-9E16-851061DA563D}" type="slidenum">
              <a:rPr lang="en-US" smtClean="0"/>
              <a:t>37</a:t>
            </a:fld>
            <a:endParaRPr lang="en-US"/>
          </a:p>
        </p:txBody>
      </p:sp>
    </p:spTree>
    <p:extLst>
      <p:ext uri="{BB962C8B-B14F-4D97-AF65-F5344CB8AC3E}">
        <p14:creationId xmlns:p14="http://schemas.microsoft.com/office/powerpoint/2010/main" val="37816066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ova Light"/>
                <a:ea typeface="+mn-ea"/>
                <a:cs typeface="+mn-cs"/>
              </a:rPr>
              <a:t>Note: Labels are shown on the sides of tubes </a:t>
            </a:r>
            <a:r>
              <a:rPr lang="en-US" sz="1200" dirty="0">
                <a:solidFill>
                  <a:prstClr val="black"/>
                </a:solidFill>
                <a:latin typeface="Arial Nova Light"/>
              </a:rPr>
              <a:t>for clarity. </a:t>
            </a:r>
            <a:r>
              <a:rPr kumimoji="0" lang="en-US" sz="1200" b="0" i="0" u="none" strike="noStrike" kern="1200" cap="none" spc="0" normalizeH="0" baseline="0" noProof="0" dirty="0">
                <a:ln>
                  <a:noFill/>
                </a:ln>
                <a:solidFill>
                  <a:prstClr val="black"/>
                </a:solidFill>
                <a:effectLst/>
                <a:uLnTx/>
                <a:uFillTx/>
                <a:latin typeface="Arial Nova Light"/>
                <a:ea typeface="+mn-ea"/>
                <a:cs typeface="+mn-cs"/>
              </a:rPr>
              <a:t>Students should label the tops of the tubes. </a:t>
            </a:r>
          </a:p>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39</a:t>
            </a:fld>
            <a:endParaRPr lang="en-US"/>
          </a:p>
        </p:txBody>
      </p:sp>
    </p:spTree>
    <p:extLst>
      <p:ext uri="{BB962C8B-B14F-4D97-AF65-F5344CB8AC3E}">
        <p14:creationId xmlns:p14="http://schemas.microsoft.com/office/powerpoint/2010/main" val="40498052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students should swirl loop for at least 30 seconds. If you have a vortexer, they can use that to break up any clumps. Alternatively, they can quickly drag the tube back and forth across a plastic rack to mix contents. </a:t>
            </a:r>
          </a:p>
        </p:txBody>
      </p:sp>
      <p:sp>
        <p:nvSpPr>
          <p:cNvPr id="4" name="Slide Number Placeholder 3"/>
          <p:cNvSpPr>
            <a:spLocks noGrp="1"/>
          </p:cNvSpPr>
          <p:nvPr>
            <p:ph type="sldNum" sz="quarter" idx="5"/>
          </p:nvPr>
        </p:nvSpPr>
        <p:spPr/>
        <p:txBody>
          <a:bodyPr/>
          <a:lstStyle/>
          <a:p>
            <a:fld id="{322C0DC1-4058-4C4B-9E16-851061DA563D}" type="slidenum">
              <a:rPr lang="en-US" smtClean="0"/>
              <a:t>40</a:t>
            </a:fld>
            <a:endParaRPr lang="en-US"/>
          </a:p>
        </p:txBody>
      </p:sp>
    </p:spTree>
    <p:extLst>
      <p:ext uri="{BB962C8B-B14F-4D97-AF65-F5344CB8AC3E}">
        <p14:creationId xmlns:p14="http://schemas.microsoft.com/office/powerpoint/2010/main" val="14203185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if you have a pipet, you can use it to transfer 10 </a:t>
            </a:r>
            <a:r>
              <a:rPr lang="en-US" dirty="0" err="1"/>
              <a:t>μl</a:t>
            </a:r>
            <a:r>
              <a:rPr lang="en-US" dirty="0"/>
              <a:t> of plasmid into the + tubes. </a:t>
            </a:r>
          </a:p>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41</a:t>
            </a:fld>
            <a:endParaRPr lang="en-US"/>
          </a:p>
        </p:txBody>
      </p:sp>
    </p:spTree>
    <p:extLst>
      <p:ext uri="{BB962C8B-B14F-4D97-AF65-F5344CB8AC3E}">
        <p14:creationId xmlns:p14="http://schemas.microsoft.com/office/powerpoint/2010/main" val="16615341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helps students understand that the DNA isn’t green and they aren’t adding anything green to the bacteria. The DNA is colorless and only provides the instructions to make GFP. </a:t>
            </a:r>
          </a:p>
        </p:txBody>
      </p:sp>
      <p:sp>
        <p:nvSpPr>
          <p:cNvPr id="4" name="Slide Number Placeholder 3"/>
          <p:cNvSpPr>
            <a:spLocks noGrp="1"/>
          </p:cNvSpPr>
          <p:nvPr>
            <p:ph type="sldNum" sz="quarter" idx="5"/>
          </p:nvPr>
        </p:nvSpPr>
        <p:spPr/>
        <p:txBody>
          <a:bodyPr/>
          <a:lstStyle/>
          <a:p>
            <a:fld id="{322C0DC1-4058-4C4B-9E16-851061DA563D}" type="slidenum">
              <a:rPr lang="en-US" smtClean="0"/>
              <a:t>43</a:t>
            </a:fld>
            <a:endParaRPr lang="en-US"/>
          </a:p>
        </p:txBody>
      </p:sp>
    </p:spTree>
    <p:extLst>
      <p:ext uri="{BB962C8B-B14F-4D97-AF65-F5344CB8AC3E}">
        <p14:creationId xmlns:p14="http://schemas.microsoft.com/office/powerpoint/2010/main" val="41548778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instructor: these slides are nice to discuss in the downtime during the ice incubation step, but you may choose to move them up and talk about them before the procedure begins. </a:t>
            </a:r>
          </a:p>
        </p:txBody>
      </p:sp>
      <p:sp>
        <p:nvSpPr>
          <p:cNvPr id="4" name="Slide Number Placeholder 3"/>
          <p:cNvSpPr>
            <a:spLocks noGrp="1"/>
          </p:cNvSpPr>
          <p:nvPr>
            <p:ph type="sldNum" sz="quarter" idx="5"/>
          </p:nvPr>
        </p:nvSpPr>
        <p:spPr/>
        <p:txBody>
          <a:bodyPr/>
          <a:lstStyle/>
          <a:p>
            <a:fld id="{322C0DC1-4058-4C4B-9E16-851061DA563D}" type="slidenum">
              <a:rPr lang="en-US" smtClean="0"/>
              <a:t>44</a:t>
            </a:fld>
            <a:endParaRPr lang="en-US"/>
          </a:p>
        </p:txBody>
      </p:sp>
    </p:spTree>
    <p:extLst>
      <p:ext uri="{BB962C8B-B14F-4D97-AF65-F5344CB8AC3E}">
        <p14:creationId xmlns:p14="http://schemas.microsoft.com/office/powerpoint/2010/main" val="41235329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DNA has a phosphate backbone that is negatively charged</a:t>
            </a:r>
            <a:r>
              <a:rPr lang="en-US"/>
              <a:t>.</a:t>
            </a:r>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45</a:t>
            </a:fld>
            <a:endParaRPr lang="en-US"/>
          </a:p>
        </p:txBody>
      </p:sp>
    </p:spTree>
    <p:extLst>
      <p:ext uri="{BB962C8B-B14F-4D97-AF65-F5344CB8AC3E}">
        <p14:creationId xmlns:p14="http://schemas.microsoft.com/office/powerpoint/2010/main" val="951380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0" dirty="0"/>
              <a:t>Ask students: </a:t>
            </a:r>
          </a:p>
          <a:p>
            <a:r>
              <a:rPr lang="en-US" altLang="en-US" dirty="0"/>
              <a:t>“ How many of you know someone with diabetes?”</a:t>
            </a:r>
          </a:p>
          <a:p>
            <a:endParaRPr lang="en-US" altLang="en-US" dirty="0"/>
          </a:p>
          <a:p>
            <a:r>
              <a:rPr lang="en-US" altLang="en-US" dirty="0"/>
              <a:t>“What do diabetics (type 1) take to regulate their blood sugar?”</a:t>
            </a:r>
          </a:p>
          <a:p>
            <a:r>
              <a:rPr lang="en-US" altLang="en-US" dirty="0"/>
              <a:t>- insulin</a:t>
            </a:r>
          </a:p>
          <a:p>
            <a:endParaRPr lang="en-US" altLang="en-US" dirty="0"/>
          </a:p>
          <a:p>
            <a:r>
              <a:rPr lang="en-US" altLang="en-US" dirty="0"/>
              <a:t>“Where does this insulin come from?”</a:t>
            </a:r>
          </a:p>
          <a:p>
            <a:r>
              <a:rPr lang="en-US" altLang="en-US" dirty="0"/>
              <a:t>         -from a biotech company or an animal</a:t>
            </a:r>
          </a:p>
          <a:p>
            <a:endParaRPr lang="en-US" altLang="en-US" dirty="0"/>
          </a:p>
          <a:p>
            <a:r>
              <a:rPr lang="en-US" altLang="en-US" dirty="0"/>
              <a:t>“Where did insulin come from before making it in bacteria?”</a:t>
            </a:r>
          </a:p>
          <a:p>
            <a:endParaRPr lang="en-US" altLang="en-US" dirty="0"/>
          </a:p>
          <a:p>
            <a:r>
              <a:rPr lang="en-US" altLang="en-US" dirty="0"/>
              <a:t>  = pancreas harvested from slaughtered pigs or cows</a:t>
            </a:r>
          </a:p>
          <a:p>
            <a:endParaRPr lang="en-US" altLang="en-US" dirty="0"/>
          </a:p>
          <a:p>
            <a:r>
              <a:rPr lang="en-US" altLang="en-US" dirty="0"/>
              <a:t>“Why would pig and cow insulin not be the best insulin?”</a:t>
            </a:r>
          </a:p>
          <a:p>
            <a:endParaRPr lang="en-US" altLang="en-US" dirty="0"/>
          </a:p>
          <a:p>
            <a:r>
              <a:rPr lang="en-US" altLang="en-US" dirty="0"/>
              <a:t> = 1 amino acid different than human, so problems with efficacy and immune reactions</a:t>
            </a:r>
          </a:p>
          <a:p>
            <a:r>
              <a:rPr lang="en-US" altLang="en-US" dirty="0"/>
              <a:t> = takes a long time and resources to grow a pig and cow </a:t>
            </a:r>
          </a:p>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5</a:t>
            </a:fld>
            <a:endParaRPr lang="en-US"/>
          </a:p>
        </p:txBody>
      </p:sp>
    </p:spTree>
    <p:extLst>
      <p:ext uri="{BB962C8B-B14F-4D97-AF65-F5344CB8AC3E}">
        <p14:creationId xmlns:p14="http://schemas.microsoft.com/office/powerpoint/2010/main" val="19183443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46</a:t>
            </a:fld>
            <a:endParaRPr lang="en-US"/>
          </a:p>
        </p:txBody>
      </p:sp>
    </p:spTree>
    <p:extLst>
      <p:ext uri="{BB962C8B-B14F-4D97-AF65-F5344CB8AC3E}">
        <p14:creationId xmlns:p14="http://schemas.microsoft.com/office/powerpoint/2010/main" val="21172678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Ca2+ </a:t>
            </a:r>
            <a:r>
              <a:rPr lang="en-US"/>
              <a:t>cations </a:t>
            </a:r>
            <a:r>
              <a:rPr lang="en-US" dirty="0"/>
              <a:t>of the transformation solution (50 mM CaCl2, pH 6.1) </a:t>
            </a:r>
            <a:r>
              <a:rPr lang="en-US"/>
              <a:t>neutralize</a:t>
            </a:r>
            <a:r>
              <a:rPr lang="en-US" dirty="0"/>
              <a:t> the repulsive negative charges of the phosphate backbone of the DNA and the phospholipids of the cell membrane to allow the DNA to enter the cells.</a:t>
            </a:r>
          </a:p>
        </p:txBody>
      </p:sp>
      <p:sp>
        <p:nvSpPr>
          <p:cNvPr id="4" name="Slide Number Placeholder 3"/>
          <p:cNvSpPr>
            <a:spLocks noGrp="1"/>
          </p:cNvSpPr>
          <p:nvPr>
            <p:ph type="sldNum" sz="quarter" idx="5"/>
          </p:nvPr>
        </p:nvSpPr>
        <p:spPr/>
        <p:txBody>
          <a:bodyPr/>
          <a:lstStyle/>
          <a:p>
            <a:fld id="{322C0DC1-4058-4C4B-9E16-851061DA563D}" type="slidenum">
              <a:rPr lang="en-US" smtClean="0"/>
              <a:t>47</a:t>
            </a:fld>
            <a:endParaRPr lang="en-US"/>
          </a:p>
        </p:txBody>
      </p:sp>
    </p:spTree>
    <p:extLst>
      <p:ext uri="{BB962C8B-B14F-4D97-AF65-F5344CB8AC3E}">
        <p14:creationId xmlns:p14="http://schemas.microsoft.com/office/powerpoint/2010/main" val="37685875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48</a:t>
            </a:fld>
            <a:endParaRPr lang="en-US"/>
          </a:p>
        </p:txBody>
      </p:sp>
    </p:spTree>
    <p:extLst>
      <p:ext uri="{BB962C8B-B14F-4D97-AF65-F5344CB8AC3E}">
        <p14:creationId xmlns:p14="http://schemas.microsoft.com/office/powerpoint/2010/main" val="19074811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do </a:t>
            </a:r>
          </a:p>
        </p:txBody>
      </p:sp>
      <p:sp>
        <p:nvSpPr>
          <p:cNvPr id="4" name="Slide Number Placeholder 3"/>
          <p:cNvSpPr>
            <a:spLocks noGrp="1"/>
          </p:cNvSpPr>
          <p:nvPr>
            <p:ph type="sldNum" sz="quarter" idx="5"/>
          </p:nvPr>
        </p:nvSpPr>
        <p:spPr/>
        <p:txBody>
          <a:bodyPr/>
          <a:lstStyle/>
          <a:p>
            <a:fld id="{322C0DC1-4058-4C4B-9E16-851061DA563D}" type="slidenum">
              <a:rPr lang="en-US" smtClean="0"/>
              <a:t>49</a:t>
            </a:fld>
            <a:endParaRPr lang="en-US"/>
          </a:p>
        </p:txBody>
      </p:sp>
    </p:spTree>
    <p:extLst>
      <p:ext uri="{BB962C8B-B14F-4D97-AF65-F5344CB8AC3E}">
        <p14:creationId xmlns:p14="http://schemas.microsoft.com/office/powerpoint/2010/main" val="25870827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50</a:t>
            </a:fld>
            <a:endParaRPr lang="en-US"/>
          </a:p>
        </p:txBody>
      </p:sp>
    </p:spTree>
    <p:extLst>
      <p:ext uri="{BB962C8B-B14F-4D97-AF65-F5344CB8AC3E}">
        <p14:creationId xmlns:p14="http://schemas.microsoft.com/office/powerpoint/2010/main" val="20975381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51</a:t>
            </a:fld>
            <a:endParaRPr lang="en-US"/>
          </a:p>
        </p:txBody>
      </p:sp>
    </p:spTree>
    <p:extLst>
      <p:ext uri="{BB962C8B-B14F-4D97-AF65-F5344CB8AC3E}">
        <p14:creationId xmlns:p14="http://schemas.microsoft.com/office/powerpoint/2010/main" val="19713946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10-min incubation period following the addition of LB nutrient broth allows the cells to recover and to express the ampicillin resistance protein beta-lactamase so that the transformed cells survive on the ampicillin selection plates. The recovery culture can be incubated at room temperature or at 37°C for 1 hr to overnight. This can increase the transformation efficiency by more than 10-fold.</a:t>
            </a:r>
          </a:p>
          <a:p>
            <a:endParaRPr lang="en-US" dirty="0"/>
          </a:p>
          <a:p>
            <a:r>
              <a:rPr lang="en-US" dirty="0"/>
              <a:t>The full plasmid is shown here – feel free to swap it out for the simplified version if you’d like (with only amp-r and gfp genes). </a:t>
            </a:r>
          </a:p>
        </p:txBody>
      </p:sp>
      <p:sp>
        <p:nvSpPr>
          <p:cNvPr id="4" name="Slide Number Placeholder 3"/>
          <p:cNvSpPr>
            <a:spLocks noGrp="1"/>
          </p:cNvSpPr>
          <p:nvPr>
            <p:ph type="sldNum" sz="quarter" idx="5"/>
          </p:nvPr>
        </p:nvSpPr>
        <p:spPr/>
        <p:txBody>
          <a:bodyPr/>
          <a:lstStyle/>
          <a:p>
            <a:fld id="{322C0DC1-4058-4C4B-9E16-851061DA563D}" type="slidenum">
              <a:rPr lang="en-US" smtClean="0"/>
              <a:t>52</a:t>
            </a:fld>
            <a:endParaRPr lang="en-US"/>
          </a:p>
        </p:txBody>
      </p:sp>
    </p:spTree>
    <p:extLst>
      <p:ext uri="{BB962C8B-B14F-4D97-AF65-F5344CB8AC3E}">
        <p14:creationId xmlns:p14="http://schemas.microsoft.com/office/powerpoint/2010/main" val="15235828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best results, students should transfer their tubes straight from the ice into the water/dry bath and back onto ice. </a:t>
            </a:r>
          </a:p>
          <a:p>
            <a:br>
              <a:rPr lang="en-US" dirty="0"/>
            </a:br>
            <a:r>
              <a:rPr lang="en-US" dirty="0"/>
              <a:t>Note: this heat shock temperature was found to have greater transformation efficiency than 42°C. </a:t>
            </a:r>
          </a:p>
        </p:txBody>
      </p:sp>
      <p:sp>
        <p:nvSpPr>
          <p:cNvPr id="4" name="Slide Number Placeholder 3"/>
          <p:cNvSpPr>
            <a:spLocks noGrp="1"/>
          </p:cNvSpPr>
          <p:nvPr>
            <p:ph type="sldNum" sz="quarter" idx="5"/>
          </p:nvPr>
        </p:nvSpPr>
        <p:spPr/>
        <p:txBody>
          <a:bodyPr/>
          <a:lstStyle/>
          <a:p>
            <a:fld id="{322C0DC1-4058-4C4B-9E16-851061DA563D}" type="slidenum">
              <a:rPr lang="en-US" smtClean="0"/>
              <a:t>53</a:t>
            </a:fld>
            <a:endParaRPr lang="en-US"/>
          </a:p>
        </p:txBody>
      </p:sp>
    </p:spTree>
    <p:extLst>
      <p:ext uri="{BB962C8B-B14F-4D97-AF65-F5344CB8AC3E}">
        <p14:creationId xmlns:p14="http://schemas.microsoft.com/office/powerpoint/2010/main" val="11908769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Bacteria can also be put in the incubator during this recovery time. </a:t>
            </a:r>
          </a:p>
          <a:p>
            <a:endParaRPr lang="en-US" dirty="0"/>
          </a:p>
          <a:p>
            <a:r>
              <a:rPr lang="en-US" dirty="0"/>
              <a:t>If needed, students can leave their bacteria at room temp overnight and plate the next day. </a:t>
            </a:r>
          </a:p>
        </p:txBody>
      </p:sp>
      <p:sp>
        <p:nvSpPr>
          <p:cNvPr id="4" name="Slide Number Placeholder 3"/>
          <p:cNvSpPr>
            <a:spLocks noGrp="1"/>
          </p:cNvSpPr>
          <p:nvPr>
            <p:ph type="sldNum" sz="quarter" idx="5"/>
          </p:nvPr>
        </p:nvSpPr>
        <p:spPr/>
        <p:txBody>
          <a:bodyPr/>
          <a:lstStyle/>
          <a:p>
            <a:fld id="{322C0DC1-4058-4C4B-9E16-851061DA563D}" type="slidenum">
              <a:rPr lang="en-US" smtClean="0"/>
              <a:t>54</a:t>
            </a:fld>
            <a:endParaRPr lang="en-US"/>
          </a:p>
        </p:txBody>
      </p:sp>
    </p:spTree>
    <p:extLst>
      <p:ext uri="{BB962C8B-B14F-4D97-AF65-F5344CB8AC3E}">
        <p14:creationId xmlns:p14="http://schemas.microsoft.com/office/powerpoint/2010/main" val="32945301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students make their predictions, make sure they understand the difference between colonies and lawns. Bacteria normally grow in colonies. Lawns will grow when the concentration of bacteria is much higher – the colonies all merge together to form a dense layer of growth. </a:t>
            </a:r>
          </a:p>
        </p:txBody>
      </p:sp>
      <p:sp>
        <p:nvSpPr>
          <p:cNvPr id="4" name="Slide Number Placeholder 3"/>
          <p:cNvSpPr>
            <a:spLocks noGrp="1"/>
          </p:cNvSpPr>
          <p:nvPr>
            <p:ph type="sldNum" sz="quarter" idx="5"/>
          </p:nvPr>
        </p:nvSpPr>
        <p:spPr/>
        <p:txBody>
          <a:bodyPr/>
          <a:lstStyle/>
          <a:p>
            <a:fld id="{322C0DC1-4058-4C4B-9E16-851061DA563D}" type="slidenum">
              <a:rPr lang="en-US" smtClean="0"/>
              <a:t>55</a:t>
            </a:fld>
            <a:endParaRPr lang="en-US"/>
          </a:p>
        </p:txBody>
      </p:sp>
    </p:spTree>
    <p:extLst>
      <p:ext uri="{BB962C8B-B14F-4D97-AF65-F5344CB8AC3E}">
        <p14:creationId xmlns:p14="http://schemas.microsoft.com/office/powerpoint/2010/main" val="2001879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(Animated slide)</a:t>
            </a:r>
          </a:p>
          <a:p>
            <a:endParaRPr lang="en-US" dirty="0"/>
          </a:p>
          <a:p>
            <a:r>
              <a:rPr lang="en-US" dirty="0"/>
              <a:t>https://diabetes.org/blog/history-wonderful-thing-we-call-insulin</a:t>
            </a:r>
          </a:p>
          <a:p>
            <a:endParaRPr lang="en-US" dirty="0"/>
          </a:p>
          <a:p>
            <a:r>
              <a:rPr lang="en-US" dirty="0"/>
              <a:t>(Animated slide)</a:t>
            </a:r>
          </a:p>
        </p:txBody>
      </p:sp>
      <p:sp>
        <p:nvSpPr>
          <p:cNvPr id="4" name="Slide Number Placeholder 3"/>
          <p:cNvSpPr>
            <a:spLocks noGrp="1"/>
          </p:cNvSpPr>
          <p:nvPr>
            <p:ph type="sldNum" sz="quarter" idx="5"/>
          </p:nvPr>
        </p:nvSpPr>
        <p:spPr/>
        <p:txBody>
          <a:bodyPr/>
          <a:lstStyle/>
          <a:p>
            <a:fld id="{322C0DC1-4058-4C4B-9E16-851061DA563D}" type="slidenum">
              <a:rPr lang="en-US" smtClean="0"/>
              <a:t>6</a:t>
            </a:fld>
            <a:endParaRPr lang="en-US"/>
          </a:p>
        </p:txBody>
      </p:sp>
    </p:spTree>
    <p:extLst>
      <p:ext uri="{BB962C8B-B14F-4D97-AF65-F5344CB8AC3E}">
        <p14:creationId xmlns:p14="http://schemas.microsoft.com/office/powerpoint/2010/main" val="37844089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image link to go to modeling slide)</a:t>
            </a:r>
          </a:p>
          <a:p>
            <a:r>
              <a:rPr lang="en-US" dirty="0"/>
              <a:t>Student Activity: During the recovery period, students can make predictions based on what they know so far. They can drag and drop green or white lawns or colonies to the plates. They may need to make copies. Again, there is no “right” answer, but you should be able to uncover some misconceptions, especially about transformation efficiency (colonies vs. lawns) and antibiotic selection. Remember, they haven’t yet learned about gene regulation, so they will most likely assume that the amp-r and gfp genes are expressed. </a:t>
            </a:r>
          </a:p>
        </p:txBody>
      </p:sp>
      <p:sp>
        <p:nvSpPr>
          <p:cNvPr id="4" name="Slide Number Placeholder 3"/>
          <p:cNvSpPr>
            <a:spLocks noGrp="1"/>
          </p:cNvSpPr>
          <p:nvPr>
            <p:ph type="sldNum" sz="quarter" idx="5"/>
          </p:nvPr>
        </p:nvSpPr>
        <p:spPr/>
        <p:txBody>
          <a:bodyPr/>
          <a:lstStyle/>
          <a:p>
            <a:fld id="{322C0DC1-4058-4C4B-9E16-851061DA563D}" type="slidenum">
              <a:rPr lang="en-US" smtClean="0"/>
              <a:t>56</a:t>
            </a:fld>
            <a:endParaRPr lang="en-US"/>
          </a:p>
        </p:txBody>
      </p:sp>
    </p:spTree>
    <p:extLst>
      <p:ext uri="{BB962C8B-B14F-4D97-AF65-F5344CB8AC3E}">
        <p14:creationId xmlns:p14="http://schemas.microsoft.com/office/powerpoint/2010/main" val="21864601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students check their plates the next day, they’ll see white lawns on the LB plate and white colonies on the +</a:t>
            </a:r>
            <a:r>
              <a:rPr lang="en-US" err="1"/>
              <a:t>pGLO</a:t>
            </a:r>
            <a:r>
              <a:rPr lang="en-US" dirty="0"/>
              <a:t> side of LB/amp plate – but nothing will glow! Why is that? </a:t>
            </a:r>
          </a:p>
        </p:txBody>
      </p:sp>
      <p:sp>
        <p:nvSpPr>
          <p:cNvPr id="4" name="Slide Number Placeholder 3"/>
          <p:cNvSpPr>
            <a:spLocks noGrp="1"/>
          </p:cNvSpPr>
          <p:nvPr>
            <p:ph type="sldNum" sz="quarter" idx="5"/>
          </p:nvPr>
        </p:nvSpPr>
        <p:spPr/>
        <p:txBody>
          <a:bodyPr/>
          <a:lstStyle/>
          <a:p>
            <a:fld id="{322C0DC1-4058-4C4B-9E16-851061DA563D}" type="slidenum">
              <a:rPr lang="en-US" smtClean="0"/>
              <a:t>60</a:t>
            </a:fld>
            <a:endParaRPr lang="en-US"/>
          </a:p>
        </p:txBody>
      </p:sp>
    </p:spTree>
    <p:extLst>
      <p:ext uri="{BB962C8B-B14F-4D97-AF65-F5344CB8AC3E}">
        <p14:creationId xmlns:p14="http://schemas.microsoft.com/office/powerpoint/2010/main" val="38508869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61</a:t>
            </a:fld>
            <a:endParaRPr lang="en-US"/>
          </a:p>
        </p:txBody>
      </p:sp>
    </p:spTree>
    <p:extLst>
      <p:ext uri="{BB962C8B-B14F-4D97-AF65-F5344CB8AC3E}">
        <p14:creationId xmlns:p14="http://schemas.microsoft.com/office/powerpoint/2010/main" val="26134981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62</a:t>
            </a:fld>
            <a:endParaRPr lang="en-US"/>
          </a:p>
        </p:txBody>
      </p:sp>
    </p:spTree>
    <p:extLst>
      <p:ext uri="{BB962C8B-B14F-4D97-AF65-F5344CB8AC3E}">
        <p14:creationId xmlns:p14="http://schemas.microsoft.com/office/powerpoint/2010/main" val="9769931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glowing bacteria!</a:t>
            </a:r>
          </a:p>
        </p:txBody>
      </p:sp>
      <p:sp>
        <p:nvSpPr>
          <p:cNvPr id="4" name="Slide Number Placeholder 3"/>
          <p:cNvSpPr>
            <a:spLocks noGrp="1"/>
          </p:cNvSpPr>
          <p:nvPr>
            <p:ph type="sldNum" sz="quarter" idx="5"/>
          </p:nvPr>
        </p:nvSpPr>
        <p:spPr/>
        <p:txBody>
          <a:bodyPr/>
          <a:lstStyle/>
          <a:p>
            <a:fld id="{322C0DC1-4058-4C4B-9E16-851061DA563D}" type="slidenum">
              <a:rPr lang="en-US" smtClean="0"/>
              <a:t>63</a:t>
            </a:fld>
            <a:endParaRPr lang="en-US"/>
          </a:p>
        </p:txBody>
      </p:sp>
    </p:spTree>
    <p:extLst>
      <p:ext uri="{BB962C8B-B14F-4D97-AF65-F5344CB8AC3E}">
        <p14:creationId xmlns:p14="http://schemas.microsoft.com/office/powerpoint/2010/main" val="8534946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64</a:t>
            </a:fld>
            <a:endParaRPr lang="en-US"/>
          </a:p>
        </p:txBody>
      </p:sp>
    </p:spTree>
    <p:extLst>
      <p:ext uri="{BB962C8B-B14F-4D97-AF65-F5344CB8AC3E}">
        <p14:creationId xmlns:p14="http://schemas.microsoft.com/office/powerpoint/2010/main" val="31928746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65</a:t>
            </a:fld>
            <a:endParaRPr lang="en-US"/>
          </a:p>
        </p:txBody>
      </p:sp>
    </p:spTree>
    <p:extLst>
      <p:ext uri="{BB962C8B-B14F-4D97-AF65-F5344CB8AC3E}">
        <p14:creationId xmlns:p14="http://schemas.microsoft.com/office/powerpoint/2010/main" val="36713711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arabinose, the expression of GFP is turned off. See next slides for a more in-depth explanation of the arabinose operon. </a:t>
            </a:r>
          </a:p>
        </p:txBody>
      </p:sp>
      <p:sp>
        <p:nvSpPr>
          <p:cNvPr id="4" name="Slide Number Placeholder 3"/>
          <p:cNvSpPr>
            <a:spLocks noGrp="1"/>
          </p:cNvSpPr>
          <p:nvPr>
            <p:ph type="sldNum" sz="quarter" idx="5"/>
          </p:nvPr>
        </p:nvSpPr>
        <p:spPr/>
        <p:txBody>
          <a:bodyPr/>
          <a:lstStyle/>
          <a:p>
            <a:fld id="{322C0DC1-4058-4C4B-9E16-851061DA563D}" type="slidenum">
              <a:rPr lang="en-US" smtClean="0"/>
              <a:t>66</a:t>
            </a:fld>
            <a:endParaRPr lang="en-US"/>
          </a:p>
        </p:txBody>
      </p:sp>
    </p:spTree>
    <p:extLst>
      <p:ext uri="{BB962C8B-B14F-4D97-AF65-F5344CB8AC3E}">
        <p14:creationId xmlns:p14="http://schemas.microsoft.com/office/powerpoint/2010/main" val="6364637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Arabinose is a sugar that acts like a chemical switch. When it’s present in the media, it will switch on the expression of GFP. </a:t>
            </a:r>
          </a:p>
        </p:txBody>
      </p:sp>
      <p:sp>
        <p:nvSpPr>
          <p:cNvPr id="4" name="Slide Number Placeholder 3"/>
          <p:cNvSpPr>
            <a:spLocks noGrp="1"/>
          </p:cNvSpPr>
          <p:nvPr>
            <p:ph type="sldNum" sz="quarter" idx="5"/>
          </p:nvPr>
        </p:nvSpPr>
        <p:spPr/>
        <p:txBody>
          <a:bodyPr/>
          <a:lstStyle/>
          <a:p>
            <a:fld id="{322C0DC1-4058-4C4B-9E16-851061DA563D}" type="slidenum">
              <a:rPr lang="en-US" smtClean="0"/>
              <a:t>67</a:t>
            </a:fld>
            <a:endParaRPr lang="en-US"/>
          </a:p>
        </p:txBody>
      </p:sp>
    </p:spTree>
    <p:extLst>
      <p:ext uri="{BB962C8B-B14F-4D97-AF65-F5344CB8AC3E}">
        <p14:creationId xmlns:p14="http://schemas.microsoft.com/office/powerpoint/2010/main" val="36422001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Transcribing and translating genes takes up energy; therefore, only necessary proteins are expressed by cells at any one time. This means that cells must regulate when and to what level they transcribe their genes. </a:t>
            </a:r>
          </a:p>
          <a:p>
            <a:pPr>
              <a:defRPr/>
            </a:pPr>
            <a:r>
              <a:rPr lang="en-US" dirty="0"/>
              <a:t>Some genes need to be expressed all the time, while others need to be expressed only at certain times or in certain environments. </a:t>
            </a:r>
          </a:p>
          <a:p>
            <a:pPr>
              <a:defRPr/>
            </a:pPr>
            <a:r>
              <a:rPr lang="en-US" dirty="0"/>
              <a:t>Genes that are always expressed are referred to as constitutive genes, while genes that are transcribed only when needed are referred to as facultative genes. </a:t>
            </a:r>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Operons are controlled by repressor proteins that are encoded by an additional gene. Repressor proteins bind to the operator region near the operon and block RNA polymerase from transcribing. To turn the operon on, the sugar (lactose or arabinose, depending on the type of operon) binds to the repressor and relieves the block, thereby allowing transcription. The sugar is called an inducer. </a:t>
            </a:r>
            <a:endParaRPr lang="en-US" dirty="0">
              <a:cs typeface="Calibri"/>
            </a:endParaRPr>
          </a:p>
        </p:txBody>
      </p:sp>
      <p:sp>
        <p:nvSpPr>
          <p:cNvPr id="4" name="Slide Number Placeholder 3"/>
          <p:cNvSpPr>
            <a:spLocks noGrp="1"/>
          </p:cNvSpPr>
          <p:nvPr>
            <p:ph type="sldNum" sz="quarter" idx="5"/>
          </p:nvPr>
        </p:nvSpPr>
        <p:spPr/>
        <p:txBody>
          <a:bodyPr/>
          <a:lstStyle/>
          <a:p>
            <a:fld id="{322C0DC1-4058-4C4B-9E16-851061DA563D}" type="slidenum">
              <a:rPr lang="en-US" smtClean="0"/>
              <a:t>68</a:t>
            </a:fld>
            <a:endParaRPr lang="en-US"/>
          </a:p>
        </p:txBody>
      </p:sp>
    </p:spTree>
    <p:extLst>
      <p:ext uri="{BB962C8B-B14F-4D97-AF65-F5344CB8AC3E}">
        <p14:creationId xmlns:p14="http://schemas.microsoft.com/office/powerpoint/2010/main" val="1987814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din-next-w01-light"/>
              </a:rPr>
              <a:t>Proteins are the products of biotech!</a:t>
            </a:r>
          </a:p>
          <a:p>
            <a:endParaRPr lang="en-US" b="0" i="0" dirty="0">
              <a:solidFill>
                <a:srgbClr val="303030"/>
              </a:solidFill>
              <a:effectLst/>
              <a:latin typeface="din-next-w01-light"/>
            </a:endParaRPr>
          </a:p>
          <a:p>
            <a:r>
              <a:rPr lang="en-US" b="0" i="0" dirty="0">
                <a:solidFill>
                  <a:srgbClr val="303030"/>
                </a:solidFill>
                <a:effectLst/>
                <a:latin typeface="din-next-w01-light"/>
              </a:rPr>
              <a:t>0.0347mg of insulin per unit</a:t>
            </a:r>
          </a:p>
          <a:p>
            <a:r>
              <a:rPr lang="en-US" b="0" i="0" dirty="0">
                <a:solidFill>
                  <a:srgbClr val="303030"/>
                </a:solidFill>
                <a:effectLst/>
                <a:latin typeface="din-next-w01-light"/>
              </a:rPr>
              <a:t>Cost of insulin = $0.30 per unit (2023 prices)</a:t>
            </a:r>
          </a:p>
          <a:p>
            <a:r>
              <a:rPr lang="en-US" b="0" i="0" dirty="0">
                <a:solidFill>
                  <a:srgbClr val="303030"/>
                </a:solidFill>
                <a:effectLst/>
                <a:latin typeface="din-next-w01-light"/>
              </a:rPr>
              <a:t>$0.30 / 1 unit x 1 unit / .000034 g = $8800</a:t>
            </a:r>
          </a:p>
          <a:p>
            <a:endParaRPr lang="en-US" b="0" i="0" dirty="0">
              <a:solidFill>
                <a:srgbClr val="303030"/>
              </a:solidFill>
              <a:effectLst/>
              <a:latin typeface="din-next-w01-light"/>
            </a:endParaRPr>
          </a:p>
          <a:p>
            <a:r>
              <a:rPr lang="en-US" b="0" i="0" dirty="0">
                <a:solidFill>
                  <a:srgbClr val="303030"/>
                </a:solidFill>
                <a:effectLst/>
                <a:latin typeface="din-next-w01-light"/>
              </a:rPr>
              <a:t>Human Growth Hormone </a:t>
            </a:r>
          </a:p>
          <a:p>
            <a:r>
              <a:rPr lang="en-US" b="0" i="0" dirty="0">
                <a:solidFill>
                  <a:srgbClr val="303030"/>
                </a:solidFill>
                <a:effectLst/>
                <a:latin typeface="din-next-w01-light"/>
              </a:rPr>
              <a:t>$7000 / 12 mg x 1 mg / .001 g = $580,000</a:t>
            </a:r>
          </a:p>
          <a:p>
            <a:endParaRPr lang="en-US" b="0" i="0" dirty="0">
              <a:solidFill>
                <a:srgbClr val="303030"/>
              </a:solidFill>
              <a:effectLst/>
              <a:latin typeface="din-next-w01-light"/>
            </a:endParaRPr>
          </a:p>
          <a:p>
            <a:r>
              <a:rPr lang="en-US" b="0" i="0" dirty="0">
                <a:solidFill>
                  <a:srgbClr val="303030"/>
                </a:solidFill>
                <a:effectLst/>
                <a:latin typeface="din-next-w01-light"/>
              </a:rPr>
              <a:t>Neulasta (</a:t>
            </a:r>
            <a:r>
              <a:rPr lang="en-US" b="0" i="0" dirty="0" err="1">
                <a:solidFill>
                  <a:srgbClr val="303030"/>
                </a:solidFill>
                <a:effectLst/>
                <a:latin typeface="din-next-w01-light"/>
              </a:rPr>
              <a:t>Pegfilgrastim</a:t>
            </a:r>
            <a:r>
              <a:rPr lang="en-US" b="0" i="0" dirty="0">
                <a:solidFill>
                  <a:srgbClr val="303030"/>
                </a:solidFill>
                <a:effectLst/>
                <a:latin typeface="din-next-w01-light"/>
              </a:rPr>
              <a:t> / G-CSF)</a:t>
            </a:r>
          </a:p>
          <a:p>
            <a:r>
              <a:rPr lang="en-US" b="0" i="0" dirty="0">
                <a:solidFill>
                  <a:srgbClr val="303030"/>
                </a:solidFill>
                <a:effectLst/>
                <a:latin typeface="din-next-w01-light"/>
              </a:rPr>
              <a:t>$6418 / 6 mg dose x 1 mg / .001g = $1 million +</a:t>
            </a:r>
          </a:p>
          <a:p>
            <a:endParaRPr lang="en-US" b="0" i="0" dirty="0">
              <a:solidFill>
                <a:srgbClr val="303030"/>
              </a:solidFill>
              <a:effectLst/>
              <a:latin typeface="din-next-w01-light"/>
            </a:endParaRPr>
          </a:p>
        </p:txBody>
      </p:sp>
      <p:sp>
        <p:nvSpPr>
          <p:cNvPr id="4" name="Slide Number Placeholder 3"/>
          <p:cNvSpPr>
            <a:spLocks noGrp="1"/>
          </p:cNvSpPr>
          <p:nvPr>
            <p:ph type="sldNum" sz="quarter" idx="5"/>
          </p:nvPr>
        </p:nvSpPr>
        <p:spPr/>
        <p:txBody>
          <a:bodyPr/>
          <a:lstStyle/>
          <a:p>
            <a:fld id="{322C0DC1-4058-4C4B-9E16-851061DA563D}" type="slidenum">
              <a:rPr lang="en-US" smtClean="0"/>
              <a:t>7</a:t>
            </a:fld>
            <a:endParaRPr lang="en-US"/>
          </a:p>
        </p:txBody>
      </p:sp>
    </p:spTree>
    <p:extLst>
      <p:ext uri="{BB962C8B-B14F-4D97-AF65-F5344CB8AC3E}">
        <p14:creationId xmlns:p14="http://schemas.microsoft.com/office/powerpoint/2010/main" val="7681798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Bacteria regulate expression of some of their facultative genes using operons. </a:t>
            </a:r>
          </a:p>
          <a:p>
            <a:r>
              <a:rPr lang="en-US" dirty="0"/>
              <a:t>Operons are naturally occurring control units in bacterial chromosomal DNA that consist of one promoter, multiple genes, and a single terminator. </a:t>
            </a:r>
            <a:endParaRPr lang="en-US" dirty="0">
              <a:cs typeface="Calibri"/>
            </a:endParaRPr>
          </a:p>
          <a:p>
            <a:r>
              <a:rPr lang="en-US" dirty="0"/>
              <a:t>The </a:t>
            </a:r>
            <a:r>
              <a:rPr lang="en-US" dirty="0" err="1"/>
              <a:t>araBAD</a:t>
            </a:r>
            <a:r>
              <a:rPr lang="en-US" dirty="0"/>
              <a:t> operon controls the production of enzymes involved in the metabolism of arabinose, a sugar. </a:t>
            </a:r>
          </a:p>
          <a:p>
            <a:endParaRPr lang="en-US" dirty="0"/>
          </a:p>
          <a:p>
            <a:r>
              <a:rPr lang="en-US" dirty="0"/>
              <a:t>Operons are controlled by repressor proteins that are encoded by an additional gene. Repressor proteins bind to the operator region near the operon and block RNA polymerase from transcribing. </a:t>
            </a:r>
            <a:endParaRPr lang="en-US" dirty="0">
              <a:cs typeface="Calibri" panose="020F0502020204030204"/>
            </a:endParaRPr>
          </a:p>
          <a:p>
            <a:r>
              <a:rPr lang="en-US" dirty="0"/>
              <a:t>To turn the operon on, the sugar (lactose or arabinose, depending on the type of operon) binds to the repressor and relieves the block, thereby allowing transcription. </a:t>
            </a:r>
          </a:p>
          <a:p>
            <a:r>
              <a:rPr lang="en-US" dirty="0"/>
              <a:t>The sugar is called an inducer. Inducible operons can turn on genes that are normally off, while repressible operons can turn off genes that are normally on.</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69</a:t>
            </a:fld>
            <a:endParaRPr lang="en-US"/>
          </a:p>
        </p:txBody>
      </p:sp>
    </p:spTree>
    <p:extLst>
      <p:ext uri="{BB962C8B-B14F-4D97-AF65-F5344CB8AC3E}">
        <p14:creationId xmlns:p14="http://schemas.microsoft.com/office/powerpoint/2010/main" val="5931049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Three genes (</a:t>
            </a:r>
            <a:r>
              <a:rPr lang="en-US" dirty="0" err="1"/>
              <a:t>araB</a:t>
            </a:r>
            <a:r>
              <a:rPr lang="en-US" dirty="0"/>
              <a:t>, </a:t>
            </a:r>
            <a:r>
              <a:rPr lang="en-US" dirty="0" err="1"/>
              <a:t>araA</a:t>
            </a:r>
            <a:r>
              <a:rPr lang="en-US" dirty="0"/>
              <a:t> and </a:t>
            </a:r>
            <a:r>
              <a:rPr lang="en-US" dirty="0" err="1"/>
              <a:t>araD</a:t>
            </a:r>
            <a:r>
              <a:rPr lang="en-US" dirty="0"/>
              <a:t>) encode three enzymes involved in the breakdown of arabinose. They’re clustered together in what is known as the L-arabinose operon.</a:t>
            </a:r>
          </a:p>
          <a:p>
            <a:pPr>
              <a:defRPr/>
            </a:pPr>
            <a:r>
              <a:rPr lang="en-US" dirty="0"/>
              <a:t>These three proteins are dependent on initiation of transcription from a single promoter, PBAD. Transcription of these three genes requires the simultaneous presence of the DNA template (promoter and operon), RNA polymerase, a DNA binding protein called </a:t>
            </a:r>
            <a:r>
              <a:rPr lang="en-US" dirty="0" err="1"/>
              <a:t>araC</a:t>
            </a:r>
            <a:r>
              <a:rPr lang="en-US" dirty="0"/>
              <a:t> and arabinose. </a:t>
            </a:r>
          </a:p>
          <a:p>
            <a:pPr>
              <a:defRPr/>
            </a:pPr>
            <a:r>
              <a:rPr lang="en-US" dirty="0" err="1"/>
              <a:t>araC</a:t>
            </a:r>
            <a:r>
              <a:rPr lang="en-US" dirty="0"/>
              <a:t> binds to the DNA at the binding site for the RNA polymerase (the beginning of the arabinose operon). When arabinose is present in the environment, bacteria take it up. Once inside, the arabinose interacts directly with </a:t>
            </a:r>
            <a:r>
              <a:rPr lang="en-US" dirty="0" err="1"/>
              <a:t>araC</a:t>
            </a:r>
            <a:r>
              <a:rPr lang="en-US" dirty="0"/>
              <a:t> which is bound to the DNA. The interaction causes </a:t>
            </a:r>
            <a:r>
              <a:rPr lang="en-US" dirty="0" err="1"/>
              <a:t>araC</a:t>
            </a:r>
            <a:r>
              <a:rPr lang="en-US" dirty="0"/>
              <a:t> to change its shape which in turn promotes the binding of RNA polymerase, and </a:t>
            </a:r>
            <a:r>
              <a:rPr lang="en-US" dirty="0" err="1"/>
              <a:t>araB</a:t>
            </a:r>
            <a:r>
              <a:rPr lang="en-US" dirty="0"/>
              <a:t>, A and D, are transcribed. Three enzymes are produced, they break down arabinose.</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70</a:t>
            </a:fld>
            <a:endParaRPr lang="en-US"/>
          </a:p>
        </p:txBody>
      </p:sp>
    </p:spTree>
    <p:extLst>
      <p:ext uri="{BB962C8B-B14F-4D97-AF65-F5344CB8AC3E}">
        <p14:creationId xmlns:p14="http://schemas.microsoft.com/office/powerpoint/2010/main" val="23887765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Eventually</a:t>
            </a:r>
            <a:r>
              <a:rPr lang="en-US" dirty="0"/>
              <a:t>, the arabinose</a:t>
            </a:r>
            <a:r>
              <a:rPr lang="en-US"/>
              <a:t> runs out</a:t>
            </a:r>
            <a:r>
              <a:rPr lang="en-US" dirty="0"/>
              <a:t>. </a:t>
            </a:r>
            <a:r>
              <a:rPr lang="en-US"/>
              <a:t>The bacterium doesn’t want </a:t>
            </a:r>
            <a:r>
              <a:rPr lang="en-US" dirty="0"/>
              <a:t>to </a:t>
            </a:r>
            <a:r>
              <a:rPr lang="en-US"/>
              <a:t>waste any energy making more enzymes, so in </a:t>
            </a:r>
            <a:r>
              <a:rPr lang="en-US" dirty="0"/>
              <a:t>the </a:t>
            </a:r>
            <a:r>
              <a:rPr lang="en-US"/>
              <a:t>absence of </a:t>
            </a:r>
            <a:r>
              <a:rPr lang="en-US" dirty="0"/>
              <a:t>arabinose</a:t>
            </a:r>
            <a:r>
              <a:rPr lang="en-US"/>
              <a:t>,</a:t>
            </a:r>
            <a:r>
              <a:rPr lang="en-US" dirty="0"/>
              <a:t> the</a:t>
            </a:r>
            <a:r>
              <a:rPr lang="en-US"/>
              <a:t> </a:t>
            </a:r>
            <a:r>
              <a:rPr lang="en-US" err="1"/>
              <a:t>araC</a:t>
            </a:r>
            <a:r>
              <a:rPr lang="en-US"/>
              <a:t> returns</a:t>
            </a:r>
            <a:r>
              <a:rPr lang="en-US" dirty="0"/>
              <a:t> to </a:t>
            </a:r>
            <a:r>
              <a:rPr lang="en-US"/>
              <a:t>its original shape </a:t>
            </a:r>
            <a:r>
              <a:rPr lang="en-US" dirty="0"/>
              <a:t>and transcription is </a:t>
            </a:r>
            <a:r>
              <a:rPr lang="en-US"/>
              <a:t>shut </a:t>
            </a:r>
            <a:r>
              <a:rPr lang="en-US" dirty="0"/>
              <a:t>off.</a:t>
            </a:r>
          </a:p>
          <a:p>
            <a:endParaRPr lang="en-US">
              <a:cs typeface="Calibri"/>
            </a:endParaRPr>
          </a:p>
        </p:txBody>
      </p:sp>
      <p:sp>
        <p:nvSpPr>
          <p:cNvPr id="4" name="Slide Number Placeholder 3"/>
          <p:cNvSpPr>
            <a:spLocks noGrp="1"/>
          </p:cNvSpPr>
          <p:nvPr>
            <p:ph type="sldNum" sz="quarter" idx="5"/>
          </p:nvPr>
        </p:nvSpPr>
        <p:spPr/>
        <p:txBody>
          <a:bodyPr/>
          <a:lstStyle/>
          <a:p>
            <a:fld id="{322C0DC1-4058-4C4B-9E16-851061DA563D}" type="slidenum">
              <a:rPr lang="en-US" smtClean="0"/>
              <a:t>71</a:t>
            </a:fld>
            <a:endParaRPr lang="en-US"/>
          </a:p>
        </p:txBody>
      </p:sp>
    </p:spTree>
    <p:extLst>
      <p:ext uri="{BB962C8B-B14F-4D97-AF65-F5344CB8AC3E}">
        <p14:creationId xmlns:p14="http://schemas.microsoft.com/office/powerpoint/2010/main" val="19768210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pGLO plasmid has been designed to express green fluorescent protein (GFP), under the control of the arabinose operon (</a:t>
            </a:r>
            <a:r>
              <a:rPr lang="en-US" dirty="0" err="1"/>
              <a:t>araBAD</a:t>
            </a:r>
            <a:r>
              <a:rPr lang="en-US" dirty="0"/>
              <a:t>).</a:t>
            </a:r>
          </a:p>
          <a:p>
            <a:r>
              <a:rPr lang="en-US" dirty="0"/>
              <a:t>Scientists took inducible operons from bacterial chromosomal DNA and genetically engineered them into plasmids. </a:t>
            </a:r>
          </a:p>
          <a:p>
            <a:r>
              <a:rPr lang="en-US" dirty="0"/>
              <a:t>In the case of the pGLO plasmid, a team of scientists made a plasmid called pBAD18 by cloning the </a:t>
            </a:r>
            <a:r>
              <a:rPr lang="en-US" dirty="0" err="1"/>
              <a:t>araBAD</a:t>
            </a:r>
            <a:r>
              <a:rPr lang="en-US" dirty="0"/>
              <a:t> promoter and the gene for the AraC repressor protein into a parental plasmid containing an ori and the antibiotic-resistant bla gene. </a:t>
            </a:r>
          </a:p>
          <a:p>
            <a:r>
              <a:rPr lang="en-US" dirty="0"/>
              <a:t>Another team cloned the green fluorescent protein (GFP) gene from the jellyfish Aequorea victoria into a different plasmid. </a:t>
            </a:r>
          </a:p>
          <a:p>
            <a:r>
              <a:rPr lang="en-US" dirty="0"/>
              <a:t>A third group of scientists then used restriction enzymes to clone the GFP gene into the pBAD18 plasmid downstream of the </a:t>
            </a:r>
            <a:r>
              <a:rPr lang="en-US" dirty="0" err="1"/>
              <a:t>araBAD</a:t>
            </a:r>
            <a:r>
              <a:rPr lang="en-US" dirty="0"/>
              <a:t> promoter. As a result, the </a:t>
            </a:r>
            <a:r>
              <a:rPr lang="en-US" dirty="0" err="1"/>
              <a:t>araBAD</a:t>
            </a:r>
            <a:r>
              <a:rPr lang="en-US" dirty="0"/>
              <a:t> operon and the AraC protein regulate the expression of GFP. Using this system GFP is expressed only in the presence of arabinose.</a:t>
            </a:r>
            <a:endParaRPr lang="en-US"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72</a:t>
            </a:fld>
            <a:endParaRPr lang="en-US"/>
          </a:p>
        </p:txBody>
      </p:sp>
    </p:spTree>
    <p:extLst>
      <p:ext uri="{BB962C8B-B14F-4D97-AF65-F5344CB8AC3E}">
        <p14:creationId xmlns:p14="http://schemas.microsoft.com/office/powerpoint/2010/main" val="24258018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arabinose is in the media, AraC changes confirmation, the DNA loop is released, and RNA pol can transcribe the gene for GFP. </a:t>
            </a:r>
          </a:p>
        </p:txBody>
      </p:sp>
      <p:sp>
        <p:nvSpPr>
          <p:cNvPr id="4" name="Slide Number Placeholder 3"/>
          <p:cNvSpPr>
            <a:spLocks noGrp="1"/>
          </p:cNvSpPr>
          <p:nvPr>
            <p:ph type="sldNum" sz="quarter" idx="5"/>
          </p:nvPr>
        </p:nvSpPr>
        <p:spPr/>
        <p:txBody>
          <a:bodyPr/>
          <a:lstStyle/>
          <a:p>
            <a:fld id="{322C0DC1-4058-4C4B-9E16-851061DA563D}" type="slidenum">
              <a:rPr lang="en-US" smtClean="0"/>
              <a:t>73</a:t>
            </a:fld>
            <a:endParaRPr lang="en-US"/>
          </a:p>
        </p:txBody>
      </p:sp>
    </p:spTree>
    <p:extLst>
      <p:ext uri="{BB962C8B-B14F-4D97-AF65-F5344CB8AC3E}">
        <p14:creationId xmlns:p14="http://schemas.microsoft.com/office/powerpoint/2010/main" val="13052233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74</a:t>
            </a:fld>
            <a:endParaRPr lang="en-US"/>
          </a:p>
        </p:txBody>
      </p:sp>
    </p:spTree>
    <p:extLst>
      <p:ext uri="{BB962C8B-B14F-4D97-AF65-F5344CB8AC3E}">
        <p14:creationId xmlns:p14="http://schemas.microsoft.com/office/powerpoint/2010/main" val="10634631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why would scientists want the ability to switch genes on or off? Would we want the bacteria just expressing proteins all the time? In the case of biomanufacturing drugs like insulin, the bacteria are typically cultured first (grown in large quantities), and then the expression of the protein is induced. Allowing the bacteria to grow without the added energy expenditure of protein expression means that more bacteria can grow, creating more protein once the switch is switched on (the inducer is added). </a:t>
            </a:r>
          </a:p>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75</a:t>
            </a:fld>
            <a:endParaRPr lang="en-US"/>
          </a:p>
        </p:txBody>
      </p:sp>
    </p:spTree>
    <p:extLst>
      <p:ext uri="{BB962C8B-B14F-4D97-AF65-F5344CB8AC3E}">
        <p14:creationId xmlns:p14="http://schemas.microsoft.com/office/powerpoint/2010/main" val="775587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slide) – if bacteria are cranking out the protein as they grow, their growth will </a:t>
            </a:r>
            <a:r>
              <a:rPr lang="en-US"/>
              <a:t>be inhibited, </a:t>
            </a:r>
            <a:r>
              <a:rPr lang="en-US" dirty="0"/>
              <a:t>and less protein will be produced.</a:t>
            </a:r>
          </a:p>
        </p:txBody>
      </p:sp>
      <p:sp>
        <p:nvSpPr>
          <p:cNvPr id="4" name="Slide Number Placeholder 3"/>
          <p:cNvSpPr>
            <a:spLocks noGrp="1"/>
          </p:cNvSpPr>
          <p:nvPr>
            <p:ph type="sldNum" sz="quarter" idx="5"/>
          </p:nvPr>
        </p:nvSpPr>
        <p:spPr/>
        <p:txBody>
          <a:bodyPr/>
          <a:lstStyle/>
          <a:p>
            <a:fld id="{322C0DC1-4058-4C4B-9E16-851061DA563D}" type="slidenum">
              <a:rPr lang="en-US" smtClean="0"/>
              <a:t>76</a:t>
            </a:fld>
            <a:endParaRPr lang="en-US"/>
          </a:p>
        </p:txBody>
      </p:sp>
    </p:spTree>
    <p:extLst>
      <p:ext uri="{BB962C8B-B14F-4D97-AF65-F5344CB8AC3E}">
        <p14:creationId xmlns:p14="http://schemas.microsoft.com/office/powerpoint/2010/main" val="8662960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slide) If you let the bacterial culture grow and THEN induce, you get more protein</a:t>
            </a:r>
          </a:p>
        </p:txBody>
      </p:sp>
      <p:sp>
        <p:nvSpPr>
          <p:cNvPr id="4" name="Slide Number Placeholder 3"/>
          <p:cNvSpPr>
            <a:spLocks noGrp="1"/>
          </p:cNvSpPr>
          <p:nvPr>
            <p:ph type="sldNum" sz="quarter" idx="5"/>
          </p:nvPr>
        </p:nvSpPr>
        <p:spPr/>
        <p:txBody>
          <a:bodyPr/>
          <a:lstStyle/>
          <a:p>
            <a:fld id="{322C0DC1-4058-4C4B-9E16-851061DA563D}" type="slidenum">
              <a:rPr lang="en-US" smtClean="0"/>
              <a:t>77</a:t>
            </a:fld>
            <a:endParaRPr lang="en-US"/>
          </a:p>
        </p:txBody>
      </p:sp>
    </p:spTree>
    <p:extLst>
      <p:ext uri="{BB962C8B-B14F-4D97-AF65-F5344CB8AC3E}">
        <p14:creationId xmlns:p14="http://schemas.microsoft.com/office/powerpoint/2010/main" val="32282085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can design an experiment to turn on the expression of GFP. They can decide where to add the liquid arabinose. They might choose to add it just on the +pGLO sides of their plates, or on the –pGLO sides as well as a control. </a:t>
            </a:r>
          </a:p>
        </p:txBody>
      </p:sp>
      <p:sp>
        <p:nvSpPr>
          <p:cNvPr id="4" name="Slide Number Placeholder 3"/>
          <p:cNvSpPr>
            <a:spLocks noGrp="1"/>
          </p:cNvSpPr>
          <p:nvPr>
            <p:ph type="sldNum" sz="quarter" idx="5"/>
          </p:nvPr>
        </p:nvSpPr>
        <p:spPr/>
        <p:txBody>
          <a:bodyPr/>
          <a:lstStyle/>
          <a:p>
            <a:fld id="{322C0DC1-4058-4C4B-9E16-851061DA563D}" type="slidenum">
              <a:rPr lang="en-US" smtClean="0"/>
              <a:t>79</a:t>
            </a:fld>
            <a:endParaRPr lang="en-US"/>
          </a:p>
        </p:txBody>
      </p:sp>
    </p:spTree>
    <p:extLst>
      <p:ext uri="{BB962C8B-B14F-4D97-AF65-F5344CB8AC3E}">
        <p14:creationId xmlns:p14="http://schemas.microsoft.com/office/powerpoint/2010/main" val="3470271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https://www.ncbi.nlm.nih.gov/pmc/articles/PMC4748523/</a:t>
            </a:r>
          </a:p>
        </p:txBody>
      </p:sp>
      <p:sp>
        <p:nvSpPr>
          <p:cNvPr id="4" name="Slide Number Placeholder 3"/>
          <p:cNvSpPr>
            <a:spLocks noGrp="1"/>
          </p:cNvSpPr>
          <p:nvPr>
            <p:ph type="sldNum" sz="quarter" idx="5"/>
          </p:nvPr>
        </p:nvSpPr>
        <p:spPr/>
        <p:txBody>
          <a:bodyPr/>
          <a:lstStyle/>
          <a:p>
            <a:fld id="{322C0DC1-4058-4C4B-9E16-851061DA563D}" type="slidenum">
              <a:rPr lang="en-US" smtClean="0"/>
              <a:t>8</a:t>
            </a:fld>
            <a:endParaRPr lang="en-US"/>
          </a:p>
        </p:txBody>
      </p:sp>
    </p:spTree>
    <p:extLst>
      <p:ext uri="{BB962C8B-B14F-4D97-AF65-F5344CB8AC3E}">
        <p14:creationId xmlns:p14="http://schemas.microsoft.com/office/powerpoint/2010/main" val="18484384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colonies on the +pGLO side of the LB/amp plate will glow green. If they use a micropipet and add 5-10 </a:t>
            </a:r>
            <a:r>
              <a:rPr lang="en-US" dirty="0" err="1"/>
              <a:t>μl</a:t>
            </a:r>
            <a:r>
              <a:rPr lang="en-US" dirty="0"/>
              <a:t> of arabinose to a colony they can turn on GFP expression in a more limited area. If they use a full drop from a disposable pipet, about 1/3 to ½ of the colonies on that side will express GFP. </a:t>
            </a:r>
          </a:p>
        </p:txBody>
      </p:sp>
      <p:sp>
        <p:nvSpPr>
          <p:cNvPr id="4" name="Slide Number Placeholder 3"/>
          <p:cNvSpPr>
            <a:spLocks noGrp="1"/>
          </p:cNvSpPr>
          <p:nvPr>
            <p:ph type="sldNum" sz="quarter" idx="5"/>
          </p:nvPr>
        </p:nvSpPr>
        <p:spPr/>
        <p:txBody>
          <a:bodyPr/>
          <a:lstStyle/>
          <a:p>
            <a:fld id="{322C0DC1-4058-4C4B-9E16-851061DA563D}" type="slidenum">
              <a:rPr lang="en-US" smtClean="0"/>
              <a:t>80</a:t>
            </a:fld>
            <a:endParaRPr lang="en-US"/>
          </a:p>
        </p:txBody>
      </p:sp>
    </p:spTree>
    <p:extLst>
      <p:ext uri="{BB962C8B-B14F-4D97-AF65-F5344CB8AC3E}">
        <p14:creationId xmlns:p14="http://schemas.microsoft.com/office/powerpoint/2010/main" val="10728080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can go back and revise their model to reflect what happens with and without arabinose. </a:t>
            </a:r>
          </a:p>
        </p:txBody>
      </p:sp>
      <p:sp>
        <p:nvSpPr>
          <p:cNvPr id="4" name="Slide Number Placeholder 3"/>
          <p:cNvSpPr>
            <a:spLocks noGrp="1"/>
          </p:cNvSpPr>
          <p:nvPr>
            <p:ph type="sldNum" sz="quarter" idx="5"/>
          </p:nvPr>
        </p:nvSpPr>
        <p:spPr/>
        <p:txBody>
          <a:bodyPr/>
          <a:lstStyle/>
          <a:p>
            <a:fld id="{322C0DC1-4058-4C4B-9E16-851061DA563D}" type="slidenum">
              <a:rPr lang="en-US" smtClean="0"/>
              <a:t>81</a:t>
            </a:fld>
            <a:endParaRPr lang="en-US"/>
          </a:p>
        </p:txBody>
      </p:sp>
    </p:spTree>
    <p:extLst>
      <p:ext uri="{BB962C8B-B14F-4D97-AF65-F5344CB8AC3E}">
        <p14:creationId xmlns:p14="http://schemas.microsoft.com/office/powerpoint/2010/main" val="40813347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Note – students will not see only 1 glowing green colony unless they use a micropipet and add about 5μl of liquid arabinose just to that colony. Otherwise, the arabinose will diffuse out and about 1/3 of the +pGLO colonies will turn green. The expression of GFP becomes visible in about 3 hours. </a:t>
            </a:r>
          </a:p>
        </p:txBody>
      </p:sp>
      <p:sp>
        <p:nvSpPr>
          <p:cNvPr id="4" name="Slide Number Placeholder 3"/>
          <p:cNvSpPr>
            <a:spLocks noGrp="1"/>
          </p:cNvSpPr>
          <p:nvPr>
            <p:ph type="sldNum" sz="quarter" idx="5"/>
          </p:nvPr>
        </p:nvSpPr>
        <p:spPr/>
        <p:txBody>
          <a:bodyPr/>
          <a:lstStyle/>
          <a:p>
            <a:fld id="{3B4B4F6C-2837-0041-A585-07BD66D91BA0}" type="slidenum">
              <a:rPr lang="en-US" smtClean="0"/>
              <a:t>83</a:t>
            </a:fld>
            <a:endParaRPr lang="en-US"/>
          </a:p>
        </p:txBody>
      </p:sp>
    </p:spTree>
    <p:extLst>
      <p:ext uri="{BB962C8B-B14F-4D97-AF65-F5344CB8AC3E}">
        <p14:creationId xmlns:p14="http://schemas.microsoft.com/office/powerpoint/2010/main" val="34008892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LB plate has a lawn of non-transformed bacteria on each side, as well as several transformed colonies on the + side (glowing green). </a:t>
            </a:r>
          </a:p>
          <a:p>
            <a:r>
              <a:rPr lang="en-US" dirty="0"/>
              <a:t>The LB/amp plate has glowing green colonies on the + side, and no growth on the – side. </a:t>
            </a:r>
          </a:p>
          <a:p>
            <a:r>
              <a:rPr lang="en-US" dirty="0"/>
              <a:t>You may also see some smaller white colonies on the + side, especially after a day or 2. Ask your students what they think is happening (see next slide for details). </a:t>
            </a:r>
          </a:p>
        </p:txBody>
      </p:sp>
      <p:sp>
        <p:nvSpPr>
          <p:cNvPr id="4" name="Slide Number Placeholder 3"/>
          <p:cNvSpPr>
            <a:spLocks noGrp="1"/>
          </p:cNvSpPr>
          <p:nvPr>
            <p:ph type="sldNum" sz="quarter" idx="5"/>
          </p:nvPr>
        </p:nvSpPr>
        <p:spPr/>
        <p:txBody>
          <a:bodyPr/>
          <a:lstStyle/>
          <a:p>
            <a:fld id="{322C0DC1-4058-4C4B-9E16-851061DA563D}" type="slidenum">
              <a:rPr lang="en-US" smtClean="0"/>
              <a:t>84</a:t>
            </a:fld>
            <a:endParaRPr lang="en-US"/>
          </a:p>
        </p:txBody>
      </p:sp>
    </p:spTree>
    <p:extLst>
      <p:ext uri="{BB962C8B-B14F-4D97-AF65-F5344CB8AC3E}">
        <p14:creationId xmlns:p14="http://schemas.microsoft.com/office/powerpoint/2010/main" val="4220422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satellite colonies that pop up after the transformed bacteria (glowing green) have made and secreted beta-lactamase into the plate. The ampicillin is broken down in the plate around the transformed colonies, giving non-transformed bacteria the opportunity to grow. The satellite colonies are not transformed, and if you streak them onto LB/amp plates they will not be able to grow. </a:t>
            </a:r>
          </a:p>
        </p:txBody>
      </p:sp>
      <p:sp>
        <p:nvSpPr>
          <p:cNvPr id="4" name="Slide Number Placeholder 3"/>
          <p:cNvSpPr>
            <a:spLocks noGrp="1"/>
          </p:cNvSpPr>
          <p:nvPr>
            <p:ph type="sldNum" sz="quarter" idx="5"/>
          </p:nvPr>
        </p:nvSpPr>
        <p:spPr/>
        <p:txBody>
          <a:bodyPr/>
          <a:lstStyle/>
          <a:p>
            <a:fld id="{322C0DC1-4058-4C4B-9E16-851061DA563D}" type="slidenum">
              <a:rPr lang="en-US" smtClean="0"/>
              <a:t>85</a:t>
            </a:fld>
            <a:endParaRPr lang="en-US"/>
          </a:p>
        </p:txBody>
      </p:sp>
    </p:spTree>
    <p:extLst>
      <p:ext uri="{BB962C8B-B14F-4D97-AF65-F5344CB8AC3E}">
        <p14:creationId xmlns:p14="http://schemas.microsoft.com/office/powerpoint/2010/main" val="16689153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Given enough time, beta-lactamase will diffuse across the plate to the –pGLO side, allowing non-transformed bacteria to grow there as well. </a:t>
            </a:r>
          </a:p>
        </p:txBody>
      </p:sp>
      <p:sp>
        <p:nvSpPr>
          <p:cNvPr id="4" name="Slide Number Placeholder 3"/>
          <p:cNvSpPr>
            <a:spLocks noGrp="1"/>
          </p:cNvSpPr>
          <p:nvPr>
            <p:ph type="sldNum" sz="quarter" idx="5"/>
          </p:nvPr>
        </p:nvSpPr>
        <p:spPr/>
        <p:txBody>
          <a:bodyPr/>
          <a:lstStyle/>
          <a:p>
            <a:fld id="{3B4B4F6C-2837-0041-A585-07BD66D91BA0}" type="slidenum">
              <a:rPr lang="en-US" smtClean="0"/>
              <a:t>86</a:t>
            </a:fld>
            <a:endParaRPr lang="en-US"/>
          </a:p>
        </p:txBody>
      </p:sp>
    </p:spTree>
    <p:extLst>
      <p:ext uri="{BB962C8B-B14F-4D97-AF65-F5344CB8AC3E}">
        <p14:creationId xmlns:p14="http://schemas.microsoft.com/office/powerpoint/2010/main" val="13971673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296f4a7c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 name="Google Shape;84;g2296f4a7c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292be805c3_1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292be805c3_1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292be805c3_1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292be805c3_1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0215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pGLO Bacterial Transformation Kit for General Biology Kit ships with a printed answer guide. You can download the student and instructor guides from the website, or you can fill in the form at the QR code to receive copies by email, along with other resources.</a:t>
            </a:r>
            <a:endParaRPr lang="en-US" dirty="0"/>
          </a:p>
        </p:txBody>
      </p:sp>
      <p:sp>
        <p:nvSpPr>
          <p:cNvPr id="4" name="Slide Number Placeholder 3"/>
          <p:cNvSpPr>
            <a:spLocks noGrp="1"/>
          </p:cNvSpPr>
          <p:nvPr>
            <p:ph type="sldNum" sz="quarter" idx="5"/>
          </p:nvPr>
        </p:nvSpPr>
        <p:spPr/>
        <p:txBody>
          <a:bodyPr/>
          <a:lstStyle/>
          <a:p>
            <a:fld id="{9DA52F17-F5CB-4E0A-80AF-639B0F943CE1}" type="slidenum">
              <a:rPr lang="en-US" smtClean="0"/>
              <a:t>95</a:t>
            </a:fld>
            <a:endParaRPr lang="en-US"/>
          </a:p>
        </p:txBody>
      </p:sp>
    </p:spTree>
    <p:extLst>
      <p:ext uri="{BB962C8B-B14F-4D97-AF65-F5344CB8AC3E}">
        <p14:creationId xmlns:p14="http://schemas.microsoft.com/office/powerpoint/2010/main" val="1907718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slide)</a:t>
            </a:r>
          </a:p>
          <a:p>
            <a:r>
              <a:rPr lang="en-US" dirty="0"/>
              <a:t>This slide walks through a high-level view of how we make synthetic human insulin from bacteria. Students will perform steps 2, 3, and 4 (transformation, selection, and induction) using a plasmid with a gene for a different protein – Green Fluorescent Protein or GFP. </a:t>
            </a:r>
            <a:endParaRPr lang="en-US" dirty="0">
              <a:cs typeface="Calibri"/>
            </a:endParaRPr>
          </a:p>
        </p:txBody>
      </p:sp>
      <p:sp>
        <p:nvSpPr>
          <p:cNvPr id="4" name="Slide Number Placeholder 3"/>
          <p:cNvSpPr>
            <a:spLocks noGrp="1"/>
          </p:cNvSpPr>
          <p:nvPr>
            <p:ph type="sldNum" sz="quarter" idx="5"/>
          </p:nvPr>
        </p:nvSpPr>
        <p:spPr/>
        <p:txBody>
          <a:bodyPr/>
          <a:lstStyle/>
          <a:p>
            <a:fld id="{322C0DC1-4058-4C4B-9E16-851061DA563D}" type="slidenum">
              <a:rPr lang="en-US" smtClean="0"/>
              <a:t>9</a:t>
            </a:fld>
            <a:endParaRPr lang="en-US"/>
          </a:p>
        </p:txBody>
      </p:sp>
    </p:spTree>
    <p:extLst>
      <p:ext uri="{BB962C8B-B14F-4D97-AF65-F5344CB8AC3E}">
        <p14:creationId xmlns:p14="http://schemas.microsoft.com/office/powerpoint/2010/main" val="4764653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4B4F6C-2837-0041-A585-07BD66D91BA0}" type="slidenum">
              <a:rPr lang="en-US" smtClean="0"/>
              <a:t>96</a:t>
            </a:fld>
            <a:endParaRPr lang="en-US"/>
          </a:p>
        </p:txBody>
      </p:sp>
    </p:spTree>
    <p:extLst>
      <p:ext uri="{BB962C8B-B14F-4D97-AF65-F5344CB8AC3E}">
        <p14:creationId xmlns:p14="http://schemas.microsoft.com/office/powerpoint/2010/main" val="333664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Have students watch the short video of the 2 bacterial plates over 24 hr and ask them what they noticed. They may say things like:</a:t>
            </a:r>
          </a:p>
          <a:p>
            <a:r>
              <a:rPr lang="en-US" dirty="0"/>
              <a:t>They looked the same until the UV light came on</a:t>
            </a:r>
          </a:p>
          <a:p>
            <a:r>
              <a:rPr lang="en-US" dirty="0"/>
              <a:t>1 plate glowed and the other didn’t</a:t>
            </a:r>
          </a:p>
          <a:p>
            <a:r>
              <a:rPr lang="en-US" dirty="0"/>
              <a:t>One plate had more bacterial growth than the other</a:t>
            </a:r>
          </a:p>
        </p:txBody>
      </p:sp>
      <p:sp>
        <p:nvSpPr>
          <p:cNvPr id="4" name="Slide Number Placeholder 3"/>
          <p:cNvSpPr>
            <a:spLocks noGrp="1"/>
          </p:cNvSpPr>
          <p:nvPr>
            <p:ph type="sldNum" sz="quarter" idx="5"/>
          </p:nvPr>
        </p:nvSpPr>
        <p:spPr/>
        <p:txBody>
          <a:bodyPr/>
          <a:lstStyle/>
          <a:p>
            <a:fld id="{3B4B4F6C-2837-0041-A585-07BD66D91BA0}" type="slidenum">
              <a:rPr lang="en-US" smtClean="0"/>
              <a:t>10</a:t>
            </a:fld>
            <a:endParaRPr lang="en-US"/>
          </a:p>
        </p:txBody>
      </p:sp>
    </p:spTree>
    <p:extLst>
      <p:ext uri="{BB962C8B-B14F-4D97-AF65-F5344CB8AC3E}">
        <p14:creationId xmlns:p14="http://schemas.microsoft.com/office/powerpoint/2010/main" val="13950269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Google Shape;17;p2">
            <a:extLst>
              <a:ext uri="{FF2B5EF4-FFF2-40B4-BE49-F238E27FC236}">
                <a16:creationId xmlns:a16="http://schemas.microsoft.com/office/drawing/2014/main" id="{D6B4A639-B625-B4EC-55C4-049FDA804E93}"/>
              </a:ext>
            </a:extLst>
          </p:cNvPr>
          <p:cNvPicPr preferRelativeResize="0"/>
          <p:nvPr userDrawn="1"/>
        </p:nvPicPr>
        <p:blipFill rotWithShape="1">
          <a:blip r:embed="rId2">
            <a:alphaModFix/>
          </a:blip>
          <a:srcRect/>
          <a:stretch/>
        </p:blipFill>
        <p:spPr>
          <a:xfrm>
            <a:off x="1144" y="0"/>
            <a:ext cx="12188954" cy="6858000"/>
          </a:xfrm>
          <a:prstGeom prst="rect">
            <a:avLst/>
          </a:prstGeom>
          <a:noFill/>
          <a:ln>
            <a:noFill/>
          </a:ln>
        </p:spPr>
      </p:pic>
      <p:sp>
        <p:nvSpPr>
          <p:cNvPr id="2" name="Title 1">
            <a:extLst>
              <a:ext uri="{FF2B5EF4-FFF2-40B4-BE49-F238E27FC236}">
                <a16:creationId xmlns:a16="http://schemas.microsoft.com/office/drawing/2014/main" id="{8B0E15B9-83F3-3C24-AFA0-4D1207FC66BB}"/>
              </a:ext>
            </a:extLst>
          </p:cNvPr>
          <p:cNvSpPr>
            <a:spLocks noGrp="1"/>
          </p:cNvSpPr>
          <p:nvPr>
            <p:ph type="title"/>
          </p:nvPr>
        </p:nvSpPr>
        <p:spPr>
          <a:xfrm>
            <a:off x="831851" y="2097156"/>
            <a:ext cx="6473411" cy="2435088"/>
          </a:xfrm>
        </p:spPr>
        <p:txBody>
          <a:bodyPr anchor="b"/>
          <a:lstStyle>
            <a:lvl1pPr algn="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29D2394-578D-F986-C2E7-27A5FF4C9B8E}"/>
              </a:ext>
            </a:extLst>
          </p:cNvPr>
          <p:cNvSpPr>
            <a:spLocks noGrp="1"/>
          </p:cNvSpPr>
          <p:nvPr>
            <p:ph type="body" idx="1" hasCustomPrompt="1"/>
          </p:nvPr>
        </p:nvSpPr>
        <p:spPr>
          <a:xfrm>
            <a:off x="831851" y="4810539"/>
            <a:ext cx="6473411" cy="1428197"/>
          </a:xfrm>
        </p:spPr>
        <p:txBody>
          <a:bodyPr/>
          <a:lstStyle>
            <a:lvl1pPr marL="0" indent="0" algn="r">
              <a:buNone/>
              <a:defRPr sz="2400">
                <a:solidFill>
                  <a:schemeClr val="bg1"/>
                </a:solidFill>
              </a:defRPr>
            </a:lvl1pPr>
            <a:lvl2pPr marL="457211" indent="0">
              <a:buNone/>
              <a:defRPr sz="2000">
                <a:solidFill>
                  <a:schemeClr val="tx1">
                    <a:tint val="75000"/>
                  </a:schemeClr>
                </a:solidFill>
              </a:defRPr>
            </a:lvl2pPr>
            <a:lvl3pPr marL="914422" indent="0">
              <a:buNone/>
              <a:defRPr sz="1800">
                <a:solidFill>
                  <a:schemeClr val="tx1">
                    <a:tint val="75000"/>
                  </a:schemeClr>
                </a:solidFill>
              </a:defRPr>
            </a:lvl3pPr>
            <a:lvl4pPr marL="1371633" indent="0">
              <a:buNone/>
              <a:defRPr sz="1600">
                <a:solidFill>
                  <a:schemeClr val="tx1">
                    <a:tint val="75000"/>
                  </a:schemeClr>
                </a:solidFill>
              </a:defRPr>
            </a:lvl4pPr>
            <a:lvl5pPr marL="1828844" indent="0">
              <a:buNone/>
              <a:defRPr sz="1600">
                <a:solidFill>
                  <a:schemeClr val="tx1">
                    <a:tint val="75000"/>
                  </a:schemeClr>
                </a:solidFill>
              </a:defRPr>
            </a:lvl5pPr>
            <a:lvl6pPr marL="2286055" indent="0">
              <a:buNone/>
              <a:defRPr sz="1600">
                <a:solidFill>
                  <a:schemeClr val="tx1">
                    <a:tint val="75000"/>
                  </a:schemeClr>
                </a:solidFill>
              </a:defRPr>
            </a:lvl6pPr>
            <a:lvl7pPr marL="2743266" indent="0">
              <a:buNone/>
              <a:defRPr sz="1600">
                <a:solidFill>
                  <a:schemeClr val="tx1">
                    <a:tint val="75000"/>
                  </a:schemeClr>
                </a:solidFill>
              </a:defRPr>
            </a:lvl7pPr>
            <a:lvl8pPr marL="3200476" indent="0">
              <a:buNone/>
              <a:defRPr sz="1600">
                <a:solidFill>
                  <a:schemeClr val="tx1">
                    <a:tint val="75000"/>
                  </a:schemeClr>
                </a:solidFill>
              </a:defRPr>
            </a:lvl8pPr>
            <a:lvl9pPr marL="3657687" indent="0">
              <a:buNone/>
              <a:defRPr sz="1600">
                <a:solidFill>
                  <a:schemeClr val="tx1">
                    <a:tint val="75000"/>
                  </a:schemeClr>
                </a:solidFill>
              </a:defRPr>
            </a:lvl9pPr>
          </a:lstStyle>
          <a:p>
            <a:pPr lvl="0"/>
            <a:r>
              <a:rPr lang="en-US"/>
              <a:t>Subtitle</a:t>
            </a:r>
          </a:p>
          <a:p>
            <a:pPr lvl="0"/>
            <a:r>
              <a:rPr lang="en-US"/>
              <a:t>Instructor</a:t>
            </a:r>
          </a:p>
          <a:p>
            <a:pPr lvl="0"/>
            <a:r>
              <a:rPr lang="en-US"/>
              <a:t>Workshop Name, Location, Date </a:t>
            </a:r>
          </a:p>
        </p:txBody>
      </p:sp>
      <p:sp>
        <p:nvSpPr>
          <p:cNvPr id="8" name="Content Placeholder 7">
            <a:extLst>
              <a:ext uri="{FF2B5EF4-FFF2-40B4-BE49-F238E27FC236}">
                <a16:creationId xmlns:a16="http://schemas.microsoft.com/office/drawing/2014/main" id="{7D0ACC64-F20A-0A97-259B-2373F6A21C8E}"/>
              </a:ext>
            </a:extLst>
          </p:cNvPr>
          <p:cNvSpPr>
            <a:spLocks noGrp="1"/>
          </p:cNvSpPr>
          <p:nvPr>
            <p:ph sz="quarter" idx="10"/>
          </p:nvPr>
        </p:nvSpPr>
        <p:spPr>
          <a:xfrm>
            <a:off x="7513638" y="2097088"/>
            <a:ext cx="4394200" cy="4141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3427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25B61-1CBB-9DCA-67F2-F68CF8AD600D}"/>
              </a:ext>
            </a:extLst>
          </p:cNvPr>
          <p:cNvSpPr>
            <a:spLocks noGrp="1"/>
          </p:cNvSpPr>
          <p:nvPr>
            <p:ph type="ctrTitle" hasCustomPrompt="1"/>
          </p:nvPr>
        </p:nvSpPr>
        <p:spPr>
          <a:xfrm>
            <a:off x="1315279" y="874648"/>
            <a:ext cx="5423452" cy="3326636"/>
          </a:xfrm>
        </p:spPr>
        <p:txBody>
          <a:bodyPr anchor="b">
            <a:normAutofit/>
          </a:bodyPr>
          <a:lstStyle>
            <a:lvl1pPr algn="r">
              <a:defRPr sz="5400"/>
            </a:lvl1pPr>
          </a:lstStyle>
          <a:p>
            <a:r>
              <a:rPr lang="en-US"/>
              <a:t>Section Title</a:t>
            </a:r>
          </a:p>
        </p:txBody>
      </p:sp>
      <p:sp>
        <p:nvSpPr>
          <p:cNvPr id="3" name="Subtitle 2">
            <a:extLst>
              <a:ext uri="{FF2B5EF4-FFF2-40B4-BE49-F238E27FC236}">
                <a16:creationId xmlns:a16="http://schemas.microsoft.com/office/drawing/2014/main" id="{0E478622-7AC8-99C9-3D7B-A39165E7CF0E}"/>
              </a:ext>
            </a:extLst>
          </p:cNvPr>
          <p:cNvSpPr>
            <a:spLocks noGrp="1"/>
          </p:cNvSpPr>
          <p:nvPr>
            <p:ph type="subTitle" idx="1"/>
          </p:nvPr>
        </p:nvSpPr>
        <p:spPr>
          <a:xfrm>
            <a:off x="1302026" y="4347889"/>
            <a:ext cx="5436705" cy="1202635"/>
          </a:xfrm>
        </p:spPr>
        <p:txBody>
          <a:bodyPr/>
          <a:lstStyle>
            <a:lvl1pPr marL="0" indent="0" algn="r">
              <a:buNone/>
              <a:defRPr sz="2400"/>
            </a:lvl1pPr>
            <a:lvl2pPr marL="457211" indent="0" algn="ctr">
              <a:buNone/>
              <a:defRPr sz="2000"/>
            </a:lvl2pPr>
            <a:lvl3pPr marL="914422" indent="0" algn="ctr">
              <a:buNone/>
              <a:defRPr sz="1800"/>
            </a:lvl3pPr>
            <a:lvl4pPr marL="1371633" indent="0" algn="ctr">
              <a:buNone/>
              <a:defRPr sz="1600"/>
            </a:lvl4pPr>
            <a:lvl5pPr marL="1828844" indent="0" algn="ctr">
              <a:buNone/>
              <a:defRPr sz="1600"/>
            </a:lvl5pPr>
            <a:lvl6pPr marL="2286055" indent="0" algn="ctr">
              <a:buNone/>
              <a:defRPr sz="1600"/>
            </a:lvl6pPr>
            <a:lvl7pPr marL="2743266" indent="0" algn="ctr">
              <a:buNone/>
              <a:defRPr sz="1600"/>
            </a:lvl7pPr>
            <a:lvl8pPr marL="3200476" indent="0" algn="ctr">
              <a:buNone/>
              <a:defRPr sz="1600"/>
            </a:lvl8pPr>
            <a:lvl9pPr marL="3657687" indent="0" algn="ctr">
              <a:buNone/>
              <a:defRPr sz="1600"/>
            </a:lvl9pPr>
          </a:lstStyle>
          <a:p>
            <a:r>
              <a:rPr lang="en-US"/>
              <a:t>Click to edit Master subtitle style</a:t>
            </a:r>
          </a:p>
        </p:txBody>
      </p:sp>
      <p:sp>
        <p:nvSpPr>
          <p:cNvPr id="8" name="Picture Placeholder 2">
            <a:extLst>
              <a:ext uri="{FF2B5EF4-FFF2-40B4-BE49-F238E27FC236}">
                <a16:creationId xmlns:a16="http://schemas.microsoft.com/office/drawing/2014/main" id="{B2434808-A347-F781-0DCD-52A298D54EE2}"/>
              </a:ext>
            </a:extLst>
          </p:cNvPr>
          <p:cNvSpPr>
            <a:spLocks noGrp="1"/>
          </p:cNvSpPr>
          <p:nvPr>
            <p:ph type="pic" idx="10"/>
          </p:nvPr>
        </p:nvSpPr>
        <p:spPr>
          <a:xfrm>
            <a:off x="7096539" y="0"/>
            <a:ext cx="5095461" cy="6858000"/>
          </a:xfrm>
        </p:spPr>
        <p:txBody>
          <a:bodyPr/>
          <a:lstStyle>
            <a:lvl1pPr marL="0" indent="0">
              <a:buNone/>
              <a:defRPr sz="3200"/>
            </a:lvl1pPr>
            <a:lvl2pPr marL="457211" indent="0">
              <a:buNone/>
              <a:defRPr sz="2800"/>
            </a:lvl2pPr>
            <a:lvl3pPr marL="914422" indent="0">
              <a:buNone/>
              <a:defRPr sz="2400"/>
            </a:lvl3pPr>
            <a:lvl4pPr marL="1371633" indent="0">
              <a:buNone/>
              <a:defRPr sz="2000"/>
            </a:lvl4pPr>
            <a:lvl5pPr marL="1828844" indent="0">
              <a:buNone/>
              <a:defRPr sz="2000"/>
            </a:lvl5pPr>
            <a:lvl6pPr marL="2286055" indent="0">
              <a:buNone/>
              <a:defRPr sz="2000"/>
            </a:lvl6pPr>
            <a:lvl7pPr marL="2743266" indent="0">
              <a:buNone/>
              <a:defRPr sz="2000"/>
            </a:lvl7pPr>
            <a:lvl8pPr marL="3200476" indent="0">
              <a:buNone/>
              <a:defRPr sz="2000"/>
            </a:lvl8pPr>
            <a:lvl9pPr marL="3657687" indent="0">
              <a:buNone/>
              <a:defRPr sz="2000"/>
            </a:lvl9pPr>
          </a:lstStyle>
          <a:p>
            <a:r>
              <a:rPr lang="en-US"/>
              <a:t>Click icon to add picture</a:t>
            </a:r>
          </a:p>
        </p:txBody>
      </p:sp>
      <p:sp>
        <p:nvSpPr>
          <p:cNvPr id="10" name="AutoShape 2">
            <a:extLst>
              <a:ext uri="{FF2B5EF4-FFF2-40B4-BE49-F238E27FC236}">
                <a16:creationId xmlns:a16="http://schemas.microsoft.com/office/drawing/2014/main" id="{5571C047-C778-A7DE-ED55-776FA9CFFE20}"/>
              </a:ext>
            </a:extLst>
          </p:cNvPr>
          <p:cNvSpPr/>
          <p:nvPr userDrawn="1"/>
        </p:nvSpPr>
        <p:spPr>
          <a:xfrm>
            <a:off x="496957" y="4252843"/>
            <a:ext cx="6198705" cy="0"/>
          </a:xfrm>
          <a:prstGeom prst="line">
            <a:avLst/>
          </a:prstGeom>
          <a:ln w="38100" cap="flat">
            <a:solidFill>
              <a:srgbClr val="99CA3D"/>
            </a:solidFill>
            <a:prstDash val="solid"/>
            <a:headEnd type="none" w="sm" len="sm"/>
            <a:tailEnd type="none" w="sm" len="sm"/>
          </a:ln>
        </p:spPr>
      </p:sp>
      <p:sp>
        <p:nvSpPr>
          <p:cNvPr id="9" name="Content Placeholder 8">
            <a:extLst>
              <a:ext uri="{FF2B5EF4-FFF2-40B4-BE49-F238E27FC236}">
                <a16:creationId xmlns:a16="http://schemas.microsoft.com/office/drawing/2014/main" id="{36F858B2-9391-2788-71F4-C47A8905F0AD}"/>
              </a:ext>
            </a:extLst>
          </p:cNvPr>
          <p:cNvSpPr>
            <a:spLocks noGrp="1"/>
          </p:cNvSpPr>
          <p:nvPr>
            <p:ph sz="quarter" idx="12" hasCustomPrompt="1"/>
          </p:nvPr>
        </p:nvSpPr>
        <p:spPr>
          <a:xfrm>
            <a:off x="665441" y="2975866"/>
            <a:ext cx="1097280" cy="1097280"/>
          </a:xfrm>
        </p:spPr>
        <p:txBody>
          <a:bodyPr/>
          <a:lstStyle>
            <a:lvl1pPr marL="0" indent="0">
              <a:buNone/>
              <a:defRPr/>
            </a:lvl1pPr>
          </a:lstStyle>
          <a:p>
            <a:pPr lvl="0"/>
            <a:r>
              <a:rPr lang="en-US"/>
              <a:t>icon</a:t>
            </a:r>
          </a:p>
        </p:txBody>
      </p:sp>
    </p:spTree>
    <p:extLst>
      <p:ext uri="{BB962C8B-B14F-4D97-AF65-F5344CB8AC3E}">
        <p14:creationId xmlns:p14="http://schemas.microsoft.com/office/powerpoint/2010/main" val="981161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ckground D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25B61-1CBB-9DCA-67F2-F68CF8AD600D}"/>
              </a:ext>
            </a:extLst>
          </p:cNvPr>
          <p:cNvSpPr>
            <a:spLocks noGrp="1"/>
          </p:cNvSpPr>
          <p:nvPr>
            <p:ph type="ctrTitle" hasCustomPrompt="1"/>
          </p:nvPr>
        </p:nvSpPr>
        <p:spPr>
          <a:xfrm>
            <a:off x="1315279" y="874648"/>
            <a:ext cx="5423452" cy="3326636"/>
          </a:xfrm>
        </p:spPr>
        <p:txBody>
          <a:bodyPr anchor="b">
            <a:normAutofit/>
          </a:bodyPr>
          <a:lstStyle>
            <a:lvl1pPr algn="r">
              <a:defRPr sz="5400"/>
            </a:lvl1pPr>
          </a:lstStyle>
          <a:p>
            <a:r>
              <a:rPr lang="en-US"/>
              <a:t>Section Title</a:t>
            </a:r>
          </a:p>
        </p:txBody>
      </p:sp>
      <p:sp>
        <p:nvSpPr>
          <p:cNvPr id="3" name="Subtitle 2">
            <a:extLst>
              <a:ext uri="{FF2B5EF4-FFF2-40B4-BE49-F238E27FC236}">
                <a16:creationId xmlns:a16="http://schemas.microsoft.com/office/drawing/2014/main" id="{0E478622-7AC8-99C9-3D7B-A39165E7CF0E}"/>
              </a:ext>
            </a:extLst>
          </p:cNvPr>
          <p:cNvSpPr>
            <a:spLocks noGrp="1"/>
          </p:cNvSpPr>
          <p:nvPr>
            <p:ph type="subTitle" idx="1"/>
          </p:nvPr>
        </p:nvSpPr>
        <p:spPr>
          <a:xfrm>
            <a:off x="1302026" y="4347889"/>
            <a:ext cx="5436705" cy="1202635"/>
          </a:xfrm>
        </p:spPr>
        <p:txBody>
          <a:bodyPr>
            <a:normAutofit/>
          </a:bodyPr>
          <a:lstStyle>
            <a:lvl1pPr marL="0" indent="0" algn="r">
              <a:buNone/>
              <a:defRPr sz="3200"/>
            </a:lvl1pPr>
            <a:lvl2pPr marL="457211" indent="0" algn="ctr">
              <a:buNone/>
              <a:defRPr sz="2000"/>
            </a:lvl2pPr>
            <a:lvl3pPr marL="914422" indent="0" algn="ctr">
              <a:buNone/>
              <a:defRPr sz="1800"/>
            </a:lvl3pPr>
            <a:lvl4pPr marL="1371633" indent="0" algn="ctr">
              <a:buNone/>
              <a:defRPr sz="1600"/>
            </a:lvl4pPr>
            <a:lvl5pPr marL="1828844" indent="0" algn="ctr">
              <a:buNone/>
              <a:defRPr sz="1600"/>
            </a:lvl5pPr>
            <a:lvl6pPr marL="2286055" indent="0" algn="ctr">
              <a:buNone/>
              <a:defRPr sz="1600"/>
            </a:lvl6pPr>
            <a:lvl7pPr marL="2743266" indent="0" algn="ctr">
              <a:buNone/>
              <a:defRPr sz="1600"/>
            </a:lvl7pPr>
            <a:lvl8pPr marL="3200476" indent="0" algn="ctr">
              <a:buNone/>
              <a:defRPr sz="1600"/>
            </a:lvl8pPr>
            <a:lvl9pPr marL="3657687" indent="0" algn="ctr">
              <a:buNone/>
              <a:defRPr sz="1600"/>
            </a:lvl9pPr>
          </a:lstStyle>
          <a:p>
            <a:r>
              <a:rPr lang="en-US"/>
              <a:t>Click to edit Master subtitle style</a:t>
            </a:r>
          </a:p>
        </p:txBody>
      </p:sp>
      <p:sp>
        <p:nvSpPr>
          <p:cNvPr id="8" name="Picture Placeholder 2">
            <a:extLst>
              <a:ext uri="{FF2B5EF4-FFF2-40B4-BE49-F238E27FC236}">
                <a16:creationId xmlns:a16="http://schemas.microsoft.com/office/drawing/2014/main" id="{B2434808-A347-F781-0DCD-52A298D54EE2}"/>
              </a:ext>
            </a:extLst>
          </p:cNvPr>
          <p:cNvSpPr>
            <a:spLocks noGrp="1"/>
          </p:cNvSpPr>
          <p:nvPr>
            <p:ph type="pic" idx="10"/>
          </p:nvPr>
        </p:nvSpPr>
        <p:spPr>
          <a:xfrm>
            <a:off x="7096539" y="0"/>
            <a:ext cx="5095461" cy="6858000"/>
          </a:xfrm>
        </p:spPr>
        <p:txBody>
          <a:bodyPr/>
          <a:lstStyle>
            <a:lvl1pPr marL="0" indent="0">
              <a:buNone/>
              <a:defRPr sz="3200"/>
            </a:lvl1pPr>
            <a:lvl2pPr marL="457211" indent="0">
              <a:buNone/>
              <a:defRPr sz="2800"/>
            </a:lvl2pPr>
            <a:lvl3pPr marL="914422" indent="0">
              <a:buNone/>
              <a:defRPr sz="2400"/>
            </a:lvl3pPr>
            <a:lvl4pPr marL="1371633" indent="0">
              <a:buNone/>
              <a:defRPr sz="2000"/>
            </a:lvl4pPr>
            <a:lvl5pPr marL="1828844" indent="0">
              <a:buNone/>
              <a:defRPr sz="2000"/>
            </a:lvl5pPr>
            <a:lvl6pPr marL="2286055" indent="0">
              <a:buNone/>
              <a:defRPr sz="2000"/>
            </a:lvl6pPr>
            <a:lvl7pPr marL="2743266" indent="0">
              <a:buNone/>
              <a:defRPr sz="2000"/>
            </a:lvl7pPr>
            <a:lvl8pPr marL="3200476" indent="0">
              <a:buNone/>
              <a:defRPr sz="2000"/>
            </a:lvl8pPr>
            <a:lvl9pPr marL="3657687" indent="0">
              <a:buNone/>
              <a:defRPr sz="2000"/>
            </a:lvl9pPr>
          </a:lstStyle>
          <a:p>
            <a:r>
              <a:rPr lang="en-US"/>
              <a:t>Click icon to add picture</a:t>
            </a:r>
          </a:p>
        </p:txBody>
      </p:sp>
      <p:sp>
        <p:nvSpPr>
          <p:cNvPr id="10" name="AutoShape 2">
            <a:extLst>
              <a:ext uri="{FF2B5EF4-FFF2-40B4-BE49-F238E27FC236}">
                <a16:creationId xmlns:a16="http://schemas.microsoft.com/office/drawing/2014/main" id="{5571C047-C778-A7DE-ED55-776FA9CFFE20}"/>
              </a:ext>
            </a:extLst>
          </p:cNvPr>
          <p:cNvSpPr/>
          <p:nvPr userDrawn="1"/>
        </p:nvSpPr>
        <p:spPr>
          <a:xfrm>
            <a:off x="496957" y="4252843"/>
            <a:ext cx="6198705" cy="0"/>
          </a:xfrm>
          <a:prstGeom prst="line">
            <a:avLst/>
          </a:prstGeom>
          <a:ln w="38100" cap="flat">
            <a:solidFill>
              <a:srgbClr val="99CA3D"/>
            </a:solidFill>
            <a:prstDash val="solid"/>
            <a:headEnd type="none" w="sm" len="sm"/>
            <a:tailEnd type="none" w="sm" len="sm"/>
          </a:ln>
        </p:spPr>
      </p:sp>
      <p:sp>
        <p:nvSpPr>
          <p:cNvPr id="5" name="Oval 4">
            <a:extLst>
              <a:ext uri="{FF2B5EF4-FFF2-40B4-BE49-F238E27FC236}">
                <a16:creationId xmlns:a16="http://schemas.microsoft.com/office/drawing/2014/main" id="{5161563F-CE90-C7A2-4A74-20E781AADD57}"/>
              </a:ext>
            </a:extLst>
          </p:cNvPr>
          <p:cNvSpPr/>
          <p:nvPr/>
        </p:nvSpPr>
        <p:spPr>
          <a:xfrm>
            <a:off x="632502" y="3022393"/>
            <a:ext cx="1005840" cy="10058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6816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otocol D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25B61-1CBB-9DCA-67F2-F68CF8AD600D}"/>
              </a:ext>
            </a:extLst>
          </p:cNvPr>
          <p:cNvSpPr>
            <a:spLocks noGrp="1"/>
          </p:cNvSpPr>
          <p:nvPr>
            <p:ph type="ctrTitle" hasCustomPrompt="1"/>
          </p:nvPr>
        </p:nvSpPr>
        <p:spPr>
          <a:xfrm>
            <a:off x="1315279" y="874648"/>
            <a:ext cx="5423452" cy="3326636"/>
          </a:xfrm>
        </p:spPr>
        <p:txBody>
          <a:bodyPr anchor="b">
            <a:normAutofit/>
          </a:bodyPr>
          <a:lstStyle>
            <a:lvl1pPr algn="r">
              <a:defRPr sz="5400"/>
            </a:lvl1pPr>
          </a:lstStyle>
          <a:p>
            <a:r>
              <a:rPr lang="en-US"/>
              <a:t>Section Title</a:t>
            </a:r>
          </a:p>
        </p:txBody>
      </p:sp>
      <p:sp>
        <p:nvSpPr>
          <p:cNvPr id="3" name="Subtitle 2">
            <a:extLst>
              <a:ext uri="{FF2B5EF4-FFF2-40B4-BE49-F238E27FC236}">
                <a16:creationId xmlns:a16="http://schemas.microsoft.com/office/drawing/2014/main" id="{0E478622-7AC8-99C9-3D7B-A39165E7CF0E}"/>
              </a:ext>
            </a:extLst>
          </p:cNvPr>
          <p:cNvSpPr>
            <a:spLocks noGrp="1"/>
          </p:cNvSpPr>
          <p:nvPr>
            <p:ph type="subTitle" idx="1"/>
          </p:nvPr>
        </p:nvSpPr>
        <p:spPr>
          <a:xfrm>
            <a:off x="1302026" y="4347889"/>
            <a:ext cx="5436705" cy="1202635"/>
          </a:xfrm>
        </p:spPr>
        <p:txBody>
          <a:bodyPr>
            <a:normAutofit/>
          </a:bodyPr>
          <a:lstStyle>
            <a:lvl1pPr marL="0" indent="0" algn="r">
              <a:buNone/>
              <a:defRPr sz="3200"/>
            </a:lvl1pPr>
            <a:lvl2pPr marL="457211" indent="0" algn="ctr">
              <a:buNone/>
              <a:defRPr sz="2000"/>
            </a:lvl2pPr>
            <a:lvl3pPr marL="914422" indent="0" algn="ctr">
              <a:buNone/>
              <a:defRPr sz="1800"/>
            </a:lvl3pPr>
            <a:lvl4pPr marL="1371633" indent="0" algn="ctr">
              <a:buNone/>
              <a:defRPr sz="1600"/>
            </a:lvl4pPr>
            <a:lvl5pPr marL="1828844" indent="0" algn="ctr">
              <a:buNone/>
              <a:defRPr sz="1600"/>
            </a:lvl5pPr>
            <a:lvl6pPr marL="2286055" indent="0" algn="ctr">
              <a:buNone/>
              <a:defRPr sz="1600"/>
            </a:lvl6pPr>
            <a:lvl7pPr marL="2743266" indent="0" algn="ctr">
              <a:buNone/>
              <a:defRPr sz="1600"/>
            </a:lvl7pPr>
            <a:lvl8pPr marL="3200476" indent="0" algn="ctr">
              <a:buNone/>
              <a:defRPr sz="1600"/>
            </a:lvl8pPr>
            <a:lvl9pPr marL="3657687" indent="0" algn="ctr">
              <a:buNone/>
              <a:defRPr sz="1600"/>
            </a:lvl9pPr>
          </a:lstStyle>
          <a:p>
            <a:r>
              <a:rPr lang="en-US"/>
              <a:t>Click to edit Master subtitle style</a:t>
            </a:r>
          </a:p>
        </p:txBody>
      </p:sp>
      <p:sp>
        <p:nvSpPr>
          <p:cNvPr id="8" name="Picture Placeholder 2">
            <a:extLst>
              <a:ext uri="{FF2B5EF4-FFF2-40B4-BE49-F238E27FC236}">
                <a16:creationId xmlns:a16="http://schemas.microsoft.com/office/drawing/2014/main" id="{B2434808-A347-F781-0DCD-52A298D54EE2}"/>
              </a:ext>
            </a:extLst>
          </p:cNvPr>
          <p:cNvSpPr>
            <a:spLocks noGrp="1"/>
          </p:cNvSpPr>
          <p:nvPr>
            <p:ph type="pic" idx="10"/>
          </p:nvPr>
        </p:nvSpPr>
        <p:spPr>
          <a:xfrm>
            <a:off x="7096539" y="0"/>
            <a:ext cx="5095461" cy="6858000"/>
          </a:xfrm>
        </p:spPr>
        <p:txBody>
          <a:bodyPr/>
          <a:lstStyle>
            <a:lvl1pPr marL="0" indent="0">
              <a:buNone/>
              <a:defRPr sz="3200"/>
            </a:lvl1pPr>
            <a:lvl2pPr marL="457211" indent="0">
              <a:buNone/>
              <a:defRPr sz="2800"/>
            </a:lvl2pPr>
            <a:lvl3pPr marL="914422" indent="0">
              <a:buNone/>
              <a:defRPr sz="2400"/>
            </a:lvl3pPr>
            <a:lvl4pPr marL="1371633" indent="0">
              <a:buNone/>
              <a:defRPr sz="2000"/>
            </a:lvl4pPr>
            <a:lvl5pPr marL="1828844" indent="0">
              <a:buNone/>
              <a:defRPr sz="2000"/>
            </a:lvl5pPr>
            <a:lvl6pPr marL="2286055" indent="0">
              <a:buNone/>
              <a:defRPr sz="2000"/>
            </a:lvl6pPr>
            <a:lvl7pPr marL="2743266" indent="0">
              <a:buNone/>
              <a:defRPr sz="2000"/>
            </a:lvl7pPr>
            <a:lvl8pPr marL="3200476" indent="0">
              <a:buNone/>
              <a:defRPr sz="2000"/>
            </a:lvl8pPr>
            <a:lvl9pPr marL="3657687" indent="0">
              <a:buNone/>
              <a:defRPr sz="2000"/>
            </a:lvl9pPr>
          </a:lstStyle>
          <a:p>
            <a:r>
              <a:rPr lang="en-US"/>
              <a:t>Click icon to add picture</a:t>
            </a:r>
          </a:p>
        </p:txBody>
      </p:sp>
      <p:sp>
        <p:nvSpPr>
          <p:cNvPr id="10" name="AutoShape 2">
            <a:extLst>
              <a:ext uri="{FF2B5EF4-FFF2-40B4-BE49-F238E27FC236}">
                <a16:creationId xmlns:a16="http://schemas.microsoft.com/office/drawing/2014/main" id="{5571C047-C778-A7DE-ED55-776FA9CFFE20}"/>
              </a:ext>
            </a:extLst>
          </p:cNvPr>
          <p:cNvSpPr/>
          <p:nvPr userDrawn="1"/>
        </p:nvSpPr>
        <p:spPr>
          <a:xfrm>
            <a:off x="496957" y="4252843"/>
            <a:ext cx="6198705" cy="0"/>
          </a:xfrm>
          <a:prstGeom prst="line">
            <a:avLst/>
          </a:prstGeom>
          <a:ln w="38100" cap="flat">
            <a:solidFill>
              <a:schemeClr val="accent2"/>
            </a:solidFill>
            <a:prstDash val="solid"/>
            <a:headEnd type="none" w="sm" len="sm"/>
            <a:tailEnd type="none" w="sm" len="sm"/>
          </a:ln>
        </p:spPr>
      </p:sp>
      <p:sp>
        <p:nvSpPr>
          <p:cNvPr id="5" name="Oval 4">
            <a:extLst>
              <a:ext uri="{FF2B5EF4-FFF2-40B4-BE49-F238E27FC236}">
                <a16:creationId xmlns:a16="http://schemas.microsoft.com/office/drawing/2014/main" id="{5161563F-CE90-C7A2-4A74-20E781AADD57}"/>
              </a:ext>
            </a:extLst>
          </p:cNvPr>
          <p:cNvSpPr/>
          <p:nvPr/>
        </p:nvSpPr>
        <p:spPr>
          <a:xfrm>
            <a:off x="632502" y="3022393"/>
            <a:ext cx="1005840" cy="100584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6985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sults D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25B61-1CBB-9DCA-67F2-F68CF8AD600D}"/>
              </a:ext>
            </a:extLst>
          </p:cNvPr>
          <p:cNvSpPr>
            <a:spLocks noGrp="1"/>
          </p:cNvSpPr>
          <p:nvPr>
            <p:ph type="ctrTitle" hasCustomPrompt="1"/>
          </p:nvPr>
        </p:nvSpPr>
        <p:spPr>
          <a:xfrm>
            <a:off x="1315279" y="874648"/>
            <a:ext cx="5423452" cy="3326636"/>
          </a:xfrm>
        </p:spPr>
        <p:txBody>
          <a:bodyPr anchor="b">
            <a:normAutofit/>
          </a:bodyPr>
          <a:lstStyle>
            <a:lvl1pPr algn="r">
              <a:defRPr sz="5400"/>
            </a:lvl1pPr>
          </a:lstStyle>
          <a:p>
            <a:r>
              <a:rPr lang="en-US"/>
              <a:t>Section Title</a:t>
            </a:r>
          </a:p>
        </p:txBody>
      </p:sp>
      <p:sp>
        <p:nvSpPr>
          <p:cNvPr id="3" name="Subtitle 2">
            <a:extLst>
              <a:ext uri="{FF2B5EF4-FFF2-40B4-BE49-F238E27FC236}">
                <a16:creationId xmlns:a16="http://schemas.microsoft.com/office/drawing/2014/main" id="{0E478622-7AC8-99C9-3D7B-A39165E7CF0E}"/>
              </a:ext>
            </a:extLst>
          </p:cNvPr>
          <p:cNvSpPr>
            <a:spLocks noGrp="1"/>
          </p:cNvSpPr>
          <p:nvPr>
            <p:ph type="subTitle" idx="1"/>
          </p:nvPr>
        </p:nvSpPr>
        <p:spPr>
          <a:xfrm>
            <a:off x="1302026" y="4347889"/>
            <a:ext cx="5436705" cy="1202635"/>
          </a:xfrm>
        </p:spPr>
        <p:txBody>
          <a:bodyPr>
            <a:normAutofit/>
          </a:bodyPr>
          <a:lstStyle>
            <a:lvl1pPr marL="0" indent="0" algn="r">
              <a:buNone/>
              <a:defRPr sz="3200"/>
            </a:lvl1pPr>
            <a:lvl2pPr marL="457211" indent="0" algn="ctr">
              <a:buNone/>
              <a:defRPr sz="2000"/>
            </a:lvl2pPr>
            <a:lvl3pPr marL="914422" indent="0" algn="ctr">
              <a:buNone/>
              <a:defRPr sz="1800"/>
            </a:lvl3pPr>
            <a:lvl4pPr marL="1371633" indent="0" algn="ctr">
              <a:buNone/>
              <a:defRPr sz="1600"/>
            </a:lvl4pPr>
            <a:lvl5pPr marL="1828844" indent="0" algn="ctr">
              <a:buNone/>
              <a:defRPr sz="1600"/>
            </a:lvl5pPr>
            <a:lvl6pPr marL="2286055" indent="0" algn="ctr">
              <a:buNone/>
              <a:defRPr sz="1600"/>
            </a:lvl6pPr>
            <a:lvl7pPr marL="2743266" indent="0" algn="ctr">
              <a:buNone/>
              <a:defRPr sz="1600"/>
            </a:lvl7pPr>
            <a:lvl8pPr marL="3200476" indent="0" algn="ctr">
              <a:buNone/>
              <a:defRPr sz="1600"/>
            </a:lvl8pPr>
            <a:lvl9pPr marL="3657687" indent="0" algn="ctr">
              <a:buNone/>
              <a:defRPr sz="1600"/>
            </a:lvl9pPr>
          </a:lstStyle>
          <a:p>
            <a:r>
              <a:rPr lang="en-US"/>
              <a:t>Click to edit Master subtitle style</a:t>
            </a:r>
          </a:p>
        </p:txBody>
      </p:sp>
      <p:sp>
        <p:nvSpPr>
          <p:cNvPr id="8" name="Picture Placeholder 2">
            <a:extLst>
              <a:ext uri="{FF2B5EF4-FFF2-40B4-BE49-F238E27FC236}">
                <a16:creationId xmlns:a16="http://schemas.microsoft.com/office/drawing/2014/main" id="{B2434808-A347-F781-0DCD-52A298D54EE2}"/>
              </a:ext>
            </a:extLst>
          </p:cNvPr>
          <p:cNvSpPr>
            <a:spLocks noGrp="1"/>
          </p:cNvSpPr>
          <p:nvPr>
            <p:ph type="pic" idx="10"/>
          </p:nvPr>
        </p:nvSpPr>
        <p:spPr>
          <a:xfrm>
            <a:off x="7096539" y="0"/>
            <a:ext cx="5095461" cy="6858000"/>
          </a:xfrm>
        </p:spPr>
        <p:txBody>
          <a:bodyPr/>
          <a:lstStyle>
            <a:lvl1pPr marL="0" indent="0">
              <a:buNone/>
              <a:defRPr sz="3200"/>
            </a:lvl1pPr>
            <a:lvl2pPr marL="457211" indent="0">
              <a:buNone/>
              <a:defRPr sz="2800"/>
            </a:lvl2pPr>
            <a:lvl3pPr marL="914422" indent="0">
              <a:buNone/>
              <a:defRPr sz="2400"/>
            </a:lvl3pPr>
            <a:lvl4pPr marL="1371633" indent="0">
              <a:buNone/>
              <a:defRPr sz="2000"/>
            </a:lvl4pPr>
            <a:lvl5pPr marL="1828844" indent="0">
              <a:buNone/>
              <a:defRPr sz="2000"/>
            </a:lvl5pPr>
            <a:lvl6pPr marL="2286055" indent="0">
              <a:buNone/>
              <a:defRPr sz="2000"/>
            </a:lvl6pPr>
            <a:lvl7pPr marL="2743266" indent="0">
              <a:buNone/>
              <a:defRPr sz="2000"/>
            </a:lvl7pPr>
            <a:lvl8pPr marL="3200476" indent="0">
              <a:buNone/>
              <a:defRPr sz="2000"/>
            </a:lvl8pPr>
            <a:lvl9pPr marL="3657687" indent="0">
              <a:buNone/>
              <a:defRPr sz="2000"/>
            </a:lvl9pPr>
          </a:lstStyle>
          <a:p>
            <a:r>
              <a:rPr lang="en-US"/>
              <a:t>Click icon to add picture</a:t>
            </a:r>
          </a:p>
        </p:txBody>
      </p:sp>
      <p:sp>
        <p:nvSpPr>
          <p:cNvPr id="10" name="AutoShape 2">
            <a:extLst>
              <a:ext uri="{FF2B5EF4-FFF2-40B4-BE49-F238E27FC236}">
                <a16:creationId xmlns:a16="http://schemas.microsoft.com/office/drawing/2014/main" id="{5571C047-C778-A7DE-ED55-776FA9CFFE20}"/>
              </a:ext>
            </a:extLst>
          </p:cNvPr>
          <p:cNvSpPr/>
          <p:nvPr userDrawn="1"/>
        </p:nvSpPr>
        <p:spPr>
          <a:xfrm>
            <a:off x="496957" y="4252843"/>
            <a:ext cx="6198705" cy="0"/>
          </a:xfrm>
          <a:prstGeom prst="line">
            <a:avLst/>
          </a:prstGeom>
          <a:ln w="38100" cap="flat">
            <a:solidFill>
              <a:schemeClr val="accent5"/>
            </a:solidFill>
            <a:prstDash val="solid"/>
            <a:headEnd type="none" w="sm" len="sm"/>
            <a:tailEnd type="none" w="sm" len="sm"/>
          </a:ln>
        </p:spPr>
      </p:sp>
      <p:sp>
        <p:nvSpPr>
          <p:cNvPr id="5" name="Oval 4">
            <a:extLst>
              <a:ext uri="{FF2B5EF4-FFF2-40B4-BE49-F238E27FC236}">
                <a16:creationId xmlns:a16="http://schemas.microsoft.com/office/drawing/2014/main" id="{5161563F-CE90-C7A2-4A74-20E781AADD57}"/>
              </a:ext>
            </a:extLst>
          </p:cNvPr>
          <p:cNvSpPr/>
          <p:nvPr/>
        </p:nvSpPr>
        <p:spPr>
          <a:xfrm>
            <a:off x="632502" y="3022393"/>
            <a:ext cx="1005840" cy="100584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5743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Dividers -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25B61-1CBB-9DCA-67F2-F68CF8AD600D}"/>
              </a:ext>
            </a:extLst>
          </p:cNvPr>
          <p:cNvSpPr>
            <a:spLocks noGrp="1"/>
          </p:cNvSpPr>
          <p:nvPr>
            <p:ph type="ctrTitle" hasCustomPrompt="1"/>
          </p:nvPr>
        </p:nvSpPr>
        <p:spPr>
          <a:xfrm>
            <a:off x="1315279" y="874648"/>
            <a:ext cx="5423452" cy="3326636"/>
          </a:xfrm>
        </p:spPr>
        <p:txBody>
          <a:bodyPr anchor="b">
            <a:normAutofit/>
          </a:bodyPr>
          <a:lstStyle>
            <a:lvl1pPr algn="r">
              <a:defRPr sz="5400"/>
            </a:lvl1pPr>
          </a:lstStyle>
          <a:p>
            <a:r>
              <a:rPr lang="en-US"/>
              <a:t>Section Title</a:t>
            </a:r>
          </a:p>
        </p:txBody>
      </p:sp>
      <p:sp>
        <p:nvSpPr>
          <p:cNvPr id="3" name="Subtitle 2">
            <a:extLst>
              <a:ext uri="{FF2B5EF4-FFF2-40B4-BE49-F238E27FC236}">
                <a16:creationId xmlns:a16="http://schemas.microsoft.com/office/drawing/2014/main" id="{0E478622-7AC8-99C9-3D7B-A39165E7CF0E}"/>
              </a:ext>
            </a:extLst>
          </p:cNvPr>
          <p:cNvSpPr>
            <a:spLocks noGrp="1"/>
          </p:cNvSpPr>
          <p:nvPr>
            <p:ph type="subTitle" idx="1"/>
          </p:nvPr>
        </p:nvSpPr>
        <p:spPr>
          <a:xfrm>
            <a:off x="1302026" y="4347889"/>
            <a:ext cx="5436705" cy="1202635"/>
          </a:xfrm>
        </p:spPr>
        <p:txBody>
          <a:bodyPr>
            <a:normAutofit/>
          </a:bodyPr>
          <a:lstStyle>
            <a:lvl1pPr marL="0" indent="0" algn="r">
              <a:buNone/>
              <a:defRPr sz="3200"/>
            </a:lvl1pPr>
            <a:lvl2pPr marL="457211" indent="0" algn="ctr">
              <a:buNone/>
              <a:defRPr sz="2000"/>
            </a:lvl2pPr>
            <a:lvl3pPr marL="914422" indent="0" algn="ctr">
              <a:buNone/>
              <a:defRPr sz="1800"/>
            </a:lvl3pPr>
            <a:lvl4pPr marL="1371633" indent="0" algn="ctr">
              <a:buNone/>
              <a:defRPr sz="1600"/>
            </a:lvl4pPr>
            <a:lvl5pPr marL="1828844" indent="0" algn="ctr">
              <a:buNone/>
              <a:defRPr sz="1600"/>
            </a:lvl5pPr>
            <a:lvl6pPr marL="2286055" indent="0" algn="ctr">
              <a:buNone/>
              <a:defRPr sz="1600"/>
            </a:lvl6pPr>
            <a:lvl7pPr marL="2743266" indent="0" algn="ctr">
              <a:buNone/>
              <a:defRPr sz="1600"/>
            </a:lvl7pPr>
            <a:lvl8pPr marL="3200476" indent="0" algn="ctr">
              <a:buNone/>
              <a:defRPr sz="1600"/>
            </a:lvl8pPr>
            <a:lvl9pPr marL="3657687" indent="0" algn="ctr">
              <a:buNone/>
              <a:defRPr sz="1600"/>
            </a:lvl9pPr>
          </a:lstStyle>
          <a:p>
            <a:r>
              <a:rPr lang="en-US"/>
              <a:t>Click to edit Master subtitle style</a:t>
            </a:r>
          </a:p>
        </p:txBody>
      </p:sp>
      <p:sp>
        <p:nvSpPr>
          <p:cNvPr id="8" name="Picture Placeholder 2">
            <a:extLst>
              <a:ext uri="{FF2B5EF4-FFF2-40B4-BE49-F238E27FC236}">
                <a16:creationId xmlns:a16="http://schemas.microsoft.com/office/drawing/2014/main" id="{B2434808-A347-F781-0DCD-52A298D54EE2}"/>
              </a:ext>
            </a:extLst>
          </p:cNvPr>
          <p:cNvSpPr>
            <a:spLocks noGrp="1"/>
          </p:cNvSpPr>
          <p:nvPr>
            <p:ph type="pic" idx="10"/>
          </p:nvPr>
        </p:nvSpPr>
        <p:spPr>
          <a:xfrm>
            <a:off x="7096539" y="0"/>
            <a:ext cx="5095461" cy="6858000"/>
          </a:xfrm>
        </p:spPr>
        <p:txBody>
          <a:bodyPr/>
          <a:lstStyle>
            <a:lvl1pPr marL="0" indent="0">
              <a:buNone/>
              <a:defRPr sz="3200"/>
            </a:lvl1pPr>
            <a:lvl2pPr marL="457211" indent="0">
              <a:buNone/>
              <a:defRPr sz="2800"/>
            </a:lvl2pPr>
            <a:lvl3pPr marL="914422" indent="0">
              <a:buNone/>
              <a:defRPr sz="2400"/>
            </a:lvl3pPr>
            <a:lvl4pPr marL="1371633" indent="0">
              <a:buNone/>
              <a:defRPr sz="2000"/>
            </a:lvl4pPr>
            <a:lvl5pPr marL="1828844" indent="0">
              <a:buNone/>
              <a:defRPr sz="2000"/>
            </a:lvl5pPr>
            <a:lvl6pPr marL="2286055" indent="0">
              <a:buNone/>
              <a:defRPr sz="2000"/>
            </a:lvl6pPr>
            <a:lvl7pPr marL="2743266" indent="0">
              <a:buNone/>
              <a:defRPr sz="2000"/>
            </a:lvl7pPr>
            <a:lvl8pPr marL="3200476" indent="0">
              <a:buNone/>
              <a:defRPr sz="2000"/>
            </a:lvl8pPr>
            <a:lvl9pPr marL="3657687" indent="0">
              <a:buNone/>
              <a:defRPr sz="2000"/>
            </a:lvl9pPr>
          </a:lstStyle>
          <a:p>
            <a:r>
              <a:rPr lang="en-US"/>
              <a:t>Click icon to add picture</a:t>
            </a:r>
          </a:p>
        </p:txBody>
      </p:sp>
      <p:sp>
        <p:nvSpPr>
          <p:cNvPr id="10" name="AutoShape 2">
            <a:extLst>
              <a:ext uri="{FF2B5EF4-FFF2-40B4-BE49-F238E27FC236}">
                <a16:creationId xmlns:a16="http://schemas.microsoft.com/office/drawing/2014/main" id="{5571C047-C778-A7DE-ED55-776FA9CFFE20}"/>
              </a:ext>
            </a:extLst>
          </p:cNvPr>
          <p:cNvSpPr/>
          <p:nvPr userDrawn="1"/>
        </p:nvSpPr>
        <p:spPr>
          <a:xfrm>
            <a:off x="496957" y="4252843"/>
            <a:ext cx="6198705" cy="0"/>
          </a:xfrm>
          <a:prstGeom prst="line">
            <a:avLst/>
          </a:prstGeom>
          <a:ln w="38100" cap="flat">
            <a:solidFill>
              <a:schemeClr val="accent4"/>
            </a:solidFill>
            <a:prstDash val="solid"/>
            <a:headEnd type="none" w="sm" len="sm"/>
            <a:tailEnd type="none" w="sm" len="sm"/>
          </a:ln>
        </p:spPr>
      </p:sp>
      <p:sp>
        <p:nvSpPr>
          <p:cNvPr id="5" name="Oval 4">
            <a:extLst>
              <a:ext uri="{FF2B5EF4-FFF2-40B4-BE49-F238E27FC236}">
                <a16:creationId xmlns:a16="http://schemas.microsoft.com/office/drawing/2014/main" id="{5161563F-CE90-C7A2-4A74-20E781AADD57}"/>
              </a:ext>
            </a:extLst>
          </p:cNvPr>
          <p:cNvSpPr/>
          <p:nvPr/>
        </p:nvSpPr>
        <p:spPr>
          <a:xfrm>
            <a:off x="632502" y="3022393"/>
            <a:ext cx="1005840" cy="100584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5287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FC88-9E17-BE28-1AD9-3D2AB7030F27}"/>
              </a:ext>
            </a:extLst>
          </p:cNvPr>
          <p:cNvSpPr>
            <a:spLocks noGrp="1"/>
          </p:cNvSpPr>
          <p:nvPr>
            <p:ph type="title"/>
          </p:nvPr>
        </p:nvSpPr>
        <p:spPr>
          <a:xfrm>
            <a:off x="609600" y="412750"/>
            <a:ext cx="10972800" cy="78988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DF181D0-6E1A-E179-7907-52D5AB2BA0EA}"/>
              </a:ext>
            </a:extLst>
          </p:cNvPr>
          <p:cNvSpPr>
            <a:spLocks noGrp="1"/>
          </p:cNvSpPr>
          <p:nvPr>
            <p:ph idx="1"/>
          </p:nvPr>
        </p:nvSpPr>
        <p:spPr>
          <a:xfrm>
            <a:off x="609600" y="1500809"/>
            <a:ext cx="10972800" cy="467615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AutoShape 22">
            <a:extLst>
              <a:ext uri="{FF2B5EF4-FFF2-40B4-BE49-F238E27FC236}">
                <a16:creationId xmlns:a16="http://schemas.microsoft.com/office/drawing/2014/main" id="{449435D2-834B-69C2-4684-4502069AC4D8}"/>
              </a:ext>
            </a:extLst>
          </p:cNvPr>
          <p:cNvSpPr/>
          <p:nvPr userDrawn="1"/>
        </p:nvSpPr>
        <p:spPr>
          <a:xfrm>
            <a:off x="609600" y="412750"/>
            <a:ext cx="10972800" cy="0"/>
          </a:xfrm>
          <a:prstGeom prst="line">
            <a:avLst/>
          </a:prstGeom>
          <a:ln w="28575" cap="flat">
            <a:solidFill>
              <a:srgbClr val="99CA3D"/>
            </a:solidFill>
            <a:prstDash val="solid"/>
            <a:headEnd type="none" w="sm" len="sm"/>
            <a:tailEnd type="none" w="sm" len="sm"/>
          </a:ln>
        </p:spPr>
      </p:sp>
      <p:pic>
        <p:nvPicPr>
          <p:cNvPr id="9" name="Picture 8" descr="A green and white sign&#10;&#10;Description automatically generated with low confidence">
            <a:extLst>
              <a:ext uri="{FF2B5EF4-FFF2-40B4-BE49-F238E27FC236}">
                <a16:creationId xmlns:a16="http://schemas.microsoft.com/office/drawing/2014/main" id="{DA692329-50C1-F28C-C7C6-9E236AACEA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9300" y="6251713"/>
            <a:ext cx="1166890" cy="308059"/>
          </a:xfrm>
          <a:prstGeom prst="rect">
            <a:avLst/>
          </a:prstGeom>
        </p:spPr>
      </p:pic>
    </p:spTree>
    <p:extLst>
      <p:ext uri="{BB962C8B-B14F-4D97-AF65-F5344CB8AC3E}">
        <p14:creationId xmlns:p14="http://schemas.microsoft.com/office/powerpoint/2010/main" val="1635708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No Ween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FC88-9E17-BE28-1AD9-3D2AB7030F27}"/>
              </a:ext>
            </a:extLst>
          </p:cNvPr>
          <p:cNvSpPr>
            <a:spLocks noGrp="1"/>
          </p:cNvSpPr>
          <p:nvPr>
            <p:ph type="title"/>
          </p:nvPr>
        </p:nvSpPr>
        <p:spPr>
          <a:xfrm>
            <a:off x="609600" y="412750"/>
            <a:ext cx="10972800" cy="78988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DF181D0-6E1A-E179-7907-52D5AB2BA0EA}"/>
              </a:ext>
            </a:extLst>
          </p:cNvPr>
          <p:cNvSpPr>
            <a:spLocks noGrp="1"/>
          </p:cNvSpPr>
          <p:nvPr>
            <p:ph idx="1"/>
          </p:nvPr>
        </p:nvSpPr>
        <p:spPr>
          <a:xfrm>
            <a:off x="609600" y="1500809"/>
            <a:ext cx="10972800" cy="467615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AutoShape 22">
            <a:extLst>
              <a:ext uri="{FF2B5EF4-FFF2-40B4-BE49-F238E27FC236}">
                <a16:creationId xmlns:a16="http://schemas.microsoft.com/office/drawing/2014/main" id="{449435D2-834B-69C2-4684-4502069AC4D8}"/>
              </a:ext>
            </a:extLst>
          </p:cNvPr>
          <p:cNvSpPr/>
          <p:nvPr userDrawn="1"/>
        </p:nvSpPr>
        <p:spPr>
          <a:xfrm>
            <a:off x="609600" y="412750"/>
            <a:ext cx="10972800" cy="0"/>
          </a:xfrm>
          <a:prstGeom prst="line">
            <a:avLst/>
          </a:prstGeom>
          <a:ln w="28575" cap="flat">
            <a:solidFill>
              <a:srgbClr val="99CA3D"/>
            </a:solidFill>
            <a:prstDash val="solid"/>
            <a:headEnd type="none" w="sm" len="sm"/>
            <a:tailEnd type="none" w="sm" len="sm"/>
          </a:ln>
        </p:spPr>
      </p:sp>
    </p:spTree>
    <p:extLst>
      <p:ext uri="{BB962C8B-B14F-4D97-AF65-F5344CB8AC3E}">
        <p14:creationId xmlns:p14="http://schemas.microsoft.com/office/powerpoint/2010/main" val="1662162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mp;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FC88-9E17-BE28-1AD9-3D2AB7030F27}"/>
              </a:ext>
            </a:extLst>
          </p:cNvPr>
          <p:cNvSpPr>
            <a:spLocks noGrp="1"/>
          </p:cNvSpPr>
          <p:nvPr>
            <p:ph type="title"/>
          </p:nvPr>
        </p:nvSpPr>
        <p:spPr>
          <a:xfrm>
            <a:off x="609600" y="412750"/>
            <a:ext cx="10972800" cy="789884"/>
          </a:xfrm>
        </p:spPr>
        <p:txBody>
          <a:bodyPr/>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1DF181D0-6E1A-E179-7907-52D5AB2BA0EA}"/>
              </a:ext>
            </a:extLst>
          </p:cNvPr>
          <p:cNvSpPr>
            <a:spLocks noGrp="1"/>
          </p:cNvSpPr>
          <p:nvPr>
            <p:ph idx="1"/>
          </p:nvPr>
        </p:nvSpPr>
        <p:spPr>
          <a:xfrm>
            <a:off x="609600" y="1500809"/>
            <a:ext cx="5486401" cy="467615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AutoShape 22">
            <a:extLst>
              <a:ext uri="{FF2B5EF4-FFF2-40B4-BE49-F238E27FC236}">
                <a16:creationId xmlns:a16="http://schemas.microsoft.com/office/drawing/2014/main" id="{449435D2-834B-69C2-4684-4502069AC4D8}"/>
              </a:ext>
            </a:extLst>
          </p:cNvPr>
          <p:cNvSpPr/>
          <p:nvPr userDrawn="1"/>
        </p:nvSpPr>
        <p:spPr>
          <a:xfrm>
            <a:off x="609600" y="412750"/>
            <a:ext cx="10972800" cy="0"/>
          </a:xfrm>
          <a:prstGeom prst="line">
            <a:avLst/>
          </a:prstGeom>
          <a:ln w="28575" cap="flat">
            <a:solidFill>
              <a:srgbClr val="99CA3D"/>
            </a:solidFill>
            <a:prstDash val="solid"/>
            <a:headEnd type="none" w="sm" len="sm"/>
            <a:tailEnd type="none" w="sm" len="sm"/>
          </a:ln>
        </p:spPr>
      </p:sp>
      <p:pic>
        <p:nvPicPr>
          <p:cNvPr id="9" name="Picture 8" descr="A green and white sign&#10;&#10;Description automatically generated with low confidence">
            <a:extLst>
              <a:ext uri="{FF2B5EF4-FFF2-40B4-BE49-F238E27FC236}">
                <a16:creationId xmlns:a16="http://schemas.microsoft.com/office/drawing/2014/main" id="{DA692329-50C1-F28C-C7C6-9E236AACEA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9300" y="6251713"/>
            <a:ext cx="1166890" cy="308059"/>
          </a:xfrm>
          <a:prstGeom prst="rect">
            <a:avLst/>
          </a:prstGeom>
        </p:spPr>
      </p:pic>
      <p:sp>
        <p:nvSpPr>
          <p:cNvPr id="5" name="Content Placeholder 2">
            <a:extLst>
              <a:ext uri="{FF2B5EF4-FFF2-40B4-BE49-F238E27FC236}">
                <a16:creationId xmlns:a16="http://schemas.microsoft.com/office/drawing/2014/main" id="{5EAED232-53AA-6627-F622-8CAB2DF6708F}"/>
              </a:ext>
            </a:extLst>
          </p:cNvPr>
          <p:cNvSpPr>
            <a:spLocks noGrp="1"/>
          </p:cNvSpPr>
          <p:nvPr>
            <p:ph idx="10" hasCustomPrompt="1"/>
          </p:nvPr>
        </p:nvSpPr>
        <p:spPr>
          <a:xfrm>
            <a:off x="6349789" y="1500809"/>
            <a:ext cx="5232611" cy="4676154"/>
          </a:xfrm>
        </p:spPr>
        <p:txBody>
          <a:bodyPr>
            <a:noAutofit/>
          </a:bodyPr>
          <a:lstStyle>
            <a:lvl1pPr>
              <a:defRPr/>
            </a:lvl1pPr>
          </a:lstStyle>
          <a:p>
            <a:pPr lvl="0"/>
            <a:r>
              <a:rPr lang="en-US"/>
              <a:t>More text or click icons to add stuff</a:t>
            </a:r>
          </a:p>
        </p:txBody>
      </p:sp>
    </p:spTree>
    <p:extLst>
      <p:ext uri="{BB962C8B-B14F-4D97-AF65-F5344CB8AC3E}">
        <p14:creationId xmlns:p14="http://schemas.microsoft.com/office/powerpoint/2010/main" val="1640969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b Proced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FC88-9E17-BE28-1AD9-3D2AB7030F27}"/>
              </a:ext>
            </a:extLst>
          </p:cNvPr>
          <p:cNvSpPr>
            <a:spLocks noGrp="1"/>
          </p:cNvSpPr>
          <p:nvPr>
            <p:ph type="title"/>
          </p:nvPr>
        </p:nvSpPr>
        <p:spPr>
          <a:xfrm>
            <a:off x="609600" y="412750"/>
            <a:ext cx="10972800" cy="789884"/>
          </a:xfrm>
        </p:spPr>
        <p:txBody>
          <a:bodyPr/>
          <a:lstStyle>
            <a:lvl1pPr>
              <a:defRPr/>
            </a:lvl1pPr>
          </a:lstStyle>
          <a:p>
            <a:r>
              <a:rPr lang="en-US"/>
              <a:t>Click to edit Master title style</a:t>
            </a:r>
          </a:p>
        </p:txBody>
      </p:sp>
      <p:sp>
        <p:nvSpPr>
          <p:cNvPr id="7" name="AutoShape 22">
            <a:extLst>
              <a:ext uri="{FF2B5EF4-FFF2-40B4-BE49-F238E27FC236}">
                <a16:creationId xmlns:a16="http://schemas.microsoft.com/office/drawing/2014/main" id="{449435D2-834B-69C2-4684-4502069AC4D8}"/>
              </a:ext>
            </a:extLst>
          </p:cNvPr>
          <p:cNvSpPr/>
          <p:nvPr userDrawn="1"/>
        </p:nvSpPr>
        <p:spPr>
          <a:xfrm>
            <a:off x="609600" y="412750"/>
            <a:ext cx="10972800" cy="0"/>
          </a:xfrm>
          <a:prstGeom prst="line">
            <a:avLst/>
          </a:prstGeom>
          <a:ln w="28575" cap="flat">
            <a:solidFill>
              <a:schemeClr val="accent2"/>
            </a:solidFill>
            <a:prstDash val="solid"/>
            <a:headEnd type="none" w="sm" len="sm"/>
            <a:tailEnd type="none" w="sm" len="sm"/>
          </a:ln>
        </p:spPr>
      </p:sp>
      <p:sp>
        <p:nvSpPr>
          <p:cNvPr id="10" name="Text Placeholder 9">
            <a:extLst>
              <a:ext uri="{FF2B5EF4-FFF2-40B4-BE49-F238E27FC236}">
                <a16:creationId xmlns:a16="http://schemas.microsoft.com/office/drawing/2014/main" id="{320501C0-7754-4503-9D1A-C39DFE5B29EC}"/>
              </a:ext>
            </a:extLst>
          </p:cNvPr>
          <p:cNvSpPr>
            <a:spLocks noGrp="1"/>
          </p:cNvSpPr>
          <p:nvPr>
            <p:ph type="body" sz="quarter" idx="17"/>
          </p:nvPr>
        </p:nvSpPr>
        <p:spPr>
          <a:xfrm>
            <a:off x="6340475" y="1500188"/>
            <a:ext cx="5000625" cy="4552950"/>
          </a:xfrm>
        </p:spPr>
        <p:txBody>
          <a:bodyPr>
            <a:noAutofit/>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0F716BFF-5012-9980-58CF-B6E57EE8AEB3}"/>
              </a:ext>
            </a:extLst>
          </p:cNvPr>
          <p:cNvSpPr>
            <a:spLocks noGrp="1"/>
          </p:cNvSpPr>
          <p:nvPr>
            <p:ph type="body" sz="quarter" idx="18" hasCustomPrompt="1"/>
          </p:nvPr>
        </p:nvSpPr>
        <p:spPr>
          <a:xfrm>
            <a:off x="5496476" y="1500188"/>
            <a:ext cx="688975" cy="477837"/>
          </a:xfrm>
        </p:spPr>
        <p:txBody>
          <a:bodyPr/>
          <a:lstStyle>
            <a:lvl1pPr marL="0" indent="0" algn="r">
              <a:buNone/>
              <a:defRPr/>
            </a:lvl1pPr>
          </a:lstStyle>
          <a:p>
            <a:pPr lvl="0"/>
            <a:r>
              <a:rPr lang="en-US"/>
              <a:t>1.</a:t>
            </a:r>
          </a:p>
        </p:txBody>
      </p:sp>
      <p:pic>
        <p:nvPicPr>
          <p:cNvPr id="13" name="Picture 12" descr="A green and white sign&#10;&#10;Description automatically generated with low confidence">
            <a:extLst>
              <a:ext uri="{FF2B5EF4-FFF2-40B4-BE49-F238E27FC236}">
                <a16:creationId xmlns:a16="http://schemas.microsoft.com/office/drawing/2014/main" id="{A9315636-4881-6897-C7E4-A0DF6DA5CA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9300" y="6251713"/>
            <a:ext cx="1166890" cy="308059"/>
          </a:xfrm>
          <a:prstGeom prst="rect">
            <a:avLst/>
          </a:prstGeom>
        </p:spPr>
      </p:pic>
    </p:spTree>
    <p:extLst>
      <p:ext uri="{BB962C8B-B14F-4D97-AF65-F5344CB8AC3E}">
        <p14:creationId xmlns:p14="http://schemas.microsoft.com/office/powerpoint/2010/main" val="58368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b Procedure No Ween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FC88-9E17-BE28-1AD9-3D2AB7030F27}"/>
              </a:ext>
            </a:extLst>
          </p:cNvPr>
          <p:cNvSpPr>
            <a:spLocks noGrp="1"/>
          </p:cNvSpPr>
          <p:nvPr>
            <p:ph type="title"/>
          </p:nvPr>
        </p:nvSpPr>
        <p:spPr>
          <a:xfrm>
            <a:off x="609600" y="412750"/>
            <a:ext cx="10972800" cy="789884"/>
          </a:xfrm>
        </p:spPr>
        <p:txBody>
          <a:bodyPr/>
          <a:lstStyle>
            <a:lvl1pPr>
              <a:defRPr/>
            </a:lvl1pPr>
          </a:lstStyle>
          <a:p>
            <a:r>
              <a:rPr lang="en-US"/>
              <a:t>Click to edit Master title style</a:t>
            </a:r>
          </a:p>
        </p:txBody>
      </p:sp>
      <p:sp>
        <p:nvSpPr>
          <p:cNvPr id="7" name="AutoShape 22">
            <a:extLst>
              <a:ext uri="{FF2B5EF4-FFF2-40B4-BE49-F238E27FC236}">
                <a16:creationId xmlns:a16="http://schemas.microsoft.com/office/drawing/2014/main" id="{449435D2-834B-69C2-4684-4502069AC4D8}"/>
              </a:ext>
            </a:extLst>
          </p:cNvPr>
          <p:cNvSpPr/>
          <p:nvPr userDrawn="1"/>
        </p:nvSpPr>
        <p:spPr>
          <a:xfrm>
            <a:off x="609600" y="412750"/>
            <a:ext cx="10972800" cy="0"/>
          </a:xfrm>
          <a:prstGeom prst="line">
            <a:avLst/>
          </a:prstGeom>
          <a:ln w="28575" cap="flat">
            <a:solidFill>
              <a:schemeClr val="accent2"/>
            </a:solidFill>
            <a:prstDash val="solid"/>
            <a:headEnd type="none" w="sm" len="sm"/>
            <a:tailEnd type="none" w="sm" len="sm"/>
          </a:ln>
        </p:spPr>
      </p:sp>
      <p:sp>
        <p:nvSpPr>
          <p:cNvPr id="10" name="Text Placeholder 9">
            <a:extLst>
              <a:ext uri="{FF2B5EF4-FFF2-40B4-BE49-F238E27FC236}">
                <a16:creationId xmlns:a16="http://schemas.microsoft.com/office/drawing/2014/main" id="{320501C0-7754-4503-9D1A-C39DFE5B29EC}"/>
              </a:ext>
            </a:extLst>
          </p:cNvPr>
          <p:cNvSpPr>
            <a:spLocks noGrp="1"/>
          </p:cNvSpPr>
          <p:nvPr>
            <p:ph type="body" sz="quarter" idx="17"/>
          </p:nvPr>
        </p:nvSpPr>
        <p:spPr>
          <a:xfrm>
            <a:off x="6340475" y="1500188"/>
            <a:ext cx="5000625" cy="4552950"/>
          </a:xfrm>
        </p:spPr>
        <p:txBody>
          <a:bodyPr>
            <a:noAutofit/>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0F716BFF-5012-9980-58CF-B6E57EE8AEB3}"/>
              </a:ext>
            </a:extLst>
          </p:cNvPr>
          <p:cNvSpPr>
            <a:spLocks noGrp="1"/>
          </p:cNvSpPr>
          <p:nvPr>
            <p:ph type="body" sz="quarter" idx="18" hasCustomPrompt="1"/>
          </p:nvPr>
        </p:nvSpPr>
        <p:spPr>
          <a:xfrm>
            <a:off x="5496476" y="1500188"/>
            <a:ext cx="688975" cy="477837"/>
          </a:xfrm>
        </p:spPr>
        <p:txBody>
          <a:bodyPr/>
          <a:lstStyle>
            <a:lvl1pPr marL="0" indent="0" algn="r">
              <a:buNone/>
              <a:defRPr/>
            </a:lvl1pPr>
          </a:lstStyle>
          <a:p>
            <a:pPr lvl="0"/>
            <a:r>
              <a:rPr lang="en-US"/>
              <a:t>1.</a:t>
            </a:r>
          </a:p>
        </p:txBody>
      </p:sp>
    </p:spTree>
    <p:extLst>
      <p:ext uri="{BB962C8B-B14F-4D97-AF65-F5344CB8AC3E}">
        <p14:creationId xmlns:p14="http://schemas.microsoft.com/office/powerpoint/2010/main" val="135517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FC88-9E17-BE28-1AD9-3D2AB7030F27}"/>
              </a:ext>
            </a:extLst>
          </p:cNvPr>
          <p:cNvSpPr>
            <a:spLocks noGrp="1"/>
          </p:cNvSpPr>
          <p:nvPr>
            <p:ph type="title"/>
          </p:nvPr>
        </p:nvSpPr>
        <p:spPr>
          <a:xfrm>
            <a:off x="609599" y="412750"/>
            <a:ext cx="10972799" cy="789884"/>
          </a:xfrm>
        </p:spPr>
        <p:txBody>
          <a:bodyPr/>
          <a:lstStyle/>
          <a:p>
            <a:r>
              <a:rPr lang="en-US"/>
              <a:t>Click to edit Master title style</a:t>
            </a:r>
          </a:p>
        </p:txBody>
      </p:sp>
      <p:sp>
        <p:nvSpPr>
          <p:cNvPr id="7" name="AutoShape 22">
            <a:extLst>
              <a:ext uri="{FF2B5EF4-FFF2-40B4-BE49-F238E27FC236}">
                <a16:creationId xmlns:a16="http://schemas.microsoft.com/office/drawing/2014/main" id="{449435D2-834B-69C2-4684-4502069AC4D8}"/>
              </a:ext>
            </a:extLst>
          </p:cNvPr>
          <p:cNvSpPr/>
          <p:nvPr userDrawn="1"/>
        </p:nvSpPr>
        <p:spPr>
          <a:xfrm>
            <a:off x="609600" y="412750"/>
            <a:ext cx="10972800" cy="0"/>
          </a:xfrm>
          <a:prstGeom prst="line">
            <a:avLst/>
          </a:prstGeom>
          <a:ln w="28575" cap="flat">
            <a:solidFill>
              <a:srgbClr val="99CA3D"/>
            </a:solidFill>
            <a:prstDash val="solid"/>
            <a:headEnd type="none" w="sm" len="sm"/>
            <a:tailEnd type="none" w="sm" len="sm"/>
          </a:ln>
        </p:spPr>
      </p:sp>
      <p:pic>
        <p:nvPicPr>
          <p:cNvPr id="9" name="Picture 8" descr="A green and white sign&#10;&#10;Description automatically generated with low confidence">
            <a:extLst>
              <a:ext uri="{FF2B5EF4-FFF2-40B4-BE49-F238E27FC236}">
                <a16:creationId xmlns:a16="http://schemas.microsoft.com/office/drawing/2014/main" id="{DA692329-50C1-F28C-C7C6-9E236AACEA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9300" y="6251713"/>
            <a:ext cx="1166890" cy="308059"/>
          </a:xfrm>
          <a:prstGeom prst="rect">
            <a:avLst/>
          </a:prstGeom>
        </p:spPr>
      </p:pic>
    </p:spTree>
    <p:extLst>
      <p:ext uri="{BB962C8B-B14F-4D97-AF65-F5344CB8AC3E}">
        <p14:creationId xmlns:p14="http://schemas.microsoft.com/office/powerpoint/2010/main" val="41193099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b Pre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FC88-9E17-BE28-1AD9-3D2AB7030F27}"/>
              </a:ext>
            </a:extLst>
          </p:cNvPr>
          <p:cNvSpPr>
            <a:spLocks noGrp="1"/>
          </p:cNvSpPr>
          <p:nvPr>
            <p:ph type="title"/>
          </p:nvPr>
        </p:nvSpPr>
        <p:spPr>
          <a:xfrm>
            <a:off x="609600" y="412750"/>
            <a:ext cx="10972800" cy="789884"/>
          </a:xfrm>
        </p:spPr>
        <p:txBody>
          <a:bodyPr/>
          <a:lstStyle>
            <a:lvl1pPr>
              <a:defRPr/>
            </a:lvl1pPr>
          </a:lstStyle>
          <a:p>
            <a:r>
              <a:rPr lang="en-US"/>
              <a:t>Click to edit Master title style</a:t>
            </a:r>
          </a:p>
        </p:txBody>
      </p:sp>
      <p:sp>
        <p:nvSpPr>
          <p:cNvPr id="7" name="AutoShape 22">
            <a:extLst>
              <a:ext uri="{FF2B5EF4-FFF2-40B4-BE49-F238E27FC236}">
                <a16:creationId xmlns:a16="http://schemas.microsoft.com/office/drawing/2014/main" id="{449435D2-834B-69C2-4684-4502069AC4D8}"/>
              </a:ext>
            </a:extLst>
          </p:cNvPr>
          <p:cNvSpPr/>
          <p:nvPr userDrawn="1"/>
        </p:nvSpPr>
        <p:spPr>
          <a:xfrm>
            <a:off x="609600" y="412750"/>
            <a:ext cx="10972800" cy="0"/>
          </a:xfrm>
          <a:prstGeom prst="line">
            <a:avLst/>
          </a:prstGeom>
          <a:ln w="28575" cap="flat">
            <a:solidFill>
              <a:schemeClr val="accent4"/>
            </a:solidFill>
            <a:prstDash val="solid"/>
            <a:headEnd type="none" w="sm" len="sm"/>
            <a:tailEnd type="none" w="sm" len="sm"/>
          </a:ln>
        </p:spPr>
      </p:sp>
      <p:sp>
        <p:nvSpPr>
          <p:cNvPr id="10" name="Text Placeholder 9">
            <a:extLst>
              <a:ext uri="{FF2B5EF4-FFF2-40B4-BE49-F238E27FC236}">
                <a16:creationId xmlns:a16="http://schemas.microsoft.com/office/drawing/2014/main" id="{320501C0-7754-4503-9D1A-C39DFE5B29EC}"/>
              </a:ext>
            </a:extLst>
          </p:cNvPr>
          <p:cNvSpPr>
            <a:spLocks noGrp="1"/>
          </p:cNvSpPr>
          <p:nvPr>
            <p:ph type="body" sz="quarter" idx="17"/>
          </p:nvPr>
        </p:nvSpPr>
        <p:spPr>
          <a:xfrm>
            <a:off x="6340475" y="1500188"/>
            <a:ext cx="5000625" cy="4552950"/>
          </a:xfrm>
        </p:spPr>
        <p:txBody>
          <a:bodyPr>
            <a:noAutofit/>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0F716BFF-5012-9980-58CF-B6E57EE8AEB3}"/>
              </a:ext>
            </a:extLst>
          </p:cNvPr>
          <p:cNvSpPr>
            <a:spLocks noGrp="1"/>
          </p:cNvSpPr>
          <p:nvPr>
            <p:ph type="body" sz="quarter" idx="18" hasCustomPrompt="1"/>
          </p:nvPr>
        </p:nvSpPr>
        <p:spPr>
          <a:xfrm>
            <a:off x="5496476" y="1500188"/>
            <a:ext cx="688975" cy="477837"/>
          </a:xfrm>
        </p:spPr>
        <p:txBody>
          <a:bodyPr/>
          <a:lstStyle>
            <a:lvl1pPr marL="0" indent="0" algn="r">
              <a:buNone/>
              <a:defRPr/>
            </a:lvl1pPr>
          </a:lstStyle>
          <a:p>
            <a:pPr lvl="0"/>
            <a:r>
              <a:rPr lang="en-US"/>
              <a:t>1.</a:t>
            </a:r>
          </a:p>
        </p:txBody>
      </p:sp>
      <p:pic>
        <p:nvPicPr>
          <p:cNvPr id="13" name="Picture 12" descr="A green and white sign&#10;&#10;Description automatically generated with low confidence">
            <a:extLst>
              <a:ext uri="{FF2B5EF4-FFF2-40B4-BE49-F238E27FC236}">
                <a16:creationId xmlns:a16="http://schemas.microsoft.com/office/drawing/2014/main" id="{A9315636-4881-6897-C7E4-A0DF6DA5CA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9300" y="6251713"/>
            <a:ext cx="1166890" cy="308059"/>
          </a:xfrm>
          <a:prstGeom prst="rect">
            <a:avLst/>
          </a:prstGeom>
        </p:spPr>
      </p:pic>
    </p:spTree>
    <p:extLst>
      <p:ext uri="{BB962C8B-B14F-4D97-AF65-F5344CB8AC3E}">
        <p14:creationId xmlns:p14="http://schemas.microsoft.com/office/powerpoint/2010/main" val="2971060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b Prep No Ween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FC88-9E17-BE28-1AD9-3D2AB7030F27}"/>
              </a:ext>
            </a:extLst>
          </p:cNvPr>
          <p:cNvSpPr>
            <a:spLocks noGrp="1"/>
          </p:cNvSpPr>
          <p:nvPr>
            <p:ph type="title"/>
          </p:nvPr>
        </p:nvSpPr>
        <p:spPr>
          <a:xfrm>
            <a:off x="609600" y="412750"/>
            <a:ext cx="10972800" cy="789884"/>
          </a:xfrm>
        </p:spPr>
        <p:txBody>
          <a:bodyPr/>
          <a:lstStyle>
            <a:lvl1pPr>
              <a:defRPr/>
            </a:lvl1pPr>
          </a:lstStyle>
          <a:p>
            <a:r>
              <a:rPr lang="en-US"/>
              <a:t>Click to edit Master title style</a:t>
            </a:r>
          </a:p>
        </p:txBody>
      </p:sp>
      <p:sp>
        <p:nvSpPr>
          <p:cNvPr id="7" name="AutoShape 22">
            <a:extLst>
              <a:ext uri="{FF2B5EF4-FFF2-40B4-BE49-F238E27FC236}">
                <a16:creationId xmlns:a16="http://schemas.microsoft.com/office/drawing/2014/main" id="{449435D2-834B-69C2-4684-4502069AC4D8}"/>
              </a:ext>
            </a:extLst>
          </p:cNvPr>
          <p:cNvSpPr/>
          <p:nvPr userDrawn="1"/>
        </p:nvSpPr>
        <p:spPr>
          <a:xfrm>
            <a:off x="609600" y="412750"/>
            <a:ext cx="10972800" cy="0"/>
          </a:xfrm>
          <a:prstGeom prst="line">
            <a:avLst/>
          </a:prstGeom>
          <a:ln w="28575" cap="flat">
            <a:solidFill>
              <a:schemeClr val="accent4"/>
            </a:solidFill>
            <a:prstDash val="solid"/>
            <a:headEnd type="none" w="sm" len="sm"/>
            <a:tailEnd type="none" w="sm" len="sm"/>
          </a:ln>
        </p:spPr>
      </p:sp>
      <p:sp>
        <p:nvSpPr>
          <p:cNvPr id="10" name="Text Placeholder 9">
            <a:extLst>
              <a:ext uri="{FF2B5EF4-FFF2-40B4-BE49-F238E27FC236}">
                <a16:creationId xmlns:a16="http://schemas.microsoft.com/office/drawing/2014/main" id="{320501C0-7754-4503-9D1A-C39DFE5B29EC}"/>
              </a:ext>
            </a:extLst>
          </p:cNvPr>
          <p:cNvSpPr>
            <a:spLocks noGrp="1"/>
          </p:cNvSpPr>
          <p:nvPr>
            <p:ph type="body" sz="quarter" idx="17"/>
          </p:nvPr>
        </p:nvSpPr>
        <p:spPr>
          <a:xfrm>
            <a:off x="6340475" y="1500188"/>
            <a:ext cx="5000625" cy="4552950"/>
          </a:xfrm>
        </p:spPr>
        <p:txBody>
          <a:bodyPr>
            <a:noAutofit/>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0F716BFF-5012-9980-58CF-B6E57EE8AEB3}"/>
              </a:ext>
            </a:extLst>
          </p:cNvPr>
          <p:cNvSpPr>
            <a:spLocks noGrp="1"/>
          </p:cNvSpPr>
          <p:nvPr>
            <p:ph type="body" sz="quarter" idx="18" hasCustomPrompt="1"/>
          </p:nvPr>
        </p:nvSpPr>
        <p:spPr>
          <a:xfrm>
            <a:off x="5496476" y="1500188"/>
            <a:ext cx="688975" cy="477837"/>
          </a:xfrm>
        </p:spPr>
        <p:txBody>
          <a:bodyPr/>
          <a:lstStyle>
            <a:lvl1pPr marL="0" indent="0" algn="r">
              <a:buNone/>
              <a:defRPr/>
            </a:lvl1pPr>
          </a:lstStyle>
          <a:p>
            <a:pPr lvl="0"/>
            <a:r>
              <a:rPr lang="en-US"/>
              <a:t>1.</a:t>
            </a:r>
          </a:p>
        </p:txBody>
      </p:sp>
    </p:spTree>
    <p:extLst>
      <p:ext uri="{BB962C8B-B14F-4D97-AF65-F5344CB8AC3E}">
        <p14:creationId xmlns:p14="http://schemas.microsoft.com/office/powerpoint/2010/main" val="4102773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odu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FC88-9E17-BE28-1AD9-3D2AB7030F27}"/>
              </a:ext>
            </a:extLst>
          </p:cNvPr>
          <p:cNvSpPr>
            <a:spLocks noGrp="1"/>
          </p:cNvSpPr>
          <p:nvPr>
            <p:ph type="title" hasCustomPrompt="1"/>
          </p:nvPr>
        </p:nvSpPr>
        <p:spPr>
          <a:xfrm>
            <a:off x="609600" y="382933"/>
            <a:ext cx="10972800" cy="789884"/>
          </a:xfrm>
        </p:spPr>
        <p:txBody>
          <a:bodyPr/>
          <a:lstStyle>
            <a:lvl1pPr algn="ctr">
              <a:defRPr/>
            </a:lvl1pPr>
          </a:lstStyle>
          <a:p>
            <a:r>
              <a:rPr lang="en-US"/>
              <a:t>Product Name</a:t>
            </a:r>
          </a:p>
        </p:txBody>
      </p:sp>
      <p:sp>
        <p:nvSpPr>
          <p:cNvPr id="3" name="Content Placeholder 2">
            <a:extLst>
              <a:ext uri="{FF2B5EF4-FFF2-40B4-BE49-F238E27FC236}">
                <a16:creationId xmlns:a16="http://schemas.microsoft.com/office/drawing/2014/main" id="{1DF181D0-6E1A-E179-7907-52D5AB2BA0EA}"/>
              </a:ext>
            </a:extLst>
          </p:cNvPr>
          <p:cNvSpPr>
            <a:spLocks noGrp="1"/>
          </p:cNvSpPr>
          <p:nvPr>
            <p:ph idx="1" hasCustomPrompt="1"/>
          </p:nvPr>
        </p:nvSpPr>
        <p:spPr>
          <a:xfrm>
            <a:off x="609600" y="2256183"/>
            <a:ext cx="5486401" cy="3920780"/>
          </a:xfrm>
        </p:spPr>
        <p:txBody>
          <a:bodyPr/>
          <a:lstStyle>
            <a:lvl1pPr marL="0" indent="0">
              <a:buNone/>
              <a:defRPr/>
            </a:lvl1pPr>
          </a:lstStyle>
          <a:p>
            <a:pPr lvl="0"/>
            <a:r>
              <a:rPr lang="en-US"/>
              <a:t>Product Photo</a:t>
            </a:r>
          </a:p>
        </p:txBody>
      </p:sp>
      <p:sp>
        <p:nvSpPr>
          <p:cNvPr id="7" name="AutoShape 22">
            <a:extLst>
              <a:ext uri="{FF2B5EF4-FFF2-40B4-BE49-F238E27FC236}">
                <a16:creationId xmlns:a16="http://schemas.microsoft.com/office/drawing/2014/main" id="{449435D2-834B-69C2-4684-4502069AC4D8}"/>
              </a:ext>
            </a:extLst>
          </p:cNvPr>
          <p:cNvSpPr/>
          <p:nvPr userDrawn="1"/>
        </p:nvSpPr>
        <p:spPr>
          <a:xfrm>
            <a:off x="609600" y="412750"/>
            <a:ext cx="10972800" cy="0"/>
          </a:xfrm>
          <a:prstGeom prst="line">
            <a:avLst/>
          </a:prstGeom>
          <a:ln w="28575" cap="flat">
            <a:solidFill>
              <a:srgbClr val="99CA3D"/>
            </a:solidFill>
            <a:prstDash val="solid"/>
            <a:headEnd type="none" w="sm" len="sm"/>
            <a:tailEnd type="none" w="sm" len="sm"/>
          </a:ln>
        </p:spPr>
      </p:sp>
      <p:pic>
        <p:nvPicPr>
          <p:cNvPr id="9" name="Picture 8" descr="A green and white sign&#10;&#10;Description automatically generated with low confidence">
            <a:extLst>
              <a:ext uri="{FF2B5EF4-FFF2-40B4-BE49-F238E27FC236}">
                <a16:creationId xmlns:a16="http://schemas.microsoft.com/office/drawing/2014/main" id="{DA692329-50C1-F28C-C7C6-9E236AACEA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9300" y="6251713"/>
            <a:ext cx="1166890" cy="308059"/>
          </a:xfrm>
          <a:prstGeom prst="rect">
            <a:avLst/>
          </a:prstGeom>
        </p:spPr>
      </p:pic>
      <p:sp>
        <p:nvSpPr>
          <p:cNvPr id="8" name="Text Placeholder 5">
            <a:extLst>
              <a:ext uri="{FF2B5EF4-FFF2-40B4-BE49-F238E27FC236}">
                <a16:creationId xmlns:a16="http://schemas.microsoft.com/office/drawing/2014/main" id="{BEEA78CE-7DE6-F1E0-913E-807644C16C61}"/>
              </a:ext>
            </a:extLst>
          </p:cNvPr>
          <p:cNvSpPr>
            <a:spLocks noGrp="1"/>
          </p:cNvSpPr>
          <p:nvPr>
            <p:ph type="body" sz="quarter" idx="11" hasCustomPrompt="1"/>
          </p:nvPr>
        </p:nvSpPr>
        <p:spPr>
          <a:xfrm>
            <a:off x="6370638" y="2283927"/>
            <a:ext cx="2683910" cy="906532"/>
          </a:xfrm>
        </p:spPr>
        <p:txBody>
          <a:bodyPr/>
          <a:lstStyle>
            <a:lvl1pPr marL="0" indent="0">
              <a:buNone/>
              <a:defRPr/>
            </a:lvl1pPr>
          </a:lstStyle>
          <a:p>
            <a:pPr lvl="0"/>
            <a:r>
              <a:rPr lang="en-US"/>
              <a:t>SKU</a:t>
            </a:r>
          </a:p>
        </p:txBody>
      </p:sp>
      <p:sp>
        <p:nvSpPr>
          <p:cNvPr id="10" name="Text Placeholder 5">
            <a:extLst>
              <a:ext uri="{FF2B5EF4-FFF2-40B4-BE49-F238E27FC236}">
                <a16:creationId xmlns:a16="http://schemas.microsoft.com/office/drawing/2014/main" id="{3005ACD5-67D1-D085-F7C4-E94A81F26666}"/>
              </a:ext>
            </a:extLst>
          </p:cNvPr>
          <p:cNvSpPr>
            <a:spLocks noGrp="1"/>
          </p:cNvSpPr>
          <p:nvPr>
            <p:ph type="body" sz="quarter" idx="12" hasCustomPrompt="1"/>
          </p:nvPr>
        </p:nvSpPr>
        <p:spPr>
          <a:xfrm>
            <a:off x="9226481" y="2304634"/>
            <a:ext cx="2355919" cy="885825"/>
          </a:xfrm>
        </p:spPr>
        <p:txBody>
          <a:bodyPr/>
          <a:lstStyle>
            <a:lvl1pPr marL="0" indent="0">
              <a:buNone/>
              <a:defRPr/>
            </a:lvl1pPr>
          </a:lstStyle>
          <a:p>
            <a:pPr lvl="0"/>
            <a:r>
              <a:rPr lang="en-US"/>
              <a:t>Price</a:t>
            </a:r>
          </a:p>
        </p:txBody>
      </p:sp>
      <p:sp>
        <p:nvSpPr>
          <p:cNvPr id="12" name="Text Placeholder 11">
            <a:extLst>
              <a:ext uri="{FF2B5EF4-FFF2-40B4-BE49-F238E27FC236}">
                <a16:creationId xmlns:a16="http://schemas.microsoft.com/office/drawing/2014/main" id="{9CF6A02E-343F-37F0-78DB-785B8F6BF64E}"/>
              </a:ext>
            </a:extLst>
          </p:cNvPr>
          <p:cNvSpPr>
            <a:spLocks noGrp="1"/>
          </p:cNvSpPr>
          <p:nvPr>
            <p:ph type="body" sz="quarter" idx="13" hasCustomPrompt="1"/>
          </p:nvPr>
        </p:nvSpPr>
        <p:spPr>
          <a:xfrm>
            <a:off x="6370638" y="3508512"/>
            <a:ext cx="5211763" cy="2668451"/>
          </a:xfrm>
        </p:spPr>
        <p:txBody>
          <a:bodyPr>
            <a:noAutofit/>
          </a:bodyPr>
          <a:lstStyle>
            <a:lvl1pPr>
              <a:defRPr/>
            </a:lvl1pPr>
          </a:lstStyle>
          <a:p>
            <a:pPr lvl="0"/>
            <a:r>
              <a:rPr lang="en-US"/>
              <a:t>Product Details</a:t>
            </a:r>
          </a:p>
          <a:p>
            <a:pPr lvl="1"/>
            <a:r>
              <a:rPr lang="en-US"/>
              <a:t>Second level</a:t>
            </a:r>
          </a:p>
          <a:p>
            <a:pPr lvl="2"/>
            <a:endParaRPr lang="en-US"/>
          </a:p>
        </p:txBody>
      </p:sp>
    </p:spTree>
    <p:extLst>
      <p:ext uri="{BB962C8B-B14F-4D97-AF65-F5344CB8AC3E}">
        <p14:creationId xmlns:p14="http://schemas.microsoft.com/office/powerpoint/2010/main" val="1763029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FC88-9E17-BE28-1AD9-3D2AB7030F27}"/>
              </a:ext>
            </a:extLst>
          </p:cNvPr>
          <p:cNvSpPr>
            <a:spLocks noGrp="1"/>
          </p:cNvSpPr>
          <p:nvPr>
            <p:ph type="title"/>
          </p:nvPr>
        </p:nvSpPr>
        <p:spPr>
          <a:xfrm>
            <a:off x="609599" y="412750"/>
            <a:ext cx="10972799" cy="789884"/>
          </a:xfrm>
        </p:spPr>
        <p:txBody>
          <a:bodyPr/>
          <a:lstStyle/>
          <a:p>
            <a:r>
              <a:rPr lang="en-US"/>
              <a:t>Click to edit Master title style</a:t>
            </a:r>
          </a:p>
        </p:txBody>
      </p:sp>
      <p:sp>
        <p:nvSpPr>
          <p:cNvPr id="7" name="AutoShape 22">
            <a:extLst>
              <a:ext uri="{FF2B5EF4-FFF2-40B4-BE49-F238E27FC236}">
                <a16:creationId xmlns:a16="http://schemas.microsoft.com/office/drawing/2014/main" id="{449435D2-834B-69C2-4684-4502069AC4D8}"/>
              </a:ext>
            </a:extLst>
          </p:cNvPr>
          <p:cNvSpPr/>
          <p:nvPr userDrawn="1"/>
        </p:nvSpPr>
        <p:spPr>
          <a:xfrm>
            <a:off x="609600" y="412750"/>
            <a:ext cx="10972800" cy="0"/>
          </a:xfrm>
          <a:prstGeom prst="line">
            <a:avLst/>
          </a:prstGeom>
          <a:ln w="28575" cap="flat">
            <a:solidFill>
              <a:srgbClr val="99CA3D"/>
            </a:solidFill>
            <a:prstDash val="solid"/>
            <a:headEnd type="none" w="sm" len="sm"/>
            <a:tailEnd type="none" w="sm" len="sm"/>
          </a:ln>
        </p:spPr>
      </p:sp>
      <p:sp>
        <p:nvSpPr>
          <p:cNvPr id="5" name="Table Placeholder 4">
            <a:extLst>
              <a:ext uri="{FF2B5EF4-FFF2-40B4-BE49-F238E27FC236}">
                <a16:creationId xmlns:a16="http://schemas.microsoft.com/office/drawing/2014/main" id="{E2A36358-7F4E-65BA-4A12-90230D1FF2DD}"/>
              </a:ext>
            </a:extLst>
          </p:cNvPr>
          <p:cNvSpPr>
            <a:spLocks noGrp="1"/>
          </p:cNvSpPr>
          <p:nvPr>
            <p:ph type="tbl" sz="quarter" idx="10"/>
          </p:nvPr>
        </p:nvSpPr>
        <p:spPr>
          <a:xfrm>
            <a:off x="609600" y="1500188"/>
            <a:ext cx="10972800" cy="4945062"/>
          </a:xfrm>
        </p:spPr>
        <p:txBody>
          <a:bodyPr/>
          <a:lstStyle/>
          <a:p>
            <a:endParaRPr lang="en-US"/>
          </a:p>
        </p:txBody>
      </p:sp>
    </p:spTree>
    <p:extLst>
      <p:ext uri="{BB962C8B-B14F-4D97-AF65-F5344CB8AC3E}">
        <p14:creationId xmlns:p14="http://schemas.microsoft.com/office/powerpoint/2010/main" val="2496348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547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1" descr="A green and white sign&#10;&#10;Description automatically generated with low confidence">
            <a:extLst>
              <a:ext uri="{FF2B5EF4-FFF2-40B4-BE49-F238E27FC236}">
                <a16:creationId xmlns:a16="http://schemas.microsoft.com/office/drawing/2014/main" id="{05F7C35E-4CEF-6C6B-7F3F-981345F91D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9300" y="6251713"/>
            <a:ext cx="1166890" cy="308059"/>
          </a:xfrm>
          <a:prstGeom prst="rect">
            <a:avLst/>
          </a:prstGeom>
        </p:spPr>
      </p:pic>
    </p:spTree>
    <p:extLst>
      <p:ext uri="{BB962C8B-B14F-4D97-AF65-F5344CB8AC3E}">
        <p14:creationId xmlns:p14="http://schemas.microsoft.com/office/powerpoint/2010/main" val="923845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FC88-9E17-BE28-1AD9-3D2AB7030F27}"/>
              </a:ext>
            </a:extLst>
          </p:cNvPr>
          <p:cNvSpPr>
            <a:spLocks noGrp="1"/>
          </p:cNvSpPr>
          <p:nvPr>
            <p:ph type="title"/>
          </p:nvPr>
        </p:nvSpPr>
        <p:spPr>
          <a:xfrm>
            <a:off x="838200" y="412750"/>
            <a:ext cx="10515600" cy="789884"/>
          </a:xfrm>
        </p:spPr>
        <p:txBody>
          <a:bodyPr/>
          <a:lstStyle>
            <a:lvl1pPr algn="ctr">
              <a:defRPr/>
            </a:lvl1pPr>
          </a:lstStyle>
          <a:p>
            <a:r>
              <a:rPr lang="en-US" dirty="0"/>
              <a:t>Click to edit Master title style</a:t>
            </a:r>
          </a:p>
        </p:txBody>
      </p:sp>
      <p:sp>
        <p:nvSpPr>
          <p:cNvPr id="7" name="AutoShape 22">
            <a:extLst>
              <a:ext uri="{FF2B5EF4-FFF2-40B4-BE49-F238E27FC236}">
                <a16:creationId xmlns:a16="http://schemas.microsoft.com/office/drawing/2014/main" id="{449435D2-834B-69C2-4684-4502069AC4D8}"/>
              </a:ext>
            </a:extLst>
          </p:cNvPr>
          <p:cNvSpPr/>
          <p:nvPr userDrawn="1"/>
        </p:nvSpPr>
        <p:spPr>
          <a:xfrm>
            <a:off x="609600" y="412750"/>
            <a:ext cx="10972800" cy="0"/>
          </a:xfrm>
          <a:prstGeom prst="line">
            <a:avLst/>
          </a:prstGeom>
          <a:ln w="28575" cap="flat">
            <a:solidFill>
              <a:schemeClr val="accent2"/>
            </a:solidFill>
            <a:prstDash val="solid"/>
            <a:headEnd type="none" w="sm" len="sm"/>
            <a:tailEnd type="none" w="sm" len="sm"/>
          </a:ln>
        </p:spPr>
      </p:sp>
      <p:pic>
        <p:nvPicPr>
          <p:cNvPr id="9" name="Picture 8" descr="A green and white sign&#10;&#10;Description automatically generated with low confidence">
            <a:extLst>
              <a:ext uri="{FF2B5EF4-FFF2-40B4-BE49-F238E27FC236}">
                <a16:creationId xmlns:a16="http://schemas.microsoft.com/office/drawing/2014/main" id="{DA692329-50C1-F28C-C7C6-9E236AACEA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9300" y="6251713"/>
            <a:ext cx="1166890" cy="308059"/>
          </a:xfrm>
          <a:prstGeom prst="rect">
            <a:avLst/>
          </a:prstGeom>
        </p:spPr>
      </p:pic>
    </p:spTree>
    <p:extLst>
      <p:ext uri="{BB962C8B-B14F-4D97-AF65-F5344CB8AC3E}">
        <p14:creationId xmlns:p14="http://schemas.microsoft.com/office/powerpoint/2010/main" val="2172944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 No Ween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FC88-9E17-BE28-1AD9-3D2AB7030F27}"/>
              </a:ext>
            </a:extLst>
          </p:cNvPr>
          <p:cNvSpPr>
            <a:spLocks noGrp="1"/>
          </p:cNvSpPr>
          <p:nvPr>
            <p:ph type="title"/>
          </p:nvPr>
        </p:nvSpPr>
        <p:spPr>
          <a:xfrm>
            <a:off x="609599" y="412750"/>
            <a:ext cx="10972799" cy="789884"/>
          </a:xfrm>
        </p:spPr>
        <p:txBody>
          <a:bodyPr/>
          <a:lstStyle/>
          <a:p>
            <a:r>
              <a:rPr lang="en-US"/>
              <a:t>Click to edit Master title style</a:t>
            </a:r>
          </a:p>
        </p:txBody>
      </p:sp>
      <p:sp>
        <p:nvSpPr>
          <p:cNvPr id="7" name="AutoShape 22">
            <a:extLst>
              <a:ext uri="{FF2B5EF4-FFF2-40B4-BE49-F238E27FC236}">
                <a16:creationId xmlns:a16="http://schemas.microsoft.com/office/drawing/2014/main" id="{449435D2-834B-69C2-4684-4502069AC4D8}"/>
              </a:ext>
            </a:extLst>
          </p:cNvPr>
          <p:cNvSpPr/>
          <p:nvPr userDrawn="1"/>
        </p:nvSpPr>
        <p:spPr>
          <a:xfrm>
            <a:off x="609600" y="412750"/>
            <a:ext cx="10972800" cy="0"/>
          </a:xfrm>
          <a:prstGeom prst="line">
            <a:avLst/>
          </a:prstGeom>
          <a:ln w="28575" cap="flat">
            <a:solidFill>
              <a:srgbClr val="99CA3D"/>
            </a:solidFill>
            <a:prstDash val="solid"/>
            <a:headEnd type="none" w="sm" len="sm"/>
            <a:tailEnd type="none" w="sm" len="sm"/>
          </a:ln>
        </p:spPr>
      </p:sp>
    </p:spTree>
    <p:extLst>
      <p:ext uri="{BB962C8B-B14F-4D97-AF65-F5344CB8AC3E}">
        <p14:creationId xmlns:p14="http://schemas.microsoft.com/office/powerpoint/2010/main" val="3546479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 No Ween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FC88-9E17-BE28-1AD9-3D2AB7030F27}"/>
              </a:ext>
            </a:extLst>
          </p:cNvPr>
          <p:cNvSpPr>
            <a:spLocks noGrp="1"/>
          </p:cNvSpPr>
          <p:nvPr>
            <p:ph type="title"/>
          </p:nvPr>
        </p:nvSpPr>
        <p:spPr>
          <a:xfrm>
            <a:off x="609599" y="412750"/>
            <a:ext cx="10972799" cy="789884"/>
          </a:xfrm>
        </p:spPr>
        <p:txBody>
          <a:bodyPr/>
          <a:lstStyle/>
          <a:p>
            <a:r>
              <a:rPr lang="en-US"/>
              <a:t>Click to edit Master title style</a:t>
            </a:r>
          </a:p>
        </p:txBody>
      </p:sp>
      <p:sp>
        <p:nvSpPr>
          <p:cNvPr id="7" name="AutoShape 22">
            <a:extLst>
              <a:ext uri="{FF2B5EF4-FFF2-40B4-BE49-F238E27FC236}">
                <a16:creationId xmlns:a16="http://schemas.microsoft.com/office/drawing/2014/main" id="{449435D2-834B-69C2-4684-4502069AC4D8}"/>
              </a:ext>
            </a:extLst>
          </p:cNvPr>
          <p:cNvSpPr/>
          <p:nvPr userDrawn="1"/>
        </p:nvSpPr>
        <p:spPr>
          <a:xfrm>
            <a:off x="609600" y="412750"/>
            <a:ext cx="10972800" cy="0"/>
          </a:xfrm>
          <a:prstGeom prst="line">
            <a:avLst/>
          </a:prstGeom>
          <a:ln w="28575" cap="flat">
            <a:solidFill>
              <a:schemeClr val="accent2"/>
            </a:solidFill>
            <a:prstDash val="solid"/>
            <a:headEnd type="none" w="sm" len="sm"/>
            <a:tailEnd type="none" w="sm" len="sm"/>
          </a:ln>
        </p:spPr>
      </p:sp>
    </p:spTree>
    <p:extLst>
      <p:ext uri="{BB962C8B-B14F-4D97-AF65-F5344CB8AC3E}">
        <p14:creationId xmlns:p14="http://schemas.microsoft.com/office/powerpoint/2010/main" val="2722156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Only - No Ween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FC88-9E17-BE28-1AD9-3D2AB7030F27}"/>
              </a:ext>
            </a:extLst>
          </p:cNvPr>
          <p:cNvSpPr>
            <a:spLocks noGrp="1"/>
          </p:cNvSpPr>
          <p:nvPr>
            <p:ph type="title"/>
          </p:nvPr>
        </p:nvSpPr>
        <p:spPr>
          <a:xfrm>
            <a:off x="609599" y="412750"/>
            <a:ext cx="10972799" cy="789884"/>
          </a:xfrm>
        </p:spPr>
        <p:txBody>
          <a:bodyPr/>
          <a:lstStyle/>
          <a:p>
            <a:r>
              <a:rPr lang="en-US"/>
              <a:t>Click to edit Master title style</a:t>
            </a:r>
          </a:p>
        </p:txBody>
      </p:sp>
      <p:sp>
        <p:nvSpPr>
          <p:cNvPr id="7" name="AutoShape 22">
            <a:extLst>
              <a:ext uri="{FF2B5EF4-FFF2-40B4-BE49-F238E27FC236}">
                <a16:creationId xmlns:a16="http://schemas.microsoft.com/office/drawing/2014/main" id="{449435D2-834B-69C2-4684-4502069AC4D8}"/>
              </a:ext>
            </a:extLst>
          </p:cNvPr>
          <p:cNvSpPr/>
          <p:nvPr userDrawn="1"/>
        </p:nvSpPr>
        <p:spPr>
          <a:xfrm>
            <a:off x="609600" y="412750"/>
            <a:ext cx="10972800" cy="0"/>
          </a:xfrm>
          <a:prstGeom prst="line">
            <a:avLst/>
          </a:prstGeom>
          <a:ln w="28575" cap="flat">
            <a:solidFill>
              <a:schemeClr val="accent5"/>
            </a:solidFill>
            <a:prstDash val="solid"/>
            <a:headEnd type="none" w="sm" len="sm"/>
            <a:tailEnd type="none" w="sm" len="sm"/>
          </a:ln>
        </p:spPr>
      </p:sp>
    </p:spTree>
    <p:extLst>
      <p:ext uri="{BB962C8B-B14F-4D97-AF65-F5344CB8AC3E}">
        <p14:creationId xmlns:p14="http://schemas.microsoft.com/office/powerpoint/2010/main" val="474596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Only - No Ween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FC88-9E17-BE28-1AD9-3D2AB7030F27}"/>
              </a:ext>
            </a:extLst>
          </p:cNvPr>
          <p:cNvSpPr>
            <a:spLocks noGrp="1"/>
          </p:cNvSpPr>
          <p:nvPr>
            <p:ph type="title"/>
          </p:nvPr>
        </p:nvSpPr>
        <p:spPr>
          <a:xfrm>
            <a:off x="609599" y="412750"/>
            <a:ext cx="10972799" cy="789884"/>
          </a:xfrm>
        </p:spPr>
        <p:txBody>
          <a:bodyPr/>
          <a:lstStyle/>
          <a:p>
            <a:r>
              <a:rPr lang="en-US"/>
              <a:t>Click to edit Master title style</a:t>
            </a:r>
          </a:p>
        </p:txBody>
      </p:sp>
      <p:sp>
        <p:nvSpPr>
          <p:cNvPr id="7" name="AutoShape 22">
            <a:extLst>
              <a:ext uri="{FF2B5EF4-FFF2-40B4-BE49-F238E27FC236}">
                <a16:creationId xmlns:a16="http://schemas.microsoft.com/office/drawing/2014/main" id="{449435D2-834B-69C2-4684-4502069AC4D8}"/>
              </a:ext>
            </a:extLst>
          </p:cNvPr>
          <p:cNvSpPr/>
          <p:nvPr userDrawn="1"/>
        </p:nvSpPr>
        <p:spPr>
          <a:xfrm>
            <a:off x="609600" y="412750"/>
            <a:ext cx="10972800" cy="0"/>
          </a:xfrm>
          <a:prstGeom prst="line">
            <a:avLst/>
          </a:prstGeom>
          <a:ln w="28575" cap="flat">
            <a:solidFill>
              <a:schemeClr val="accent4"/>
            </a:solidFill>
            <a:prstDash val="solid"/>
            <a:headEnd type="none" w="sm" len="sm"/>
            <a:tailEnd type="none" w="sm" len="sm"/>
          </a:ln>
        </p:spPr>
      </p:sp>
    </p:spTree>
    <p:extLst>
      <p:ext uri="{BB962C8B-B14F-4D97-AF65-F5344CB8AC3E}">
        <p14:creationId xmlns:p14="http://schemas.microsoft.com/office/powerpoint/2010/main" val="3937532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7" name="Text Placeholder 32">
            <a:extLst>
              <a:ext uri="{FF2B5EF4-FFF2-40B4-BE49-F238E27FC236}">
                <a16:creationId xmlns:a16="http://schemas.microsoft.com/office/drawing/2014/main" id="{6087DB1F-2978-54AE-07B0-953AE36CB543}"/>
              </a:ext>
            </a:extLst>
          </p:cNvPr>
          <p:cNvSpPr>
            <a:spLocks noGrp="1"/>
          </p:cNvSpPr>
          <p:nvPr>
            <p:ph type="body" sz="quarter" idx="14"/>
          </p:nvPr>
        </p:nvSpPr>
        <p:spPr>
          <a:xfrm>
            <a:off x="6019120" y="953441"/>
            <a:ext cx="5460573" cy="505871"/>
          </a:xfrm>
        </p:spPr>
        <p:txBody>
          <a:bodyPr>
            <a:noAutofit/>
          </a:bodyPr>
          <a:lstStyle>
            <a:lvl1pPr marL="0" indent="0">
              <a:buNone/>
              <a:defRPr sz="3200"/>
            </a:lvl1pPr>
          </a:lstStyle>
          <a:p>
            <a:pPr lvl="0"/>
            <a:r>
              <a:rPr lang="en-US"/>
              <a:t>Click to edit Master text styles</a:t>
            </a:r>
          </a:p>
        </p:txBody>
      </p:sp>
      <p:sp>
        <p:nvSpPr>
          <p:cNvPr id="2" name="Text Placeholder 32">
            <a:extLst>
              <a:ext uri="{FF2B5EF4-FFF2-40B4-BE49-F238E27FC236}">
                <a16:creationId xmlns:a16="http://schemas.microsoft.com/office/drawing/2014/main" id="{706B2CB6-6E56-6722-59F9-B2911D5CDD75}"/>
              </a:ext>
            </a:extLst>
          </p:cNvPr>
          <p:cNvSpPr>
            <a:spLocks noGrp="1"/>
          </p:cNvSpPr>
          <p:nvPr>
            <p:ph type="body" sz="quarter" idx="20" hasCustomPrompt="1"/>
          </p:nvPr>
        </p:nvSpPr>
        <p:spPr>
          <a:xfrm>
            <a:off x="712307" y="2460925"/>
            <a:ext cx="4393732" cy="505871"/>
          </a:xfrm>
        </p:spPr>
        <p:txBody>
          <a:bodyPr>
            <a:noAutofit/>
          </a:bodyPr>
          <a:lstStyle>
            <a:lvl1pPr marL="0" indent="0" algn="ctr">
              <a:buNone/>
              <a:defRPr sz="6000"/>
            </a:lvl1pPr>
          </a:lstStyle>
          <a:p>
            <a:pPr lvl="0"/>
            <a:r>
              <a:rPr lang="en-US"/>
              <a:t>Workshop Agenda</a:t>
            </a:r>
          </a:p>
        </p:txBody>
      </p:sp>
      <p:grpSp>
        <p:nvGrpSpPr>
          <p:cNvPr id="33" name="Group 32">
            <a:extLst>
              <a:ext uri="{FF2B5EF4-FFF2-40B4-BE49-F238E27FC236}">
                <a16:creationId xmlns:a16="http://schemas.microsoft.com/office/drawing/2014/main" id="{B73E32E1-D0F4-2E48-AFF0-7D83BD1030A2}"/>
              </a:ext>
            </a:extLst>
          </p:cNvPr>
          <p:cNvGrpSpPr/>
          <p:nvPr userDrawn="1"/>
        </p:nvGrpSpPr>
        <p:grpSpPr>
          <a:xfrm>
            <a:off x="5567449" y="1008421"/>
            <a:ext cx="5965257" cy="512455"/>
            <a:chOff x="6448717" y="1405845"/>
            <a:chExt cx="5965257" cy="512455"/>
          </a:xfrm>
        </p:grpSpPr>
        <p:sp>
          <p:nvSpPr>
            <p:cNvPr id="34" name="AutoShape 2">
              <a:extLst>
                <a:ext uri="{FF2B5EF4-FFF2-40B4-BE49-F238E27FC236}">
                  <a16:creationId xmlns:a16="http://schemas.microsoft.com/office/drawing/2014/main" id="{955FF9C5-E01C-9F96-1FA4-EF52832B84E8}"/>
                </a:ext>
              </a:extLst>
            </p:cNvPr>
            <p:cNvSpPr/>
            <p:nvPr/>
          </p:nvSpPr>
          <p:spPr>
            <a:xfrm flipV="1">
              <a:off x="6448718" y="1899092"/>
              <a:ext cx="5965256" cy="19208"/>
            </a:xfrm>
            <a:prstGeom prst="line">
              <a:avLst/>
            </a:prstGeom>
            <a:ln w="28575" cap="flat">
              <a:solidFill>
                <a:schemeClr val="accent1"/>
              </a:solidFill>
              <a:prstDash val="solid"/>
              <a:headEnd type="none" w="sm" len="sm"/>
              <a:tailEnd type="none" w="sm" len="sm"/>
            </a:ln>
          </p:spPr>
        </p:sp>
        <p:pic>
          <p:nvPicPr>
            <p:cNvPr id="35" name="Graphic 34">
              <a:extLst>
                <a:ext uri="{FF2B5EF4-FFF2-40B4-BE49-F238E27FC236}">
                  <a16:creationId xmlns:a16="http://schemas.microsoft.com/office/drawing/2014/main" id="{7953BB71-71CD-0B1F-5222-E42FD96F9A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8717" y="1405845"/>
              <a:ext cx="387509" cy="387509"/>
            </a:xfrm>
            <a:prstGeom prst="rect">
              <a:avLst/>
            </a:prstGeom>
          </p:spPr>
        </p:pic>
      </p:grpSp>
      <p:sp>
        <p:nvSpPr>
          <p:cNvPr id="36" name="Text Placeholder 32">
            <a:extLst>
              <a:ext uri="{FF2B5EF4-FFF2-40B4-BE49-F238E27FC236}">
                <a16:creationId xmlns:a16="http://schemas.microsoft.com/office/drawing/2014/main" id="{34531915-BD53-E343-3C06-D24993A00B82}"/>
              </a:ext>
            </a:extLst>
          </p:cNvPr>
          <p:cNvSpPr>
            <a:spLocks noGrp="1"/>
          </p:cNvSpPr>
          <p:nvPr>
            <p:ph type="body" sz="quarter" idx="21"/>
          </p:nvPr>
        </p:nvSpPr>
        <p:spPr>
          <a:xfrm>
            <a:off x="6019120" y="1893077"/>
            <a:ext cx="5460573" cy="505871"/>
          </a:xfrm>
        </p:spPr>
        <p:txBody>
          <a:bodyPr>
            <a:noAutofit/>
          </a:bodyPr>
          <a:lstStyle>
            <a:lvl1pPr marL="0" indent="0">
              <a:buNone/>
              <a:defRPr sz="3200"/>
            </a:lvl1pPr>
          </a:lstStyle>
          <a:p>
            <a:pPr lvl="0"/>
            <a:r>
              <a:rPr lang="en-US"/>
              <a:t>Click to edit Master text styles</a:t>
            </a:r>
          </a:p>
        </p:txBody>
      </p:sp>
      <p:sp>
        <p:nvSpPr>
          <p:cNvPr id="38" name="Text Placeholder 32">
            <a:extLst>
              <a:ext uri="{FF2B5EF4-FFF2-40B4-BE49-F238E27FC236}">
                <a16:creationId xmlns:a16="http://schemas.microsoft.com/office/drawing/2014/main" id="{0D1D2A55-7E52-2CCD-74FB-600B29D24FF2}"/>
              </a:ext>
            </a:extLst>
          </p:cNvPr>
          <p:cNvSpPr>
            <a:spLocks noGrp="1"/>
          </p:cNvSpPr>
          <p:nvPr>
            <p:ph type="body" sz="quarter" idx="22"/>
          </p:nvPr>
        </p:nvSpPr>
        <p:spPr>
          <a:xfrm>
            <a:off x="6019120" y="2832713"/>
            <a:ext cx="5460573" cy="505871"/>
          </a:xfrm>
        </p:spPr>
        <p:txBody>
          <a:bodyPr>
            <a:noAutofit/>
          </a:bodyPr>
          <a:lstStyle>
            <a:lvl1pPr marL="0" indent="0">
              <a:buNone/>
              <a:defRPr sz="3200"/>
            </a:lvl1pPr>
          </a:lstStyle>
          <a:p>
            <a:pPr lvl="0"/>
            <a:r>
              <a:rPr lang="en-US"/>
              <a:t>Click to edit Master text styles</a:t>
            </a:r>
          </a:p>
        </p:txBody>
      </p:sp>
      <p:sp>
        <p:nvSpPr>
          <p:cNvPr id="39" name="Text Placeholder 32">
            <a:extLst>
              <a:ext uri="{FF2B5EF4-FFF2-40B4-BE49-F238E27FC236}">
                <a16:creationId xmlns:a16="http://schemas.microsoft.com/office/drawing/2014/main" id="{B5036167-E348-6F09-55FA-C3FE80EC908C}"/>
              </a:ext>
            </a:extLst>
          </p:cNvPr>
          <p:cNvSpPr>
            <a:spLocks noGrp="1"/>
          </p:cNvSpPr>
          <p:nvPr>
            <p:ph type="body" sz="quarter" idx="23"/>
          </p:nvPr>
        </p:nvSpPr>
        <p:spPr>
          <a:xfrm>
            <a:off x="6019120" y="3772349"/>
            <a:ext cx="5460573" cy="505871"/>
          </a:xfrm>
        </p:spPr>
        <p:txBody>
          <a:bodyPr>
            <a:noAutofit/>
          </a:bodyPr>
          <a:lstStyle>
            <a:lvl1pPr marL="0" indent="0">
              <a:buNone/>
              <a:defRPr sz="3200"/>
            </a:lvl1pPr>
          </a:lstStyle>
          <a:p>
            <a:pPr lvl="0"/>
            <a:r>
              <a:rPr lang="en-US"/>
              <a:t>Click to edit Master text styles</a:t>
            </a:r>
          </a:p>
        </p:txBody>
      </p:sp>
      <p:sp>
        <p:nvSpPr>
          <p:cNvPr id="41" name="Text Placeholder 32">
            <a:extLst>
              <a:ext uri="{FF2B5EF4-FFF2-40B4-BE49-F238E27FC236}">
                <a16:creationId xmlns:a16="http://schemas.microsoft.com/office/drawing/2014/main" id="{D01F8275-8333-CBFC-0B26-463EC6D33CEA}"/>
              </a:ext>
            </a:extLst>
          </p:cNvPr>
          <p:cNvSpPr>
            <a:spLocks noGrp="1"/>
          </p:cNvSpPr>
          <p:nvPr>
            <p:ph type="body" sz="quarter" idx="24"/>
          </p:nvPr>
        </p:nvSpPr>
        <p:spPr>
          <a:xfrm>
            <a:off x="6019120" y="4711985"/>
            <a:ext cx="5460573" cy="505871"/>
          </a:xfrm>
        </p:spPr>
        <p:txBody>
          <a:bodyPr>
            <a:noAutofit/>
          </a:bodyPr>
          <a:lstStyle>
            <a:lvl1pPr marL="0" indent="0">
              <a:buNone/>
              <a:defRPr sz="3200"/>
            </a:lvl1pPr>
          </a:lstStyle>
          <a:p>
            <a:pPr lvl="0"/>
            <a:r>
              <a:rPr lang="en-US"/>
              <a:t>Click to edit Master text styles</a:t>
            </a:r>
          </a:p>
        </p:txBody>
      </p:sp>
      <p:sp>
        <p:nvSpPr>
          <p:cNvPr id="42" name="Text Placeholder 32">
            <a:extLst>
              <a:ext uri="{FF2B5EF4-FFF2-40B4-BE49-F238E27FC236}">
                <a16:creationId xmlns:a16="http://schemas.microsoft.com/office/drawing/2014/main" id="{D205E328-3059-7E17-28DF-BD34D12EAC8D}"/>
              </a:ext>
            </a:extLst>
          </p:cNvPr>
          <p:cNvSpPr>
            <a:spLocks noGrp="1"/>
          </p:cNvSpPr>
          <p:nvPr>
            <p:ph type="body" sz="quarter" idx="25"/>
          </p:nvPr>
        </p:nvSpPr>
        <p:spPr>
          <a:xfrm>
            <a:off x="6019120" y="5651623"/>
            <a:ext cx="5460573" cy="505871"/>
          </a:xfrm>
        </p:spPr>
        <p:txBody>
          <a:bodyPr>
            <a:noAutofit/>
          </a:bodyPr>
          <a:lstStyle>
            <a:lvl1pPr marL="0" indent="0">
              <a:buNone/>
              <a:defRPr sz="3200"/>
            </a:lvl1pPr>
          </a:lstStyle>
          <a:p>
            <a:pPr lvl="0"/>
            <a:r>
              <a:rPr lang="en-US"/>
              <a:t>Click to edit Master text styles</a:t>
            </a:r>
          </a:p>
        </p:txBody>
      </p:sp>
      <p:grpSp>
        <p:nvGrpSpPr>
          <p:cNvPr id="43" name="Group 42">
            <a:extLst>
              <a:ext uri="{FF2B5EF4-FFF2-40B4-BE49-F238E27FC236}">
                <a16:creationId xmlns:a16="http://schemas.microsoft.com/office/drawing/2014/main" id="{E9107F9D-82B1-495F-B4C7-0CDA404FBFD6}"/>
              </a:ext>
            </a:extLst>
          </p:cNvPr>
          <p:cNvGrpSpPr/>
          <p:nvPr userDrawn="1"/>
        </p:nvGrpSpPr>
        <p:grpSpPr>
          <a:xfrm>
            <a:off x="5567449" y="1948470"/>
            <a:ext cx="5965257" cy="512455"/>
            <a:chOff x="6448717" y="1405845"/>
            <a:chExt cx="5965257" cy="512455"/>
          </a:xfrm>
        </p:grpSpPr>
        <p:sp>
          <p:nvSpPr>
            <p:cNvPr id="44" name="AutoShape 2">
              <a:extLst>
                <a:ext uri="{FF2B5EF4-FFF2-40B4-BE49-F238E27FC236}">
                  <a16:creationId xmlns:a16="http://schemas.microsoft.com/office/drawing/2014/main" id="{24FC7734-ED79-8108-5E4C-EF3ED7CB03F7}"/>
                </a:ext>
              </a:extLst>
            </p:cNvPr>
            <p:cNvSpPr/>
            <p:nvPr/>
          </p:nvSpPr>
          <p:spPr>
            <a:xfrm flipV="1">
              <a:off x="6448718" y="1899092"/>
              <a:ext cx="5965256" cy="19208"/>
            </a:xfrm>
            <a:prstGeom prst="line">
              <a:avLst/>
            </a:prstGeom>
            <a:ln w="28575" cap="flat">
              <a:solidFill>
                <a:schemeClr val="accent1"/>
              </a:solidFill>
              <a:prstDash val="solid"/>
              <a:headEnd type="none" w="sm" len="sm"/>
              <a:tailEnd type="none" w="sm" len="sm"/>
            </a:ln>
          </p:spPr>
        </p:sp>
        <p:pic>
          <p:nvPicPr>
            <p:cNvPr id="45" name="Graphic 44">
              <a:extLst>
                <a:ext uri="{FF2B5EF4-FFF2-40B4-BE49-F238E27FC236}">
                  <a16:creationId xmlns:a16="http://schemas.microsoft.com/office/drawing/2014/main" id="{24C50528-0397-962D-C579-4FF8A5B0DE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8717" y="1405845"/>
              <a:ext cx="387509" cy="387509"/>
            </a:xfrm>
            <a:prstGeom prst="rect">
              <a:avLst/>
            </a:prstGeom>
          </p:spPr>
        </p:pic>
      </p:grpSp>
      <p:grpSp>
        <p:nvGrpSpPr>
          <p:cNvPr id="46" name="Group 45">
            <a:extLst>
              <a:ext uri="{FF2B5EF4-FFF2-40B4-BE49-F238E27FC236}">
                <a16:creationId xmlns:a16="http://schemas.microsoft.com/office/drawing/2014/main" id="{F6F4E3F9-E427-C6F3-0D24-0D7ADCB4B7E4}"/>
              </a:ext>
            </a:extLst>
          </p:cNvPr>
          <p:cNvGrpSpPr/>
          <p:nvPr userDrawn="1"/>
        </p:nvGrpSpPr>
        <p:grpSpPr>
          <a:xfrm>
            <a:off x="5567449" y="2888519"/>
            <a:ext cx="5965257" cy="512455"/>
            <a:chOff x="6448717" y="1405845"/>
            <a:chExt cx="5965257" cy="512455"/>
          </a:xfrm>
        </p:grpSpPr>
        <p:sp>
          <p:nvSpPr>
            <p:cNvPr id="47" name="AutoShape 2">
              <a:extLst>
                <a:ext uri="{FF2B5EF4-FFF2-40B4-BE49-F238E27FC236}">
                  <a16:creationId xmlns:a16="http://schemas.microsoft.com/office/drawing/2014/main" id="{B868777D-E078-78A1-B0E5-6B180F4AD0C0}"/>
                </a:ext>
              </a:extLst>
            </p:cNvPr>
            <p:cNvSpPr/>
            <p:nvPr/>
          </p:nvSpPr>
          <p:spPr>
            <a:xfrm flipV="1">
              <a:off x="6448718" y="1899092"/>
              <a:ext cx="5965256" cy="19208"/>
            </a:xfrm>
            <a:prstGeom prst="line">
              <a:avLst/>
            </a:prstGeom>
            <a:ln w="28575" cap="flat">
              <a:solidFill>
                <a:schemeClr val="accent1"/>
              </a:solidFill>
              <a:prstDash val="solid"/>
              <a:headEnd type="none" w="sm" len="sm"/>
              <a:tailEnd type="none" w="sm" len="sm"/>
            </a:ln>
          </p:spPr>
        </p:sp>
        <p:pic>
          <p:nvPicPr>
            <p:cNvPr id="48" name="Graphic 47">
              <a:extLst>
                <a:ext uri="{FF2B5EF4-FFF2-40B4-BE49-F238E27FC236}">
                  <a16:creationId xmlns:a16="http://schemas.microsoft.com/office/drawing/2014/main" id="{8D7118BB-BBDE-AEE0-CBBB-D9C505536B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8717" y="1405845"/>
              <a:ext cx="387509" cy="387509"/>
            </a:xfrm>
            <a:prstGeom prst="rect">
              <a:avLst/>
            </a:prstGeom>
          </p:spPr>
        </p:pic>
      </p:grpSp>
      <p:grpSp>
        <p:nvGrpSpPr>
          <p:cNvPr id="49" name="Group 48">
            <a:extLst>
              <a:ext uri="{FF2B5EF4-FFF2-40B4-BE49-F238E27FC236}">
                <a16:creationId xmlns:a16="http://schemas.microsoft.com/office/drawing/2014/main" id="{C66E5741-3E60-4FEC-6AA7-0CA3794E9AE3}"/>
              </a:ext>
            </a:extLst>
          </p:cNvPr>
          <p:cNvGrpSpPr/>
          <p:nvPr userDrawn="1"/>
        </p:nvGrpSpPr>
        <p:grpSpPr>
          <a:xfrm>
            <a:off x="5567449" y="3828568"/>
            <a:ext cx="5965257" cy="512455"/>
            <a:chOff x="6448717" y="1405845"/>
            <a:chExt cx="5965257" cy="512455"/>
          </a:xfrm>
        </p:grpSpPr>
        <p:sp>
          <p:nvSpPr>
            <p:cNvPr id="50" name="AutoShape 2">
              <a:extLst>
                <a:ext uri="{FF2B5EF4-FFF2-40B4-BE49-F238E27FC236}">
                  <a16:creationId xmlns:a16="http://schemas.microsoft.com/office/drawing/2014/main" id="{7723A113-A2CF-C202-D575-E096420B5E4E}"/>
                </a:ext>
              </a:extLst>
            </p:cNvPr>
            <p:cNvSpPr/>
            <p:nvPr/>
          </p:nvSpPr>
          <p:spPr>
            <a:xfrm flipV="1">
              <a:off x="6448718" y="1899092"/>
              <a:ext cx="5965256" cy="19208"/>
            </a:xfrm>
            <a:prstGeom prst="line">
              <a:avLst/>
            </a:prstGeom>
            <a:ln w="28575" cap="flat">
              <a:solidFill>
                <a:schemeClr val="accent1"/>
              </a:solidFill>
              <a:prstDash val="solid"/>
              <a:headEnd type="none" w="sm" len="sm"/>
              <a:tailEnd type="none" w="sm" len="sm"/>
            </a:ln>
          </p:spPr>
        </p:sp>
        <p:pic>
          <p:nvPicPr>
            <p:cNvPr id="51" name="Graphic 50">
              <a:extLst>
                <a:ext uri="{FF2B5EF4-FFF2-40B4-BE49-F238E27FC236}">
                  <a16:creationId xmlns:a16="http://schemas.microsoft.com/office/drawing/2014/main" id="{5863FEFC-76C9-D024-0AED-F7AEF73AF6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8717" y="1405845"/>
              <a:ext cx="387509" cy="387509"/>
            </a:xfrm>
            <a:prstGeom prst="rect">
              <a:avLst/>
            </a:prstGeom>
          </p:spPr>
        </p:pic>
      </p:grpSp>
      <p:grpSp>
        <p:nvGrpSpPr>
          <p:cNvPr id="52" name="Group 51">
            <a:extLst>
              <a:ext uri="{FF2B5EF4-FFF2-40B4-BE49-F238E27FC236}">
                <a16:creationId xmlns:a16="http://schemas.microsoft.com/office/drawing/2014/main" id="{EA48EF4F-D54A-5F34-3CF3-CA82A91BBC32}"/>
              </a:ext>
            </a:extLst>
          </p:cNvPr>
          <p:cNvGrpSpPr/>
          <p:nvPr userDrawn="1"/>
        </p:nvGrpSpPr>
        <p:grpSpPr>
          <a:xfrm>
            <a:off x="5567449" y="4768617"/>
            <a:ext cx="5965257" cy="512455"/>
            <a:chOff x="6448717" y="1405845"/>
            <a:chExt cx="5965257" cy="512455"/>
          </a:xfrm>
        </p:grpSpPr>
        <p:sp>
          <p:nvSpPr>
            <p:cNvPr id="53" name="AutoShape 2">
              <a:extLst>
                <a:ext uri="{FF2B5EF4-FFF2-40B4-BE49-F238E27FC236}">
                  <a16:creationId xmlns:a16="http://schemas.microsoft.com/office/drawing/2014/main" id="{E18506E3-A383-BE74-E30A-E5FF70CFE853}"/>
                </a:ext>
              </a:extLst>
            </p:cNvPr>
            <p:cNvSpPr/>
            <p:nvPr/>
          </p:nvSpPr>
          <p:spPr>
            <a:xfrm flipV="1">
              <a:off x="6448718" y="1899092"/>
              <a:ext cx="5965256" cy="19208"/>
            </a:xfrm>
            <a:prstGeom prst="line">
              <a:avLst/>
            </a:prstGeom>
            <a:ln w="28575" cap="flat">
              <a:solidFill>
                <a:schemeClr val="accent1"/>
              </a:solidFill>
              <a:prstDash val="solid"/>
              <a:headEnd type="none" w="sm" len="sm"/>
              <a:tailEnd type="none" w="sm" len="sm"/>
            </a:ln>
          </p:spPr>
        </p:sp>
        <p:pic>
          <p:nvPicPr>
            <p:cNvPr id="54" name="Graphic 53">
              <a:extLst>
                <a:ext uri="{FF2B5EF4-FFF2-40B4-BE49-F238E27FC236}">
                  <a16:creationId xmlns:a16="http://schemas.microsoft.com/office/drawing/2014/main" id="{E053852A-4089-6C78-8F7A-4DDF7FA76B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8717" y="1405845"/>
              <a:ext cx="387509" cy="387509"/>
            </a:xfrm>
            <a:prstGeom prst="rect">
              <a:avLst/>
            </a:prstGeom>
          </p:spPr>
        </p:pic>
      </p:grpSp>
      <p:grpSp>
        <p:nvGrpSpPr>
          <p:cNvPr id="55" name="Group 54">
            <a:extLst>
              <a:ext uri="{FF2B5EF4-FFF2-40B4-BE49-F238E27FC236}">
                <a16:creationId xmlns:a16="http://schemas.microsoft.com/office/drawing/2014/main" id="{082C43D0-248A-442D-B1FE-8AF700D04E84}"/>
              </a:ext>
            </a:extLst>
          </p:cNvPr>
          <p:cNvGrpSpPr/>
          <p:nvPr userDrawn="1"/>
        </p:nvGrpSpPr>
        <p:grpSpPr>
          <a:xfrm>
            <a:off x="5567449" y="5708666"/>
            <a:ext cx="5965257" cy="512455"/>
            <a:chOff x="6448717" y="1405845"/>
            <a:chExt cx="5965257" cy="512455"/>
          </a:xfrm>
        </p:grpSpPr>
        <p:sp>
          <p:nvSpPr>
            <p:cNvPr id="56" name="AutoShape 2">
              <a:extLst>
                <a:ext uri="{FF2B5EF4-FFF2-40B4-BE49-F238E27FC236}">
                  <a16:creationId xmlns:a16="http://schemas.microsoft.com/office/drawing/2014/main" id="{367B9EDB-55EA-B010-507D-6E630AD52304}"/>
                </a:ext>
              </a:extLst>
            </p:cNvPr>
            <p:cNvSpPr/>
            <p:nvPr/>
          </p:nvSpPr>
          <p:spPr>
            <a:xfrm flipV="1">
              <a:off x="6448718" y="1899092"/>
              <a:ext cx="5965256" cy="19208"/>
            </a:xfrm>
            <a:prstGeom prst="line">
              <a:avLst/>
            </a:prstGeom>
            <a:ln w="28575" cap="flat">
              <a:solidFill>
                <a:schemeClr val="accent1"/>
              </a:solidFill>
              <a:prstDash val="solid"/>
              <a:headEnd type="none" w="sm" len="sm"/>
              <a:tailEnd type="none" w="sm" len="sm"/>
            </a:ln>
          </p:spPr>
        </p:sp>
        <p:pic>
          <p:nvPicPr>
            <p:cNvPr id="57" name="Graphic 56">
              <a:extLst>
                <a:ext uri="{FF2B5EF4-FFF2-40B4-BE49-F238E27FC236}">
                  <a16:creationId xmlns:a16="http://schemas.microsoft.com/office/drawing/2014/main" id="{EC92DBE1-065A-5E48-FA2E-8B727FC13F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8717" y="1405845"/>
              <a:ext cx="387509" cy="387509"/>
            </a:xfrm>
            <a:prstGeom prst="rect">
              <a:avLst/>
            </a:prstGeom>
          </p:spPr>
        </p:pic>
      </p:grpSp>
    </p:spTree>
    <p:extLst>
      <p:ext uri="{BB962C8B-B14F-4D97-AF65-F5344CB8AC3E}">
        <p14:creationId xmlns:p14="http://schemas.microsoft.com/office/powerpoint/2010/main" val="2696902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5">
    <p:spTree>
      <p:nvGrpSpPr>
        <p:cNvPr id="1" name=""/>
        <p:cNvGrpSpPr/>
        <p:nvPr/>
      </p:nvGrpSpPr>
      <p:grpSpPr>
        <a:xfrm>
          <a:off x="0" y="0"/>
          <a:ext cx="0" cy="0"/>
          <a:chOff x="0" y="0"/>
          <a:chExt cx="0" cy="0"/>
        </a:xfrm>
      </p:grpSpPr>
      <p:sp>
        <p:nvSpPr>
          <p:cNvPr id="37" name="Text Placeholder 32">
            <a:extLst>
              <a:ext uri="{FF2B5EF4-FFF2-40B4-BE49-F238E27FC236}">
                <a16:creationId xmlns:a16="http://schemas.microsoft.com/office/drawing/2014/main" id="{6087DB1F-2978-54AE-07B0-953AE36CB543}"/>
              </a:ext>
            </a:extLst>
          </p:cNvPr>
          <p:cNvSpPr>
            <a:spLocks noGrp="1"/>
          </p:cNvSpPr>
          <p:nvPr>
            <p:ph type="body" sz="quarter" idx="14"/>
          </p:nvPr>
        </p:nvSpPr>
        <p:spPr>
          <a:xfrm>
            <a:off x="6019120" y="953441"/>
            <a:ext cx="5460573" cy="505871"/>
          </a:xfrm>
        </p:spPr>
        <p:txBody>
          <a:bodyPr>
            <a:noAutofit/>
          </a:bodyPr>
          <a:lstStyle>
            <a:lvl1pPr marL="0" indent="0">
              <a:buNone/>
              <a:defRPr sz="3200"/>
            </a:lvl1pPr>
          </a:lstStyle>
          <a:p>
            <a:pPr lvl="0"/>
            <a:r>
              <a:rPr lang="en-US"/>
              <a:t>Click to edit Master text styles</a:t>
            </a:r>
          </a:p>
        </p:txBody>
      </p:sp>
      <p:sp>
        <p:nvSpPr>
          <p:cNvPr id="2" name="Text Placeholder 32">
            <a:extLst>
              <a:ext uri="{FF2B5EF4-FFF2-40B4-BE49-F238E27FC236}">
                <a16:creationId xmlns:a16="http://schemas.microsoft.com/office/drawing/2014/main" id="{706B2CB6-6E56-6722-59F9-B2911D5CDD75}"/>
              </a:ext>
            </a:extLst>
          </p:cNvPr>
          <p:cNvSpPr>
            <a:spLocks noGrp="1"/>
          </p:cNvSpPr>
          <p:nvPr>
            <p:ph type="body" sz="quarter" idx="20" hasCustomPrompt="1"/>
          </p:nvPr>
        </p:nvSpPr>
        <p:spPr>
          <a:xfrm>
            <a:off x="712307" y="2460925"/>
            <a:ext cx="4393732" cy="505871"/>
          </a:xfrm>
        </p:spPr>
        <p:txBody>
          <a:bodyPr>
            <a:noAutofit/>
          </a:bodyPr>
          <a:lstStyle>
            <a:lvl1pPr marL="0" indent="0" algn="ctr">
              <a:buNone/>
              <a:defRPr sz="6000"/>
            </a:lvl1pPr>
          </a:lstStyle>
          <a:p>
            <a:pPr lvl="0"/>
            <a:r>
              <a:rPr lang="en-US"/>
              <a:t>Workshop Agenda</a:t>
            </a:r>
          </a:p>
        </p:txBody>
      </p:sp>
      <p:grpSp>
        <p:nvGrpSpPr>
          <p:cNvPr id="33" name="Group 32">
            <a:extLst>
              <a:ext uri="{FF2B5EF4-FFF2-40B4-BE49-F238E27FC236}">
                <a16:creationId xmlns:a16="http://schemas.microsoft.com/office/drawing/2014/main" id="{B73E32E1-D0F4-2E48-AFF0-7D83BD1030A2}"/>
              </a:ext>
            </a:extLst>
          </p:cNvPr>
          <p:cNvGrpSpPr/>
          <p:nvPr userDrawn="1"/>
        </p:nvGrpSpPr>
        <p:grpSpPr>
          <a:xfrm>
            <a:off x="5567449" y="1008421"/>
            <a:ext cx="5965257" cy="512455"/>
            <a:chOff x="6448717" y="1405845"/>
            <a:chExt cx="5965257" cy="512455"/>
          </a:xfrm>
        </p:grpSpPr>
        <p:sp>
          <p:nvSpPr>
            <p:cNvPr id="34" name="AutoShape 2">
              <a:extLst>
                <a:ext uri="{FF2B5EF4-FFF2-40B4-BE49-F238E27FC236}">
                  <a16:creationId xmlns:a16="http://schemas.microsoft.com/office/drawing/2014/main" id="{955FF9C5-E01C-9F96-1FA4-EF52832B84E8}"/>
                </a:ext>
              </a:extLst>
            </p:cNvPr>
            <p:cNvSpPr/>
            <p:nvPr/>
          </p:nvSpPr>
          <p:spPr>
            <a:xfrm flipV="1">
              <a:off x="6448718" y="1899092"/>
              <a:ext cx="5965256" cy="19208"/>
            </a:xfrm>
            <a:prstGeom prst="line">
              <a:avLst/>
            </a:prstGeom>
            <a:ln w="28575" cap="flat">
              <a:solidFill>
                <a:schemeClr val="accent1"/>
              </a:solidFill>
              <a:prstDash val="solid"/>
              <a:headEnd type="none" w="sm" len="sm"/>
              <a:tailEnd type="none" w="sm" len="sm"/>
            </a:ln>
          </p:spPr>
        </p:sp>
        <p:pic>
          <p:nvPicPr>
            <p:cNvPr id="35" name="Graphic 34">
              <a:extLst>
                <a:ext uri="{FF2B5EF4-FFF2-40B4-BE49-F238E27FC236}">
                  <a16:creationId xmlns:a16="http://schemas.microsoft.com/office/drawing/2014/main" id="{7953BB71-71CD-0B1F-5222-E42FD96F9A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8717" y="1405845"/>
              <a:ext cx="387509" cy="387509"/>
            </a:xfrm>
            <a:prstGeom prst="rect">
              <a:avLst/>
            </a:prstGeom>
          </p:spPr>
        </p:pic>
      </p:grpSp>
      <p:sp>
        <p:nvSpPr>
          <p:cNvPr id="36" name="Text Placeholder 32">
            <a:extLst>
              <a:ext uri="{FF2B5EF4-FFF2-40B4-BE49-F238E27FC236}">
                <a16:creationId xmlns:a16="http://schemas.microsoft.com/office/drawing/2014/main" id="{34531915-BD53-E343-3C06-D24993A00B82}"/>
              </a:ext>
            </a:extLst>
          </p:cNvPr>
          <p:cNvSpPr>
            <a:spLocks noGrp="1"/>
          </p:cNvSpPr>
          <p:nvPr>
            <p:ph type="body" sz="quarter" idx="21"/>
          </p:nvPr>
        </p:nvSpPr>
        <p:spPr>
          <a:xfrm>
            <a:off x="6019120" y="1997437"/>
            <a:ext cx="5460573" cy="505871"/>
          </a:xfrm>
        </p:spPr>
        <p:txBody>
          <a:bodyPr>
            <a:noAutofit/>
          </a:bodyPr>
          <a:lstStyle>
            <a:lvl1pPr marL="0" indent="0">
              <a:buNone/>
              <a:defRPr sz="3200"/>
            </a:lvl1pPr>
          </a:lstStyle>
          <a:p>
            <a:pPr lvl="0"/>
            <a:r>
              <a:rPr lang="en-US"/>
              <a:t>Click to edit Master text styles</a:t>
            </a:r>
          </a:p>
        </p:txBody>
      </p:sp>
      <p:sp>
        <p:nvSpPr>
          <p:cNvPr id="38" name="Text Placeholder 32">
            <a:extLst>
              <a:ext uri="{FF2B5EF4-FFF2-40B4-BE49-F238E27FC236}">
                <a16:creationId xmlns:a16="http://schemas.microsoft.com/office/drawing/2014/main" id="{0D1D2A55-7E52-2CCD-74FB-600B29D24FF2}"/>
              </a:ext>
            </a:extLst>
          </p:cNvPr>
          <p:cNvSpPr>
            <a:spLocks noGrp="1"/>
          </p:cNvSpPr>
          <p:nvPr>
            <p:ph type="body" sz="quarter" idx="22"/>
          </p:nvPr>
        </p:nvSpPr>
        <p:spPr>
          <a:xfrm>
            <a:off x="6019120" y="3041433"/>
            <a:ext cx="5460573" cy="505871"/>
          </a:xfrm>
        </p:spPr>
        <p:txBody>
          <a:bodyPr>
            <a:noAutofit/>
          </a:bodyPr>
          <a:lstStyle>
            <a:lvl1pPr marL="0" indent="0">
              <a:buNone/>
              <a:defRPr sz="3200"/>
            </a:lvl1pPr>
          </a:lstStyle>
          <a:p>
            <a:pPr lvl="0"/>
            <a:r>
              <a:rPr lang="en-US"/>
              <a:t>Click to edit Master text styles</a:t>
            </a:r>
          </a:p>
        </p:txBody>
      </p:sp>
      <p:sp>
        <p:nvSpPr>
          <p:cNvPr id="39" name="Text Placeholder 32">
            <a:extLst>
              <a:ext uri="{FF2B5EF4-FFF2-40B4-BE49-F238E27FC236}">
                <a16:creationId xmlns:a16="http://schemas.microsoft.com/office/drawing/2014/main" id="{B5036167-E348-6F09-55FA-C3FE80EC908C}"/>
              </a:ext>
            </a:extLst>
          </p:cNvPr>
          <p:cNvSpPr>
            <a:spLocks noGrp="1"/>
          </p:cNvSpPr>
          <p:nvPr>
            <p:ph type="body" sz="quarter" idx="23"/>
          </p:nvPr>
        </p:nvSpPr>
        <p:spPr>
          <a:xfrm>
            <a:off x="6019120" y="4085429"/>
            <a:ext cx="5460573" cy="505871"/>
          </a:xfrm>
        </p:spPr>
        <p:txBody>
          <a:bodyPr>
            <a:noAutofit/>
          </a:bodyPr>
          <a:lstStyle>
            <a:lvl1pPr marL="0" indent="0">
              <a:buNone/>
              <a:defRPr sz="3200"/>
            </a:lvl1pPr>
          </a:lstStyle>
          <a:p>
            <a:pPr lvl="0"/>
            <a:r>
              <a:rPr lang="en-US"/>
              <a:t>Click to edit Master text styles</a:t>
            </a:r>
          </a:p>
        </p:txBody>
      </p:sp>
      <p:sp>
        <p:nvSpPr>
          <p:cNvPr id="41" name="Text Placeholder 32">
            <a:extLst>
              <a:ext uri="{FF2B5EF4-FFF2-40B4-BE49-F238E27FC236}">
                <a16:creationId xmlns:a16="http://schemas.microsoft.com/office/drawing/2014/main" id="{D01F8275-8333-CBFC-0B26-463EC6D33CEA}"/>
              </a:ext>
            </a:extLst>
          </p:cNvPr>
          <p:cNvSpPr>
            <a:spLocks noGrp="1"/>
          </p:cNvSpPr>
          <p:nvPr>
            <p:ph type="body" sz="quarter" idx="24"/>
          </p:nvPr>
        </p:nvSpPr>
        <p:spPr>
          <a:xfrm>
            <a:off x="6019120" y="5129424"/>
            <a:ext cx="5460573" cy="505871"/>
          </a:xfrm>
        </p:spPr>
        <p:txBody>
          <a:bodyPr>
            <a:noAutofit/>
          </a:bodyPr>
          <a:lstStyle>
            <a:lvl1pPr marL="0" indent="0">
              <a:buNone/>
              <a:defRPr sz="3200"/>
            </a:lvl1pPr>
          </a:lstStyle>
          <a:p>
            <a:pPr lvl="0"/>
            <a:r>
              <a:rPr lang="en-US"/>
              <a:t>Click to edit Master text styles</a:t>
            </a:r>
          </a:p>
        </p:txBody>
      </p:sp>
      <p:grpSp>
        <p:nvGrpSpPr>
          <p:cNvPr id="43" name="Group 42">
            <a:extLst>
              <a:ext uri="{FF2B5EF4-FFF2-40B4-BE49-F238E27FC236}">
                <a16:creationId xmlns:a16="http://schemas.microsoft.com/office/drawing/2014/main" id="{E9107F9D-82B1-495F-B4C7-0CDA404FBFD6}"/>
              </a:ext>
            </a:extLst>
          </p:cNvPr>
          <p:cNvGrpSpPr/>
          <p:nvPr userDrawn="1"/>
        </p:nvGrpSpPr>
        <p:grpSpPr>
          <a:xfrm>
            <a:off x="5567449" y="2052830"/>
            <a:ext cx="5965257" cy="512455"/>
            <a:chOff x="6448717" y="1405845"/>
            <a:chExt cx="5965257" cy="512455"/>
          </a:xfrm>
        </p:grpSpPr>
        <p:sp>
          <p:nvSpPr>
            <p:cNvPr id="44" name="AutoShape 2">
              <a:extLst>
                <a:ext uri="{FF2B5EF4-FFF2-40B4-BE49-F238E27FC236}">
                  <a16:creationId xmlns:a16="http://schemas.microsoft.com/office/drawing/2014/main" id="{24FC7734-ED79-8108-5E4C-EF3ED7CB03F7}"/>
                </a:ext>
              </a:extLst>
            </p:cNvPr>
            <p:cNvSpPr/>
            <p:nvPr/>
          </p:nvSpPr>
          <p:spPr>
            <a:xfrm flipV="1">
              <a:off x="6448718" y="1899092"/>
              <a:ext cx="5965256" cy="19208"/>
            </a:xfrm>
            <a:prstGeom prst="line">
              <a:avLst/>
            </a:prstGeom>
            <a:ln w="28575" cap="flat">
              <a:solidFill>
                <a:schemeClr val="accent1"/>
              </a:solidFill>
              <a:prstDash val="solid"/>
              <a:headEnd type="none" w="sm" len="sm"/>
              <a:tailEnd type="none" w="sm" len="sm"/>
            </a:ln>
          </p:spPr>
        </p:sp>
        <p:pic>
          <p:nvPicPr>
            <p:cNvPr id="45" name="Graphic 44">
              <a:extLst>
                <a:ext uri="{FF2B5EF4-FFF2-40B4-BE49-F238E27FC236}">
                  <a16:creationId xmlns:a16="http://schemas.microsoft.com/office/drawing/2014/main" id="{24C50528-0397-962D-C579-4FF8A5B0DE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8717" y="1405845"/>
              <a:ext cx="387509" cy="387509"/>
            </a:xfrm>
            <a:prstGeom prst="rect">
              <a:avLst/>
            </a:prstGeom>
          </p:spPr>
        </p:pic>
      </p:grpSp>
      <p:grpSp>
        <p:nvGrpSpPr>
          <p:cNvPr id="46" name="Group 45">
            <a:extLst>
              <a:ext uri="{FF2B5EF4-FFF2-40B4-BE49-F238E27FC236}">
                <a16:creationId xmlns:a16="http://schemas.microsoft.com/office/drawing/2014/main" id="{F6F4E3F9-E427-C6F3-0D24-0D7ADCB4B7E4}"/>
              </a:ext>
            </a:extLst>
          </p:cNvPr>
          <p:cNvGrpSpPr/>
          <p:nvPr userDrawn="1"/>
        </p:nvGrpSpPr>
        <p:grpSpPr>
          <a:xfrm>
            <a:off x="5567449" y="3097239"/>
            <a:ext cx="5965257" cy="512455"/>
            <a:chOff x="6448717" y="1405845"/>
            <a:chExt cx="5965257" cy="512455"/>
          </a:xfrm>
        </p:grpSpPr>
        <p:sp>
          <p:nvSpPr>
            <p:cNvPr id="47" name="AutoShape 2">
              <a:extLst>
                <a:ext uri="{FF2B5EF4-FFF2-40B4-BE49-F238E27FC236}">
                  <a16:creationId xmlns:a16="http://schemas.microsoft.com/office/drawing/2014/main" id="{B868777D-E078-78A1-B0E5-6B180F4AD0C0}"/>
                </a:ext>
              </a:extLst>
            </p:cNvPr>
            <p:cNvSpPr/>
            <p:nvPr/>
          </p:nvSpPr>
          <p:spPr>
            <a:xfrm flipV="1">
              <a:off x="6448718" y="1899092"/>
              <a:ext cx="5965256" cy="19208"/>
            </a:xfrm>
            <a:prstGeom prst="line">
              <a:avLst/>
            </a:prstGeom>
            <a:ln w="28575" cap="flat">
              <a:solidFill>
                <a:schemeClr val="accent1"/>
              </a:solidFill>
              <a:prstDash val="solid"/>
              <a:headEnd type="none" w="sm" len="sm"/>
              <a:tailEnd type="none" w="sm" len="sm"/>
            </a:ln>
          </p:spPr>
        </p:sp>
        <p:pic>
          <p:nvPicPr>
            <p:cNvPr id="48" name="Graphic 47">
              <a:extLst>
                <a:ext uri="{FF2B5EF4-FFF2-40B4-BE49-F238E27FC236}">
                  <a16:creationId xmlns:a16="http://schemas.microsoft.com/office/drawing/2014/main" id="{8D7118BB-BBDE-AEE0-CBBB-D9C505536B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8717" y="1405845"/>
              <a:ext cx="387509" cy="387509"/>
            </a:xfrm>
            <a:prstGeom prst="rect">
              <a:avLst/>
            </a:prstGeom>
          </p:spPr>
        </p:pic>
      </p:grpSp>
      <p:grpSp>
        <p:nvGrpSpPr>
          <p:cNvPr id="49" name="Group 48">
            <a:extLst>
              <a:ext uri="{FF2B5EF4-FFF2-40B4-BE49-F238E27FC236}">
                <a16:creationId xmlns:a16="http://schemas.microsoft.com/office/drawing/2014/main" id="{C66E5741-3E60-4FEC-6AA7-0CA3794E9AE3}"/>
              </a:ext>
            </a:extLst>
          </p:cNvPr>
          <p:cNvGrpSpPr/>
          <p:nvPr userDrawn="1"/>
        </p:nvGrpSpPr>
        <p:grpSpPr>
          <a:xfrm>
            <a:off x="5567449" y="4141648"/>
            <a:ext cx="5965257" cy="512455"/>
            <a:chOff x="6448717" y="1405845"/>
            <a:chExt cx="5965257" cy="512455"/>
          </a:xfrm>
        </p:grpSpPr>
        <p:sp>
          <p:nvSpPr>
            <p:cNvPr id="50" name="AutoShape 2">
              <a:extLst>
                <a:ext uri="{FF2B5EF4-FFF2-40B4-BE49-F238E27FC236}">
                  <a16:creationId xmlns:a16="http://schemas.microsoft.com/office/drawing/2014/main" id="{7723A113-A2CF-C202-D575-E096420B5E4E}"/>
                </a:ext>
              </a:extLst>
            </p:cNvPr>
            <p:cNvSpPr/>
            <p:nvPr/>
          </p:nvSpPr>
          <p:spPr>
            <a:xfrm flipV="1">
              <a:off x="6448718" y="1899092"/>
              <a:ext cx="5965256" cy="19208"/>
            </a:xfrm>
            <a:prstGeom prst="line">
              <a:avLst/>
            </a:prstGeom>
            <a:ln w="28575" cap="flat">
              <a:solidFill>
                <a:schemeClr val="accent1"/>
              </a:solidFill>
              <a:prstDash val="solid"/>
              <a:headEnd type="none" w="sm" len="sm"/>
              <a:tailEnd type="none" w="sm" len="sm"/>
            </a:ln>
          </p:spPr>
        </p:sp>
        <p:pic>
          <p:nvPicPr>
            <p:cNvPr id="51" name="Graphic 50">
              <a:extLst>
                <a:ext uri="{FF2B5EF4-FFF2-40B4-BE49-F238E27FC236}">
                  <a16:creationId xmlns:a16="http://schemas.microsoft.com/office/drawing/2014/main" id="{5863FEFC-76C9-D024-0AED-F7AEF73AF6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8717" y="1405845"/>
              <a:ext cx="387509" cy="387509"/>
            </a:xfrm>
            <a:prstGeom prst="rect">
              <a:avLst/>
            </a:prstGeom>
          </p:spPr>
        </p:pic>
      </p:grpSp>
      <p:grpSp>
        <p:nvGrpSpPr>
          <p:cNvPr id="52" name="Group 51">
            <a:extLst>
              <a:ext uri="{FF2B5EF4-FFF2-40B4-BE49-F238E27FC236}">
                <a16:creationId xmlns:a16="http://schemas.microsoft.com/office/drawing/2014/main" id="{EA48EF4F-D54A-5F34-3CF3-CA82A91BBC32}"/>
              </a:ext>
            </a:extLst>
          </p:cNvPr>
          <p:cNvGrpSpPr/>
          <p:nvPr userDrawn="1"/>
        </p:nvGrpSpPr>
        <p:grpSpPr>
          <a:xfrm>
            <a:off x="5567449" y="5186056"/>
            <a:ext cx="5965257" cy="512455"/>
            <a:chOff x="6448717" y="1405845"/>
            <a:chExt cx="5965257" cy="512455"/>
          </a:xfrm>
        </p:grpSpPr>
        <p:sp>
          <p:nvSpPr>
            <p:cNvPr id="53" name="AutoShape 2">
              <a:extLst>
                <a:ext uri="{FF2B5EF4-FFF2-40B4-BE49-F238E27FC236}">
                  <a16:creationId xmlns:a16="http://schemas.microsoft.com/office/drawing/2014/main" id="{E18506E3-A383-BE74-E30A-E5FF70CFE853}"/>
                </a:ext>
              </a:extLst>
            </p:cNvPr>
            <p:cNvSpPr/>
            <p:nvPr/>
          </p:nvSpPr>
          <p:spPr>
            <a:xfrm flipV="1">
              <a:off x="6448718" y="1899092"/>
              <a:ext cx="5965256" cy="19208"/>
            </a:xfrm>
            <a:prstGeom prst="line">
              <a:avLst/>
            </a:prstGeom>
            <a:ln w="28575" cap="flat">
              <a:solidFill>
                <a:schemeClr val="accent1"/>
              </a:solidFill>
              <a:prstDash val="solid"/>
              <a:headEnd type="none" w="sm" len="sm"/>
              <a:tailEnd type="none" w="sm" len="sm"/>
            </a:ln>
          </p:spPr>
        </p:sp>
        <p:pic>
          <p:nvPicPr>
            <p:cNvPr id="54" name="Graphic 53">
              <a:extLst>
                <a:ext uri="{FF2B5EF4-FFF2-40B4-BE49-F238E27FC236}">
                  <a16:creationId xmlns:a16="http://schemas.microsoft.com/office/drawing/2014/main" id="{E053852A-4089-6C78-8F7A-4DDF7FA76B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8717" y="1405845"/>
              <a:ext cx="387509" cy="387509"/>
            </a:xfrm>
            <a:prstGeom prst="rect">
              <a:avLst/>
            </a:prstGeom>
          </p:spPr>
        </p:pic>
      </p:grpSp>
    </p:spTree>
    <p:extLst>
      <p:ext uri="{BB962C8B-B14F-4D97-AF65-F5344CB8AC3E}">
        <p14:creationId xmlns:p14="http://schemas.microsoft.com/office/powerpoint/2010/main" val="448542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4">
    <p:spTree>
      <p:nvGrpSpPr>
        <p:cNvPr id="1" name=""/>
        <p:cNvGrpSpPr/>
        <p:nvPr/>
      </p:nvGrpSpPr>
      <p:grpSpPr>
        <a:xfrm>
          <a:off x="0" y="0"/>
          <a:ext cx="0" cy="0"/>
          <a:chOff x="0" y="0"/>
          <a:chExt cx="0" cy="0"/>
        </a:xfrm>
      </p:grpSpPr>
      <p:sp>
        <p:nvSpPr>
          <p:cNvPr id="37" name="Text Placeholder 32">
            <a:extLst>
              <a:ext uri="{FF2B5EF4-FFF2-40B4-BE49-F238E27FC236}">
                <a16:creationId xmlns:a16="http://schemas.microsoft.com/office/drawing/2014/main" id="{6087DB1F-2978-54AE-07B0-953AE36CB543}"/>
              </a:ext>
            </a:extLst>
          </p:cNvPr>
          <p:cNvSpPr>
            <a:spLocks noGrp="1"/>
          </p:cNvSpPr>
          <p:nvPr>
            <p:ph type="body" sz="quarter" idx="14"/>
          </p:nvPr>
        </p:nvSpPr>
        <p:spPr>
          <a:xfrm>
            <a:off x="6019120" y="1052831"/>
            <a:ext cx="5460573" cy="505871"/>
          </a:xfrm>
        </p:spPr>
        <p:txBody>
          <a:bodyPr>
            <a:noAutofit/>
          </a:bodyPr>
          <a:lstStyle>
            <a:lvl1pPr marL="0" indent="0">
              <a:buNone/>
              <a:defRPr sz="3200"/>
            </a:lvl1pPr>
          </a:lstStyle>
          <a:p>
            <a:pPr lvl="0"/>
            <a:r>
              <a:rPr lang="en-US"/>
              <a:t>Click to edit Master text styles</a:t>
            </a:r>
          </a:p>
        </p:txBody>
      </p:sp>
      <p:sp>
        <p:nvSpPr>
          <p:cNvPr id="2" name="Text Placeholder 32">
            <a:extLst>
              <a:ext uri="{FF2B5EF4-FFF2-40B4-BE49-F238E27FC236}">
                <a16:creationId xmlns:a16="http://schemas.microsoft.com/office/drawing/2014/main" id="{706B2CB6-6E56-6722-59F9-B2911D5CDD75}"/>
              </a:ext>
            </a:extLst>
          </p:cNvPr>
          <p:cNvSpPr>
            <a:spLocks noGrp="1"/>
          </p:cNvSpPr>
          <p:nvPr>
            <p:ph type="body" sz="quarter" idx="20" hasCustomPrompt="1"/>
          </p:nvPr>
        </p:nvSpPr>
        <p:spPr>
          <a:xfrm>
            <a:off x="712307" y="2460925"/>
            <a:ext cx="4393732" cy="505871"/>
          </a:xfrm>
        </p:spPr>
        <p:txBody>
          <a:bodyPr>
            <a:noAutofit/>
          </a:bodyPr>
          <a:lstStyle>
            <a:lvl1pPr marL="0" indent="0" algn="ctr">
              <a:buNone/>
              <a:defRPr sz="6000"/>
            </a:lvl1pPr>
          </a:lstStyle>
          <a:p>
            <a:pPr lvl="0"/>
            <a:r>
              <a:rPr lang="en-US"/>
              <a:t>Workshop Agenda</a:t>
            </a:r>
          </a:p>
        </p:txBody>
      </p:sp>
      <p:grpSp>
        <p:nvGrpSpPr>
          <p:cNvPr id="33" name="Group 32">
            <a:extLst>
              <a:ext uri="{FF2B5EF4-FFF2-40B4-BE49-F238E27FC236}">
                <a16:creationId xmlns:a16="http://schemas.microsoft.com/office/drawing/2014/main" id="{B73E32E1-D0F4-2E48-AFF0-7D83BD1030A2}"/>
              </a:ext>
            </a:extLst>
          </p:cNvPr>
          <p:cNvGrpSpPr/>
          <p:nvPr userDrawn="1"/>
        </p:nvGrpSpPr>
        <p:grpSpPr>
          <a:xfrm>
            <a:off x="5567449" y="1107811"/>
            <a:ext cx="5965257" cy="512455"/>
            <a:chOff x="6448717" y="1405845"/>
            <a:chExt cx="5965257" cy="512455"/>
          </a:xfrm>
        </p:grpSpPr>
        <p:sp>
          <p:nvSpPr>
            <p:cNvPr id="34" name="AutoShape 2">
              <a:extLst>
                <a:ext uri="{FF2B5EF4-FFF2-40B4-BE49-F238E27FC236}">
                  <a16:creationId xmlns:a16="http://schemas.microsoft.com/office/drawing/2014/main" id="{955FF9C5-E01C-9F96-1FA4-EF52832B84E8}"/>
                </a:ext>
              </a:extLst>
            </p:cNvPr>
            <p:cNvSpPr/>
            <p:nvPr/>
          </p:nvSpPr>
          <p:spPr>
            <a:xfrm flipV="1">
              <a:off x="6448718" y="1899092"/>
              <a:ext cx="5965256" cy="19208"/>
            </a:xfrm>
            <a:prstGeom prst="line">
              <a:avLst/>
            </a:prstGeom>
            <a:ln w="28575" cap="flat">
              <a:solidFill>
                <a:schemeClr val="accent1"/>
              </a:solidFill>
              <a:prstDash val="solid"/>
              <a:headEnd type="none" w="sm" len="sm"/>
              <a:tailEnd type="none" w="sm" len="sm"/>
            </a:ln>
          </p:spPr>
        </p:sp>
        <p:pic>
          <p:nvPicPr>
            <p:cNvPr id="35" name="Graphic 34">
              <a:extLst>
                <a:ext uri="{FF2B5EF4-FFF2-40B4-BE49-F238E27FC236}">
                  <a16:creationId xmlns:a16="http://schemas.microsoft.com/office/drawing/2014/main" id="{7953BB71-71CD-0B1F-5222-E42FD96F9A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8717" y="1405845"/>
              <a:ext cx="387509" cy="387509"/>
            </a:xfrm>
            <a:prstGeom prst="rect">
              <a:avLst/>
            </a:prstGeom>
          </p:spPr>
        </p:pic>
      </p:grpSp>
      <p:sp>
        <p:nvSpPr>
          <p:cNvPr id="36" name="Text Placeholder 32">
            <a:extLst>
              <a:ext uri="{FF2B5EF4-FFF2-40B4-BE49-F238E27FC236}">
                <a16:creationId xmlns:a16="http://schemas.microsoft.com/office/drawing/2014/main" id="{34531915-BD53-E343-3C06-D24993A00B82}"/>
              </a:ext>
            </a:extLst>
          </p:cNvPr>
          <p:cNvSpPr>
            <a:spLocks noGrp="1"/>
          </p:cNvSpPr>
          <p:nvPr>
            <p:ph type="body" sz="quarter" idx="21"/>
          </p:nvPr>
        </p:nvSpPr>
        <p:spPr>
          <a:xfrm>
            <a:off x="6019120" y="2298923"/>
            <a:ext cx="5460573" cy="505871"/>
          </a:xfrm>
        </p:spPr>
        <p:txBody>
          <a:bodyPr>
            <a:noAutofit/>
          </a:bodyPr>
          <a:lstStyle>
            <a:lvl1pPr marL="0" indent="0">
              <a:buNone/>
              <a:defRPr sz="3200"/>
            </a:lvl1pPr>
          </a:lstStyle>
          <a:p>
            <a:pPr lvl="0"/>
            <a:r>
              <a:rPr lang="en-US"/>
              <a:t>Click to edit Master text styles</a:t>
            </a:r>
          </a:p>
        </p:txBody>
      </p:sp>
      <p:sp>
        <p:nvSpPr>
          <p:cNvPr id="38" name="Text Placeholder 32">
            <a:extLst>
              <a:ext uri="{FF2B5EF4-FFF2-40B4-BE49-F238E27FC236}">
                <a16:creationId xmlns:a16="http://schemas.microsoft.com/office/drawing/2014/main" id="{0D1D2A55-7E52-2CCD-74FB-600B29D24FF2}"/>
              </a:ext>
            </a:extLst>
          </p:cNvPr>
          <p:cNvSpPr>
            <a:spLocks noGrp="1"/>
          </p:cNvSpPr>
          <p:nvPr>
            <p:ph type="body" sz="quarter" idx="22"/>
          </p:nvPr>
        </p:nvSpPr>
        <p:spPr>
          <a:xfrm>
            <a:off x="6019120" y="3545015"/>
            <a:ext cx="5460573" cy="505871"/>
          </a:xfrm>
        </p:spPr>
        <p:txBody>
          <a:bodyPr>
            <a:noAutofit/>
          </a:bodyPr>
          <a:lstStyle>
            <a:lvl1pPr marL="0" indent="0">
              <a:buNone/>
              <a:defRPr sz="3200"/>
            </a:lvl1pPr>
          </a:lstStyle>
          <a:p>
            <a:pPr lvl="0"/>
            <a:r>
              <a:rPr lang="en-US"/>
              <a:t>Click to edit Master text styles</a:t>
            </a:r>
          </a:p>
        </p:txBody>
      </p:sp>
      <p:sp>
        <p:nvSpPr>
          <p:cNvPr id="39" name="Text Placeholder 32">
            <a:extLst>
              <a:ext uri="{FF2B5EF4-FFF2-40B4-BE49-F238E27FC236}">
                <a16:creationId xmlns:a16="http://schemas.microsoft.com/office/drawing/2014/main" id="{B5036167-E348-6F09-55FA-C3FE80EC908C}"/>
              </a:ext>
            </a:extLst>
          </p:cNvPr>
          <p:cNvSpPr>
            <a:spLocks noGrp="1"/>
          </p:cNvSpPr>
          <p:nvPr>
            <p:ph type="body" sz="quarter" idx="23"/>
          </p:nvPr>
        </p:nvSpPr>
        <p:spPr>
          <a:xfrm>
            <a:off x="6019120" y="4791106"/>
            <a:ext cx="5460573" cy="505871"/>
          </a:xfrm>
        </p:spPr>
        <p:txBody>
          <a:bodyPr>
            <a:noAutofit/>
          </a:bodyPr>
          <a:lstStyle>
            <a:lvl1pPr marL="0" indent="0">
              <a:buNone/>
              <a:defRPr sz="3200"/>
            </a:lvl1pPr>
          </a:lstStyle>
          <a:p>
            <a:pPr lvl="0"/>
            <a:r>
              <a:rPr lang="en-US"/>
              <a:t>Click to edit Master text styles</a:t>
            </a:r>
          </a:p>
        </p:txBody>
      </p:sp>
      <p:grpSp>
        <p:nvGrpSpPr>
          <p:cNvPr id="43" name="Group 42">
            <a:extLst>
              <a:ext uri="{FF2B5EF4-FFF2-40B4-BE49-F238E27FC236}">
                <a16:creationId xmlns:a16="http://schemas.microsoft.com/office/drawing/2014/main" id="{E9107F9D-82B1-495F-B4C7-0CDA404FBFD6}"/>
              </a:ext>
            </a:extLst>
          </p:cNvPr>
          <p:cNvGrpSpPr/>
          <p:nvPr userDrawn="1"/>
        </p:nvGrpSpPr>
        <p:grpSpPr>
          <a:xfrm>
            <a:off x="5567449" y="2354316"/>
            <a:ext cx="5965257" cy="512455"/>
            <a:chOff x="6448717" y="1405845"/>
            <a:chExt cx="5965257" cy="512455"/>
          </a:xfrm>
        </p:grpSpPr>
        <p:sp>
          <p:nvSpPr>
            <p:cNvPr id="44" name="AutoShape 2">
              <a:extLst>
                <a:ext uri="{FF2B5EF4-FFF2-40B4-BE49-F238E27FC236}">
                  <a16:creationId xmlns:a16="http://schemas.microsoft.com/office/drawing/2014/main" id="{24FC7734-ED79-8108-5E4C-EF3ED7CB03F7}"/>
                </a:ext>
              </a:extLst>
            </p:cNvPr>
            <p:cNvSpPr/>
            <p:nvPr/>
          </p:nvSpPr>
          <p:spPr>
            <a:xfrm flipV="1">
              <a:off x="6448718" y="1899092"/>
              <a:ext cx="5965256" cy="19208"/>
            </a:xfrm>
            <a:prstGeom prst="line">
              <a:avLst/>
            </a:prstGeom>
            <a:ln w="28575" cap="flat">
              <a:solidFill>
                <a:schemeClr val="accent1"/>
              </a:solidFill>
              <a:prstDash val="solid"/>
              <a:headEnd type="none" w="sm" len="sm"/>
              <a:tailEnd type="none" w="sm" len="sm"/>
            </a:ln>
          </p:spPr>
        </p:sp>
        <p:pic>
          <p:nvPicPr>
            <p:cNvPr id="45" name="Graphic 44">
              <a:extLst>
                <a:ext uri="{FF2B5EF4-FFF2-40B4-BE49-F238E27FC236}">
                  <a16:creationId xmlns:a16="http://schemas.microsoft.com/office/drawing/2014/main" id="{24C50528-0397-962D-C579-4FF8A5B0DE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8717" y="1405845"/>
              <a:ext cx="387509" cy="387509"/>
            </a:xfrm>
            <a:prstGeom prst="rect">
              <a:avLst/>
            </a:prstGeom>
          </p:spPr>
        </p:pic>
      </p:grpSp>
      <p:grpSp>
        <p:nvGrpSpPr>
          <p:cNvPr id="46" name="Group 45">
            <a:extLst>
              <a:ext uri="{FF2B5EF4-FFF2-40B4-BE49-F238E27FC236}">
                <a16:creationId xmlns:a16="http://schemas.microsoft.com/office/drawing/2014/main" id="{F6F4E3F9-E427-C6F3-0D24-0D7ADCB4B7E4}"/>
              </a:ext>
            </a:extLst>
          </p:cNvPr>
          <p:cNvGrpSpPr/>
          <p:nvPr userDrawn="1"/>
        </p:nvGrpSpPr>
        <p:grpSpPr>
          <a:xfrm>
            <a:off x="5567449" y="3600821"/>
            <a:ext cx="5965257" cy="512455"/>
            <a:chOff x="6448717" y="1405845"/>
            <a:chExt cx="5965257" cy="512455"/>
          </a:xfrm>
        </p:grpSpPr>
        <p:sp>
          <p:nvSpPr>
            <p:cNvPr id="47" name="AutoShape 2">
              <a:extLst>
                <a:ext uri="{FF2B5EF4-FFF2-40B4-BE49-F238E27FC236}">
                  <a16:creationId xmlns:a16="http://schemas.microsoft.com/office/drawing/2014/main" id="{B868777D-E078-78A1-B0E5-6B180F4AD0C0}"/>
                </a:ext>
              </a:extLst>
            </p:cNvPr>
            <p:cNvSpPr/>
            <p:nvPr/>
          </p:nvSpPr>
          <p:spPr>
            <a:xfrm flipV="1">
              <a:off x="6448718" y="1899092"/>
              <a:ext cx="5965256" cy="19208"/>
            </a:xfrm>
            <a:prstGeom prst="line">
              <a:avLst/>
            </a:prstGeom>
            <a:ln w="28575" cap="flat">
              <a:solidFill>
                <a:schemeClr val="accent1"/>
              </a:solidFill>
              <a:prstDash val="solid"/>
              <a:headEnd type="none" w="sm" len="sm"/>
              <a:tailEnd type="none" w="sm" len="sm"/>
            </a:ln>
          </p:spPr>
        </p:sp>
        <p:pic>
          <p:nvPicPr>
            <p:cNvPr id="48" name="Graphic 47">
              <a:extLst>
                <a:ext uri="{FF2B5EF4-FFF2-40B4-BE49-F238E27FC236}">
                  <a16:creationId xmlns:a16="http://schemas.microsoft.com/office/drawing/2014/main" id="{8D7118BB-BBDE-AEE0-CBBB-D9C505536B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8717" y="1405845"/>
              <a:ext cx="387509" cy="387509"/>
            </a:xfrm>
            <a:prstGeom prst="rect">
              <a:avLst/>
            </a:prstGeom>
          </p:spPr>
        </p:pic>
      </p:grpSp>
      <p:grpSp>
        <p:nvGrpSpPr>
          <p:cNvPr id="49" name="Group 48">
            <a:extLst>
              <a:ext uri="{FF2B5EF4-FFF2-40B4-BE49-F238E27FC236}">
                <a16:creationId xmlns:a16="http://schemas.microsoft.com/office/drawing/2014/main" id="{C66E5741-3E60-4FEC-6AA7-0CA3794E9AE3}"/>
              </a:ext>
            </a:extLst>
          </p:cNvPr>
          <p:cNvGrpSpPr/>
          <p:nvPr userDrawn="1"/>
        </p:nvGrpSpPr>
        <p:grpSpPr>
          <a:xfrm>
            <a:off x="5567449" y="4847325"/>
            <a:ext cx="5965257" cy="512455"/>
            <a:chOff x="6448717" y="1405845"/>
            <a:chExt cx="5965257" cy="512455"/>
          </a:xfrm>
        </p:grpSpPr>
        <p:sp>
          <p:nvSpPr>
            <p:cNvPr id="50" name="AutoShape 2">
              <a:extLst>
                <a:ext uri="{FF2B5EF4-FFF2-40B4-BE49-F238E27FC236}">
                  <a16:creationId xmlns:a16="http://schemas.microsoft.com/office/drawing/2014/main" id="{7723A113-A2CF-C202-D575-E096420B5E4E}"/>
                </a:ext>
              </a:extLst>
            </p:cNvPr>
            <p:cNvSpPr/>
            <p:nvPr/>
          </p:nvSpPr>
          <p:spPr>
            <a:xfrm flipV="1">
              <a:off x="6448718" y="1899092"/>
              <a:ext cx="5965256" cy="19208"/>
            </a:xfrm>
            <a:prstGeom prst="line">
              <a:avLst/>
            </a:prstGeom>
            <a:ln w="28575" cap="flat">
              <a:solidFill>
                <a:schemeClr val="accent1"/>
              </a:solidFill>
              <a:prstDash val="solid"/>
              <a:headEnd type="none" w="sm" len="sm"/>
              <a:tailEnd type="none" w="sm" len="sm"/>
            </a:ln>
          </p:spPr>
        </p:sp>
        <p:pic>
          <p:nvPicPr>
            <p:cNvPr id="51" name="Graphic 50">
              <a:extLst>
                <a:ext uri="{FF2B5EF4-FFF2-40B4-BE49-F238E27FC236}">
                  <a16:creationId xmlns:a16="http://schemas.microsoft.com/office/drawing/2014/main" id="{5863FEFC-76C9-D024-0AED-F7AEF73AF6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8717" y="1405845"/>
              <a:ext cx="387509" cy="387509"/>
            </a:xfrm>
            <a:prstGeom prst="rect">
              <a:avLst/>
            </a:prstGeom>
          </p:spPr>
        </p:pic>
      </p:grpSp>
    </p:spTree>
    <p:extLst>
      <p:ext uri="{BB962C8B-B14F-4D97-AF65-F5344CB8AC3E}">
        <p14:creationId xmlns:p14="http://schemas.microsoft.com/office/powerpoint/2010/main" val="2682160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1954DD-4113-31EF-FE3B-3819BA7F44F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314600-9E9F-0070-E9C0-E30EBF51E5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7958783"/>
      </p:ext>
    </p:extLst>
  </p:cSld>
  <p:clrMap bg1="lt1" tx1="dk1" bg2="lt2" tx2="dk2" accent1="accent1" accent2="accent2" accent3="accent3" accent4="accent4" accent5="accent5" accent6="accent6" hlink="hlink" folHlink="folHlink"/>
  <p:sldLayoutIdLst>
    <p:sldLayoutId id="2147483651" r:id="rId1"/>
    <p:sldLayoutId id="2147483680" r:id="rId2"/>
    <p:sldLayoutId id="2147483685" r:id="rId3"/>
    <p:sldLayoutId id="2147483713" r:id="rId4"/>
    <p:sldLayoutId id="2147483714" r:id="rId5"/>
    <p:sldLayoutId id="2147483715" r:id="rId6"/>
    <p:sldLayoutId id="2147483682" r:id="rId7"/>
    <p:sldLayoutId id="2147483683" r:id="rId8"/>
    <p:sldLayoutId id="2147483684" r:id="rId9"/>
    <p:sldLayoutId id="2147483649" r:id="rId10"/>
    <p:sldLayoutId id="2147483692" r:id="rId11"/>
    <p:sldLayoutId id="2147483697" r:id="rId12"/>
    <p:sldLayoutId id="2147483698" r:id="rId13"/>
    <p:sldLayoutId id="2147483699" r:id="rId14"/>
    <p:sldLayoutId id="2147483650" r:id="rId15"/>
    <p:sldLayoutId id="2147483686" r:id="rId16"/>
    <p:sldLayoutId id="2147483669" r:id="rId17"/>
    <p:sldLayoutId id="2147483681" r:id="rId18"/>
    <p:sldLayoutId id="2147483687" r:id="rId19"/>
    <p:sldLayoutId id="2147483690" r:id="rId20"/>
    <p:sldLayoutId id="2147483691" r:id="rId21"/>
    <p:sldLayoutId id="2147483688" r:id="rId22"/>
    <p:sldLayoutId id="2147483660" r:id="rId23"/>
    <p:sldLayoutId id="2147483655" r:id="rId24"/>
    <p:sldLayoutId id="2147483671" r:id="rId25"/>
    <p:sldLayoutId id="2147483716" r:id="rId26"/>
  </p:sldLayoutIdLst>
  <p:txStyles>
    <p:titleStyle>
      <a:lvl1pPr algn="l" defTabSz="914422" rtl="0" eaLnBrk="1" latinLnBrk="0" hangingPunct="1">
        <a:lnSpc>
          <a:spcPct val="90000"/>
        </a:lnSpc>
        <a:spcBef>
          <a:spcPct val="0"/>
        </a:spcBef>
        <a:buNone/>
        <a:defRPr sz="4401" kern="1200">
          <a:solidFill>
            <a:schemeClr val="tx1"/>
          </a:solidFill>
          <a:latin typeface="Arial Nova Light" panose="020B0304020202020204" pitchFamily="34" charset="0"/>
          <a:ea typeface="+mj-ea"/>
          <a:cs typeface="+mj-cs"/>
        </a:defRPr>
      </a:lvl1pPr>
    </p:titleStyle>
    <p:bodyStyle>
      <a:lvl1pPr marL="228605" indent="-228605" algn="l" defTabSz="914422" rtl="0" eaLnBrk="1" latinLnBrk="0" hangingPunct="1">
        <a:lnSpc>
          <a:spcPct val="90000"/>
        </a:lnSpc>
        <a:spcBef>
          <a:spcPts val="1000"/>
        </a:spcBef>
        <a:buFont typeface="Arial" panose="020B0604020202020204" pitchFamily="34" charset="0"/>
        <a:buChar char="•"/>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2" rtl="0" eaLnBrk="1" latinLnBrk="0" hangingPunct="1">
        <a:defRPr sz="1800" kern="1200">
          <a:solidFill>
            <a:schemeClr val="tx1"/>
          </a:solidFill>
          <a:latin typeface="+mn-lt"/>
          <a:ea typeface="+mn-ea"/>
          <a:cs typeface="+mn-cs"/>
        </a:defRPr>
      </a:lvl1pPr>
      <a:lvl2pPr marL="457211" algn="l" defTabSz="914422" rtl="0" eaLnBrk="1" latinLnBrk="0" hangingPunct="1">
        <a:defRPr sz="1800" kern="1200">
          <a:solidFill>
            <a:schemeClr val="tx1"/>
          </a:solidFill>
          <a:latin typeface="+mn-lt"/>
          <a:ea typeface="+mn-ea"/>
          <a:cs typeface="+mn-cs"/>
        </a:defRPr>
      </a:lvl2pPr>
      <a:lvl3pPr marL="914422" algn="l" defTabSz="914422" rtl="0" eaLnBrk="1" latinLnBrk="0" hangingPunct="1">
        <a:defRPr sz="1800" kern="1200">
          <a:solidFill>
            <a:schemeClr val="tx1"/>
          </a:solidFill>
          <a:latin typeface="+mn-lt"/>
          <a:ea typeface="+mn-ea"/>
          <a:cs typeface="+mn-cs"/>
        </a:defRPr>
      </a:lvl3pPr>
      <a:lvl4pPr marL="1371633" algn="l" defTabSz="914422" rtl="0" eaLnBrk="1" latinLnBrk="0" hangingPunct="1">
        <a:defRPr sz="1800" kern="1200">
          <a:solidFill>
            <a:schemeClr val="tx1"/>
          </a:solidFill>
          <a:latin typeface="+mn-lt"/>
          <a:ea typeface="+mn-ea"/>
          <a:cs typeface="+mn-cs"/>
        </a:defRPr>
      </a:lvl4pPr>
      <a:lvl5pPr marL="1828844" algn="l" defTabSz="914422" rtl="0" eaLnBrk="1" latinLnBrk="0" hangingPunct="1">
        <a:defRPr sz="1800" kern="1200">
          <a:solidFill>
            <a:schemeClr val="tx1"/>
          </a:solidFill>
          <a:latin typeface="+mn-lt"/>
          <a:ea typeface="+mn-ea"/>
          <a:cs typeface="+mn-cs"/>
        </a:defRPr>
      </a:lvl5pPr>
      <a:lvl6pPr marL="2286055" algn="l" defTabSz="914422" rtl="0" eaLnBrk="1" latinLnBrk="0" hangingPunct="1">
        <a:defRPr sz="1800" kern="1200">
          <a:solidFill>
            <a:schemeClr val="tx1"/>
          </a:solidFill>
          <a:latin typeface="+mn-lt"/>
          <a:ea typeface="+mn-ea"/>
          <a:cs typeface="+mn-cs"/>
        </a:defRPr>
      </a:lvl6pPr>
      <a:lvl7pPr marL="2743266" algn="l" defTabSz="914422" rtl="0" eaLnBrk="1" latinLnBrk="0" hangingPunct="1">
        <a:defRPr sz="1800" kern="1200">
          <a:solidFill>
            <a:schemeClr val="tx1"/>
          </a:solidFill>
          <a:latin typeface="+mn-lt"/>
          <a:ea typeface="+mn-ea"/>
          <a:cs typeface="+mn-cs"/>
        </a:defRPr>
      </a:lvl7pPr>
      <a:lvl8pPr marL="3200476" algn="l" defTabSz="914422" rtl="0" eaLnBrk="1" latinLnBrk="0" hangingPunct="1">
        <a:defRPr sz="1800" kern="1200">
          <a:solidFill>
            <a:schemeClr val="tx1"/>
          </a:solidFill>
          <a:latin typeface="+mn-lt"/>
          <a:ea typeface="+mn-ea"/>
          <a:cs typeface="+mn-cs"/>
        </a:defRPr>
      </a:lvl8pPr>
      <a:lvl9pPr marL="3657687" algn="l" defTabSz="91442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bio-rad.com/glow"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hyperlink" Target="https://www.flickr.com/photos/functionalneurogenesis/7223470974/in/photolist-5wMtfc-axSKMD-66kjmE-66g3xc-66kjjN-c1jaWy-66g3P4-c1jaNJ-c1jbg1-d5L8cu-c1jb5w-5AE5RX-bWTeyV-5AE5Sa-c1jawN-rnyR4c-6kYP61-c1jaK5-2osi4tx-66kjqN-2osi4ts-5AZbj3-2iLGQxU-68a2XF-2osgJk6-5AZaeY-66kjuC-66kjzG-4yR8Xj-66g3AD-66g3zF-66kjq5-66kjt1-66g3Ja-4rZmU1-2iLDqRU-66kjtC-66kjGy-66kjFj-66kjz1-66kjEb-66g3Er-66kjpw-66g3DH-68a2gH-66g3Sr-66g3Kn-66g3LP-66kjv3-2iLJtVt/" TargetMode="External"/><Relationship Id="rId4" Type="http://schemas.openxmlformats.org/officeDocument/2006/relationships/hyperlink" Target="https://journals.plos.org/plosone/article?id=10.1371/journal.pone.000176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conncoll.edu/ccacad/zimmer/GFP-ww/prasher.html" TargetMode="Externa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 Target="slide4.xml"/><Relationship Id="rId7" Type="http://schemas.openxmlformats.org/officeDocument/2006/relationships/slide" Target="slide59.xml"/><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slide" Target="slide10.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slide" Target="slide87.xm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41.png"/><Relationship Id="rId7"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hyperlink" Target="mailto:explorer@bio-rad.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12.xml"/><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19.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19.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19.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0.png"/><Relationship Id="rId7"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11.svg"/></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4.png"/><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5.png"/><Relationship Id="rId7"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84.png"/><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5.png"/><Relationship Id="rId7" Type="http://schemas.openxmlformats.org/officeDocument/2006/relationships/image" Target="../media/image82.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84.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4.png"/><Relationship Id="rId7"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41.png"/><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19.xml"/><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94.png"/><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13.xml"/><Relationship Id="rId4" Type="http://schemas.openxmlformats.org/officeDocument/2006/relationships/image" Target="../media/image10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image" Target="../media/image104.svg"/><Relationship Id="rId4" Type="http://schemas.openxmlformats.org/officeDocument/2006/relationships/image" Target="../media/image103.png"/></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106.png"/></Relationships>
</file>

<file path=ppt/slides/_rels/slide6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108.png"/></Relationships>
</file>

<file path=ppt/slides/_rels/slide64.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png"/><Relationship Id="rId7" Type="http://schemas.openxmlformats.org/officeDocument/2006/relationships/image" Target="../media/image111.png"/><Relationship Id="rId2" Type="http://schemas.openxmlformats.org/officeDocument/2006/relationships/notesSlide" Target="../notesSlides/notesSlide55.xml"/><Relationship Id="rId1" Type="http://schemas.openxmlformats.org/officeDocument/2006/relationships/slideLayout" Target="../slideLayouts/slideLayout11.xml"/><Relationship Id="rId6" Type="http://schemas.openxmlformats.org/officeDocument/2006/relationships/image" Target="../media/image110.png"/><Relationship Id="rId5" Type="http://schemas.openxmlformats.org/officeDocument/2006/relationships/image" Target="../media/image109.png"/><Relationship Id="rId10" Type="http://schemas.openxmlformats.org/officeDocument/2006/relationships/image" Target="../media/image113.png"/><Relationship Id="rId4" Type="http://schemas.openxmlformats.org/officeDocument/2006/relationships/image" Target="../media/image11.svg"/><Relationship Id="rId9" Type="http://schemas.openxmlformats.org/officeDocument/2006/relationships/image" Target="../media/image55.png"/></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55.png"/><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89.png"/><Relationship Id="rId4" Type="http://schemas.openxmlformats.org/officeDocument/2006/relationships/image" Target="../media/image62.png"/></Relationships>
</file>

<file path=ppt/slides/_rels/slide6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15.png"/><Relationship Id="rId7" Type="http://schemas.openxmlformats.org/officeDocument/2006/relationships/image" Target="../media/image113.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62.png"/><Relationship Id="rId4" Type="http://schemas.openxmlformats.org/officeDocument/2006/relationships/image" Target="../media/image41.png"/></Relationships>
</file>

<file path=ppt/slides/_rels/slide6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6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8.png"/><Relationship Id="rId4" Type="http://schemas.openxmlformats.org/officeDocument/2006/relationships/image" Target="../media/image117.png"/></Relationships>
</file>

<file path=ppt/slides/_rels/slide7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7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7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55.png"/><Relationship Id="rId4" Type="http://schemas.openxmlformats.org/officeDocument/2006/relationships/image" Target="../media/image112.png"/></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55.png"/><Relationship Id="rId4" Type="http://schemas.openxmlformats.org/officeDocument/2006/relationships/image" Target="../media/image62.png"/></Relationships>
</file>

<file path=ppt/slides/_rels/slide7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6.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9.png"/><Relationship Id="rId7" Type="http://schemas.openxmlformats.org/officeDocument/2006/relationships/image" Target="../media/image52.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7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23.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52.png"/><Relationship Id="rId5" Type="http://schemas.openxmlformats.org/officeDocument/2006/relationships/image" Target="../media/image124.png"/><Relationship Id="rId10" Type="http://schemas.openxmlformats.org/officeDocument/2006/relationships/image" Target="../media/image121.png"/><Relationship Id="rId4" Type="http://schemas.openxmlformats.org/officeDocument/2006/relationships/image" Target="../media/image119.png"/><Relationship Id="rId9" Type="http://schemas.openxmlformats.org/officeDocument/2006/relationships/image" Target="../media/image120.png"/></Relationships>
</file>

<file path=ppt/slides/_rels/slide78.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12.xml"/><Relationship Id="rId4" Type="http://schemas.openxmlformats.org/officeDocument/2006/relationships/image" Target="../media/image66.jpeg"/></Relationships>
</file>

<file path=ppt/slides/_rels/slide7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129.png"/><Relationship Id="rId4" Type="http://schemas.openxmlformats.org/officeDocument/2006/relationships/image" Target="../media/image10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image" Target="../media/image130.png"/></Relationships>
</file>

<file path=ppt/slides/_rels/slide81.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131.png"/></Relationships>
</file>

<file path=ppt/slides/_rels/slide82.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13.xml"/><Relationship Id="rId5" Type="http://schemas.openxmlformats.org/officeDocument/2006/relationships/image" Target="../media/image102.png"/><Relationship Id="rId4" Type="http://schemas.openxmlformats.org/officeDocument/2006/relationships/image" Target="../media/image130.png"/></Relationships>
</file>

<file path=ppt/slides/_rels/slide8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2.xml"/><Relationship Id="rId1" Type="http://schemas.openxmlformats.org/officeDocument/2006/relationships/slideLayout" Target="../slideLayouts/slideLayout5.xml"/><Relationship Id="rId4" Type="http://schemas.openxmlformats.org/officeDocument/2006/relationships/image" Target="../media/image132.png"/></Relationships>
</file>

<file path=ppt/slides/_rels/slide8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image" Target="../media/image134.png"/></Relationships>
</file>

<file path=ppt/slides/_rels/slide8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4.xml"/><Relationship Id="rId1" Type="http://schemas.openxmlformats.org/officeDocument/2006/relationships/slideLayout" Target="../slideLayouts/slideLayout5.xml"/><Relationship Id="rId4" Type="http://schemas.openxmlformats.org/officeDocument/2006/relationships/image" Target="../media/image135.png"/></Relationships>
</file>

<file path=ppt/slides/_rels/slide8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38.png"/><Relationship Id="rId7" Type="http://schemas.openxmlformats.org/officeDocument/2006/relationships/image" Target="../media/image139.png"/><Relationship Id="rId2" Type="http://schemas.openxmlformats.org/officeDocument/2006/relationships/image" Target="../media/image137.png"/><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55.png"/><Relationship Id="rId4" Type="http://schemas.openxmlformats.org/officeDocument/2006/relationships/image" Target="../media/image12.png"/><Relationship Id="rId9" Type="http://schemas.openxmlformats.org/officeDocument/2006/relationships/image" Target="../media/image65.svg"/></Relationships>
</file>

<file path=ppt/slides/_rels/slide8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37.png"/><Relationship Id="rId7" Type="http://schemas.openxmlformats.org/officeDocument/2006/relationships/image" Target="../media/image51.png"/><Relationship Id="rId2" Type="http://schemas.openxmlformats.org/officeDocument/2006/relationships/notesSlide" Target="../notesSlides/notesSlide76.xml"/><Relationship Id="rId1" Type="http://schemas.openxmlformats.org/officeDocument/2006/relationships/slideLayout" Target="../slideLayouts/slideLayout24.xml"/><Relationship Id="rId6" Type="http://schemas.openxmlformats.org/officeDocument/2006/relationships/image" Target="../media/image50.png"/><Relationship Id="rId5" Type="http://schemas.openxmlformats.org/officeDocument/2006/relationships/image" Target="../media/image12.png"/><Relationship Id="rId10" Type="http://schemas.openxmlformats.org/officeDocument/2006/relationships/image" Target="../media/image139.png"/><Relationship Id="rId4" Type="http://schemas.openxmlformats.org/officeDocument/2006/relationships/image" Target="../media/image138.png"/><Relationship Id="rId9" Type="http://schemas.openxmlformats.org/officeDocument/2006/relationships/image" Target="../media/image55.png"/></Relationships>
</file>

<file path=ppt/slides/_rels/slide89.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12.xml"/><Relationship Id="rId4" Type="http://schemas.openxmlformats.org/officeDocument/2006/relationships/image" Target="../media/image140.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90.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94.png"/><Relationship Id="rId2" Type="http://schemas.openxmlformats.org/officeDocument/2006/relationships/notesSlide" Target="../notesSlides/notesSlide77.xml"/><Relationship Id="rId1" Type="http://schemas.openxmlformats.org/officeDocument/2006/relationships/slideLayout" Target="../slideLayouts/slideLayout24.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91.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12.xml"/><Relationship Id="rId4" Type="http://schemas.openxmlformats.org/officeDocument/2006/relationships/image" Target="../media/image140.png"/></Relationships>
</file>

<file path=ppt/slides/_rels/slide92.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94.png"/><Relationship Id="rId2" Type="http://schemas.openxmlformats.org/officeDocument/2006/relationships/notesSlide" Target="../notesSlides/notesSlide78.xml"/><Relationship Id="rId1" Type="http://schemas.openxmlformats.org/officeDocument/2006/relationships/slideLayout" Target="../slideLayouts/slideLayout24.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9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1.png"/><Relationship Id="rId2" Type="http://schemas.openxmlformats.org/officeDocument/2006/relationships/notesSlide" Target="../notesSlides/notesSlide79.xml"/><Relationship Id="rId1" Type="http://schemas.openxmlformats.org/officeDocument/2006/relationships/slideLayout" Target="../slideLayouts/slideLayout6.xml"/><Relationship Id="rId6" Type="http://schemas.openxmlformats.org/officeDocument/2006/relationships/image" Target="../media/image150.png"/><Relationship Id="rId5" Type="http://schemas.openxmlformats.org/officeDocument/2006/relationships/hyperlink" Target="https://www.bio-rad.com/en-it/product/pglo-bacterial-transformation-kit-for-general-biology?ID=QIZWVFRT8IG9" TargetMode="External"/><Relationship Id="rId4" Type="http://schemas.openxmlformats.org/officeDocument/2006/relationships/image" Target="../media/image149.png"/></Relationships>
</file>

<file path=ppt/slides/_rels/slide9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hyperlink" Target="http://bio-rad.com/classroomresources"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C02116-8246-DB83-9D66-E9B41989B761}"/>
              </a:ext>
            </a:extLst>
          </p:cNvPr>
          <p:cNvSpPr>
            <a:spLocks noGrp="1"/>
          </p:cNvSpPr>
          <p:nvPr>
            <p:ph type="title"/>
          </p:nvPr>
        </p:nvSpPr>
        <p:spPr>
          <a:xfrm>
            <a:off x="457201" y="2677017"/>
            <a:ext cx="6848062" cy="2435088"/>
          </a:xfrm>
        </p:spPr>
        <p:txBody>
          <a:bodyPr>
            <a:normAutofit fontScale="90000"/>
          </a:bodyPr>
          <a:lstStyle/>
          <a:p>
            <a:r>
              <a:rPr lang="en-US" dirty="0">
                <a:latin typeface="Arial Nova Light"/>
              </a:rPr>
              <a:t>pGLO Bacterial Transformation for General Biology</a:t>
            </a:r>
            <a:endParaRPr lang="en-US" dirty="0"/>
          </a:p>
        </p:txBody>
      </p:sp>
      <p:sp>
        <p:nvSpPr>
          <p:cNvPr id="3" name="Title 3">
            <a:extLst>
              <a:ext uri="{FF2B5EF4-FFF2-40B4-BE49-F238E27FC236}">
                <a16:creationId xmlns:a16="http://schemas.microsoft.com/office/drawing/2014/main" id="{93865611-B0CA-A1A7-5D74-E382652F93CF}"/>
              </a:ext>
            </a:extLst>
          </p:cNvPr>
          <p:cNvSpPr txBox="1">
            <a:spLocks/>
          </p:cNvSpPr>
          <p:nvPr/>
        </p:nvSpPr>
        <p:spPr>
          <a:xfrm>
            <a:off x="675861" y="3787029"/>
            <a:ext cx="6848062" cy="1659614"/>
          </a:xfrm>
          <a:prstGeom prst="rect">
            <a:avLst/>
          </a:prstGeom>
        </p:spPr>
        <p:txBody>
          <a:bodyPr vert="horz" lIns="91440" tIns="45720" rIns="91440" bIns="45720" rtlCol="0" anchor="b">
            <a:normAutofit fontScale="97500"/>
          </a:bodyPr>
          <a:lstStyle>
            <a:lvl1pPr algn="r" defTabSz="914422" rtl="0" eaLnBrk="1" latinLnBrk="0" hangingPunct="1">
              <a:lnSpc>
                <a:spcPct val="90000"/>
              </a:lnSpc>
              <a:spcBef>
                <a:spcPct val="0"/>
              </a:spcBef>
              <a:buNone/>
              <a:defRPr sz="6000" kern="1200">
                <a:solidFill>
                  <a:schemeClr val="bg1"/>
                </a:solidFill>
                <a:latin typeface="Arial Nova Light" panose="020B0304020202020204" pitchFamily="34" charset="0"/>
                <a:ea typeface="+mj-ea"/>
                <a:cs typeface="+mj-cs"/>
              </a:defRPr>
            </a:lvl1pPr>
          </a:lstStyle>
          <a:p>
            <a:endParaRPr lang="en-US" sz="3600" dirty="0"/>
          </a:p>
        </p:txBody>
      </p:sp>
      <p:sp>
        <p:nvSpPr>
          <p:cNvPr id="6" name="TextBox 5">
            <a:extLst>
              <a:ext uri="{FF2B5EF4-FFF2-40B4-BE49-F238E27FC236}">
                <a16:creationId xmlns:a16="http://schemas.microsoft.com/office/drawing/2014/main" id="{5790BEA8-E8C0-10DB-3812-9252486C792D}"/>
              </a:ext>
            </a:extLst>
          </p:cNvPr>
          <p:cNvSpPr txBox="1"/>
          <p:nvPr/>
        </p:nvSpPr>
        <p:spPr>
          <a:xfrm>
            <a:off x="31168" y="5235494"/>
            <a:ext cx="7288696" cy="584775"/>
          </a:xfrm>
          <a:prstGeom prst="rect">
            <a:avLst/>
          </a:prstGeom>
          <a:noFill/>
        </p:spPr>
        <p:txBody>
          <a:bodyPr wrap="square">
            <a:spAutoFit/>
          </a:bodyPr>
          <a:lstStyle/>
          <a:p>
            <a:pPr algn="r"/>
            <a:r>
              <a:rPr lang="en-US" sz="3200" dirty="0">
                <a:solidFill>
                  <a:srgbClr val="FFFFFF"/>
                </a:solidFill>
                <a:latin typeface="Arial Nova Light"/>
              </a:rPr>
              <a:t>Background and Student Protocol</a:t>
            </a:r>
            <a:endParaRPr lang="en-US" sz="3200" dirty="0">
              <a:solidFill>
                <a:srgbClr val="FFFFFF"/>
              </a:solidFill>
            </a:endParaRPr>
          </a:p>
        </p:txBody>
      </p:sp>
      <p:sp>
        <p:nvSpPr>
          <p:cNvPr id="5" name="TextBox 4">
            <a:extLst>
              <a:ext uri="{FF2B5EF4-FFF2-40B4-BE49-F238E27FC236}">
                <a16:creationId xmlns:a16="http://schemas.microsoft.com/office/drawing/2014/main" id="{196F4AB4-42A4-9C65-C6F1-CA800CF7C8D9}"/>
              </a:ext>
            </a:extLst>
          </p:cNvPr>
          <p:cNvSpPr txBox="1"/>
          <p:nvPr/>
        </p:nvSpPr>
        <p:spPr>
          <a:xfrm>
            <a:off x="1257299" y="6053118"/>
            <a:ext cx="6264729" cy="461665"/>
          </a:xfrm>
          <a:prstGeom prst="rect">
            <a:avLst/>
          </a:prstGeom>
          <a:noFill/>
        </p:spPr>
        <p:txBody>
          <a:bodyPr wrap="square" rtlCol="0">
            <a:spAutoFit/>
          </a:bodyPr>
          <a:lstStyle/>
          <a:p>
            <a:pPr lvl="0"/>
            <a:r>
              <a:rPr lang="en-US" sz="800" dirty="0">
                <a:solidFill>
                  <a:schemeClr val="bg1"/>
                </a:solidFill>
                <a:sym typeface="Arial"/>
              </a:rPr>
              <a:t>BIO-RAD is a trademark of Bio-Rad Laboratories, Inc. All trademarks used herein are the property of their respective owner.</a:t>
            </a:r>
          </a:p>
          <a:p>
            <a:pPr lvl="0"/>
            <a:endParaRPr lang="en-US" sz="800" dirty="0">
              <a:solidFill>
                <a:schemeClr val="bg1"/>
              </a:solidFill>
              <a:sym typeface="Arial"/>
            </a:endParaRPr>
          </a:p>
          <a:p>
            <a:pPr lvl="0"/>
            <a:r>
              <a:rPr lang="en-US" sz="800" dirty="0">
                <a:solidFill>
                  <a:schemeClr val="bg1"/>
                </a:solidFill>
                <a:sym typeface="Arial"/>
              </a:rPr>
              <a:t>© 2023 Bio-Rad Laboratories, Inc.</a:t>
            </a:r>
            <a:endParaRPr lang="en-US" sz="800" dirty="0">
              <a:solidFill>
                <a:schemeClr val="bg1"/>
              </a:solidFill>
            </a:endParaRPr>
          </a:p>
        </p:txBody>
      </p:sp>
      <p:pic>
        <p:nvPicPr>
          <p:cNvPr id="12" name="Picture 11">
            <a:extLst>
              <a:ext uri="{FF2B5EF4-FFF2-40B4-BE49-F238E27FC236}">
                <a16:creationId xmlns:a16="http://schemas.microsoft.com/office/drawing/2014/main" id="{1F5CF97C-C0A3-783C-E3D4-94955857BA5A}"/>
              </a:ext>
            </a:extLst>
          </p:cNvPr>
          <p:cNvPicPr>
            <a:picLocks noChangeAspect="1"/>
          </p:cNvPicPr>
          <p:nvPr/>
        </p:nvPicPr>
        <p:blipFill>
          <a:blip r:embed="rId2"/>
          <a:stretch>
            <a:fillRect/>
          </a:stretch>
        </p:blipFill>
        <p:spPr>
          <a:xfrm>
            <a:off x="7523923" y="3007111"/>
            <a:ext cx="4320819" cy="2439532"/>
          </a:xfrm>
          <a:prstGeom prst="rect">
            <a:avLst/>
          </a:prstGeom>
        </p:spPr>
      </p:pic>
    </p:spTree>
    <p:extLst>
      <p:ext uri="{BB962C8B-B14F-4D97-AF65-F5344CB8AC3E}">
        <p14:creationId xmlns:p14="http://schemas.microsoft.com/office/powerpoint/2010/main" val="3529881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10F8084-ED04-422F-BE70-E61D125EBFD9}"/>
              </a:ext>
            </a:extLst>
          </p:cNvPr>
          <p:cNvSpPr txBox="1"/>
          <p:nvPr/>
        </p:nvSpPr>
        <p:spPr>
          <a:xfrm>
            <a:off x="7408127" y="2673234"/>
            <a:ext cx="3334669" cy="2492990"/>
          </a:xfrm>
          <a:prstGeom prst="rect">
            <a:avLst/>
          </a:prstGeom>
          <a:noFill/>
        </p:spPr>
        <p:txBody>
          <a:bodyPr wrap="square" lIns="121920" tIns="60960" rIns="121920" bIns="60960" rtlCol="0" anchor="t">
            <a:spAutoFit/>
          </a:bodyPr>
          <a:lstStyle/>
          <a:p>
            <a:pPr marL="228611" indent="-228611">
              <a:buFont typeface="Arial" panose="020B0604020202020204" pitchFamily="34" charset="0"/>
              <a:buChar char="•"/>
            </a:pPr>
            <a:r>
              <a:rPr lang="en-US" sz="2200" dirty="0">
                <a:latin typeface="+mj-lt"/>
              </a:rPr>
              <a:t>About the bacteria under the UV light?</a:t>
            </a:r>
          </a:p>
          <a:p>
            <a:endParaRPr lang="en-US" sz="2200" dirty="0">
              <a:latin typeface="+mj-lt"/>
            </a:endParaRPr>
          </a:p>
          <a:p>
            <a:endParaRPr lang="en-US" sz="2200" dirty="0">
              <a:latin typeface="+mj-lt"/>
            </a:endParaRPr>
          </a:p>
          <a:p>
            <a:pPr marL="228611" indent="-228611">
              <a:buFont typeface="Arial" panose="020B0604020202020204" pitchFamily="34" charset="0"/>
              <a:buChar char="•"/>
            </a:pPr>
            <a:r>
              <a:rPr lang="en-US" sz="2200" dirty="0">
                <a:latin typeface="+mj-lt"/>
              </a:rPr>
              <a:t>About the difference between the +pGLO and –pGLO bacteria?</a:t>
            </a:r>
          </a:p>
        </p:txBody>
      </p:sp>
      <p:sp>
        <p:nvSpPr>
          <p:cNvPr id="5" name="AutoShape 22">
            <a:extLst>
              <a:ext uri="{FF2B5EF4-FFF2-40B4-BE49-F238E27FC236}">
                <a16:creationId xmlns:a16="http://schemas.microsoft.com/office/drawing/2014/main" id="{A445C003-A7A8-45CD-AA64-14D17E1B7567}"/>
              </a:ext>
            </a:extLst>
          </p:cNvPr>
          <p:cNvSpPr/>
          <p:nvPr/>
        </p:nvSpPr>
        <p:spPr>
          <a:xfrm>
            <a:off x="609600" y="412750"/>
            <a:ext cx="10972800" cy="0"/>
          </a:xfrm>
          <a:prstGeom prst="line">
            <a:avLst/>
          </a:prstGeom>
          <a:ln w="28575" cap="flat">
            <a:solidFill>
              <a:srgbClr val="99CA3D"/>
            </a:solidFill>
            <a:prstDash val="solid"/>
            <a:headEnd type="none" w="sm" len="sm"/>
            <a:tailEnd type="none" w="sm" len="sm"/>
          </a:ln>
        </p:spPr>
      </p:sp>
      <p:pic>
        <p:nvPicPr>
          <p:cNvPr id="6" name="Picture 5">
            <a:hlinkClick r:id="rId3"/>
            <a:extLst>
              <a:ext uri="{FF2B5EF4-FFF2-40B4-BE49-F238E27FC236}">
                <a16:creationId xmlns:a16="http://schemas.microsoft.com/office/drawing/2014/main" id="{A311AB04-CDA5-4ECF-87A6-21E43B1FE1C7}"/>
              </a:ext>
            </a:extLst>
          </p:cNvPr>
          <p:cNvPicPr>
            <a:picLocks noChangeAspect="1"/>
          </p:cNvPicPr>
          <p:nvPr/>
        </p:nvPicPr>
        <p:blipFill>
          <a:blip r:embed="rId4"/>
          <a:stretch>
            <a:fillRect/>
          </a:stretch>
        </p:blipFill>
        <p:spPr>
          <a:xfrm>
            <a:off x="643810" y="2278392"/>
            <a:ext cx="5900325" cy="3621229"/>
          </a:xfrm>
          <a:prstGeom prst="rect">
            <a:avLst/>
          </a:prstGeom>
        </p:spPr>
      </p:pic>
      <p:sp>
        <p:nvSpPr>
          <p:cNvPr id="2" name="Title 1">
            <a:extLst>
              <a:ext uri="{FF2B5EF4-FFF2-40B4-BE49-F238E27FC236}">
                <a16:creationId xmlns:a16="http://schemas.microsoft.com/office/drawing/2014/main" id="{70D4550D-C37B-A794-E68A-9CEB1B084D78}"/>
              </a:ext>
            </a:extLst>
          </p:cNvPr>
          <p:cNvSpPr>
            <a:spLocks noGrp="1"/>
          </p:cNvSpPr>
          <p:nvPr>
            <p:ph type="title"/>
          </p:nvPr>
        </p:nvSpPr>
        <p:spPr/>
        <p:txBody>
          <a:bodyPr>
            <a:normAutofit/>
          </a:bodyPr>
          <a:lstStyle/>
          <a:p>
            <a:r>
              <a:rPr lang="en-US" sz="4000" dirty="0"/>
              <a:t>What did you notice?</a:t>
            </a:r>
          </a:p>
        </p:txBody>
      </p:sp>
      <p:sp>
        <p:nvSpPr>
          <p:cNvPr id="3" name="TextBox 2">
            <a:extLst>
              <a:ext uri="{FF2B5EF4-FFF2-40B4-BE49-F238E27FC236}">
                <a16:creationId xmlns:a16="http://schemas.microsoft.com/office/drawing/2014/main" id="{8945B77F-3AF0-D132-DBC5-E9D8672D51CC}"/>
              </a:ext>
            </a:extLst>
          </p:cNvPr>
          <p:cNvSpPr txBox="1"/>
          <p:nvPr/>
        </p:nvSpPr>
        <p:spPr>
          <a:xfrm>
            <a:off x="1828800" y="1707101"/>
            <a:ext cx="3191643" cy="461665"/>
          </a:xfrm>
          <a:prstGeom prst="rect">
            <a:avLst/>
          </a:prstGeom>
          <a:noFill/>
        </p:spPr>
        <p:txBody>
          <a:bodyPr wrap="none" rtlCol="0">
            <a:spAutoFit/>
          </a:bodyPr>
          <a:lstStyle/>
          <a:p>
            <a:r>
              <a:rPr lang="en-US" sz="2400" dirty="0">
                <a:hlinkClick r:id="rId3"/>
              </a:rPr>
              <a:t>www.bio-rad.com/glow</a:t>
            </a:r>
            <a:endParaRPr lang="en-US" sz="2400" dirty="0"/>
          </a:p>
        </p:txBody>
      </p:sp>
    </p:spTree>
    <p:extLst>
      <p:ext uri="{BB962C8B-B14F-4D97-AF65-F5344CB8AC3E}">
        <p14:creationId xmlns:p14="http://schemas.microsoft.com/office/powerpoint/2010/main" val="2881963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ext&#10;&#10;Description automatically generated">
            <a:extLst>
              <a:ext uri="{FF2B5EF4-FFF2-40B4-BE49-F238E27FC236}">
                <a16:creationId xmlns:a16="http://schemas.microsoft.com/office/drawing/2014/main" id="{AD63484C-ECA6-45B7-B17B-A7B4E4BB1D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545" y="2155492"/>
            <a:ext cx="6635307" cy="3842651"/>
          </a:xfrm>
          <a:prstGeom prst="rect">
            <a:avLst/>
          </a:prstGeom>
        </p:spPr>
      </p:pic>
      <p:sp>
        <p:nvSpPr>
          <p:cNvPr id="12" name="TextBox 11">
            <a:extLst>
              <a:ext uri="{FF2B5EF4-FFF2-40B4-BE49-F238E27FC236}">
                <a16:creationId xmlns:a16="http://schemas.microsoft.com/office/drawing/2014/main" id="{D10F8084-ED04-422F-BE70-E61D125EBFD9}"/>
              </a:ext>
            </a:extLst>
          </p:cNvPr>
          <p:cNvSpPr txBox="1"/>
          <p:nvPr/>
        </p:nvSpPr>
        <p:spPr>
          <a:xfrm>
            <a:off x="7660435" y="2629948"/>
            <a:ext cx="3334669" cy="1477328"/>
          </a:xfrm>
          <a:prstGeom prst="rect">
            <a:avLst/>
          </a:prstGeom>
          <a:noFill/>
        </p:spPr>
        <p:txBody>
          <a:bodyPr wrap="square" lIns="121920" tIns="60960" rIns="121920" bIns="60960" rtlCol="0" anchor="t">
            <a:spAutoFit/>
          </a:bodyPr>
          <a:lstStyle/>
          <a:p>
            <a:r>
              <a:rPr lang="en-US" sz="2200" dirty="0">
                <a:latin typeface="+mj-lt"/>
              </a:rPr>
              <a:t>The bacterial growth you see on the plate is made of millions of individual </a:t>
            </a:r>
            <a:r>
              <a:rPr lang="en-US" sz="2200">
                <a:latin typeface="+mj-lt"/>
              </a:rPr>
              <a:t>bacterial</a:t>
            </a:r>
            <a:r>
              <a:rPr lang="en-US" sz="2200" dirty="0">
                <a:latin typeface="+mj-lt"/>
              </a:rPr>
              <a:t> (</a:t>
            </a:r>
            <a:r>
              <a:rPr lang="en-US" sz="2200" i="1" dirty="0">
                <a:latin typeface="+mj-lt"/>
              </a:rPr>
              <a:t>E. coli</a:t>
            </a:r>
            <a:r>
              <a:rPr lang="en-US" sz="2200" dirty="0">
                <a:latin typeface="+mj-lt"/>
              </a:rPr>
              <a:t>) cells.</a:t>
            </a:r>
          </a:p>
        </p:txBody>
      </p:sp>
      <p:sp>
        <p:nvSpPr>
          <p:cNvPr id="5" name="AutoShape 22">
            <a:extLst>
              <a:ext uri="{FF2B5EF4-FFF2-40B4-BE49-F238E27FC236}">
                <a16:creationId xmlns:a16="http://schemas.microsoft.com/office/drawing/2014/main" id="{A445C003-A7A8-45CD-AA64-14D17E1B7567}"/>
              </a:ext>
            </a:extLst>
          </p:cNvPr>
          <p:cNvSpPr/>
          <p:nvPr/>
        </p:nvSpPr>
        <p:spPr>
          <a:xfrm>
            <a:off x="609600" y="412750"/>
            <a:ext cx="10972800" cy="0"/>
          </a:xfrm>
          <a:prstGeom prst="line">
            <a:avLst/>
          </a:prstGeom>
          <a:ln w="28575" cap="flat">
            <a:solidFill>
              <a:srgbClr val="99CA3D"/>
            </a:solidFill>
            <a:prstDash val="solid"/>
            <a:headEnd type="none" w="sm" len="sm"/>
            <a:tailEnd type="none" w="sm" len="sm"/>
          </a:ln>
        </p:spPr>
      </p:sp>
      <p:sp>
        <p:nvSpPr>
          <p:cNvPr id="2" name="Title 1">
            <a:extLst>
              <a:ext uri="{FF2B5EF4-FFF2-40B4-BE49-F238E27FC236}">
                <a16:creationId xmlns:a16="http://schemas.microsoft.com/office/drawing/2014/main" id="{432545AC-8FE9-5C97-1E87-67758EB7B5CB}"/>
              </a:ext>
            </a:extLst>
          </p:cNvPr>
          <p:cNvSpPr>
            <a:spLocks noGrp="1"/>
          </p:cNvSpPr>
          <p:nvPr>
            <p:ph type="title"/>
          </p:nvPr>
        </p:nvSpPr>
        <p:spPr/>
        <p:txBody>
          <a:bodyPr>
            <a:normAutofit/>
          </a:bodyPr>
          <a:lstStyle/>
          <a:p>
            <a:r>
              <a:rPr lang="en-US" sz="4000" i="1" dirty="0"/>
              <a:t>E. Coli </a:t>
            </a:r>
            <a:r>
              <a:rPr lang="en-US" sz="4000" dirty="0"/>
              <a:t>colonies</a:t>
            </a:r>
          </a:p>
        </p:txBody>
      </p:sp>
    </p:spTree>
    <p:extLst>
      <p:ext uri="{BB962C8B-B14F-4D97-AF65-F5344CB8AC3E}">
        <p14:creationId xmlns:p14="http://schemas.microsoft.com/office/powerpoint/2010/main" val="2953586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22">
            <a:extLst>
              <a:ext uri="{FF2B5EF4-FFF2-40B4-BE49-F238E27FC236}">
                <a16:creationId xmlns:a16="http://schemas.microsoft.com/office/drawing/2014/main" id="{8C4C7BC6-1202-4AC4-979C-69939D62B0E9}"/>
              </a:ext>
            </a:extLst>
          </p:cNvPr>
          <p:cNvSpPr/>
          <p:nvPr/>
        </p:nvSpPr>
        <p:spPr>
          <a:xfrm>
            <a:off x="609600" y="412750"/>
            <a:ext cx="10972800" cy="0"/>
          </a:xfrm>
          <a:prstGeom prst="line">
            <a:avLst/>
          </a:prstGeom>
          <a:ln w="28575" cap="flat">
            <a:solidFill>
              <a:srgbClr val="99CA3D"/>
            </a:solidFill>
            <a:prstDash val="solid"/>
            <a:headEnd type="none" w="sm" len="sm"/>
            <a:tailEnd type="none" w="sm" len="sm"/>
          </a:ln>
        </p:spPr>
      </p:sp>
      <p:pic>
        <p:nvPicPr>
          <p:cNvPr id="21" name="Picture 20">
            <a:extLst>
              <a:ext uri="{FF2B5EF4-FFF2-40B4-BE49-F238E27FC236}">
                <a16:creationId xmlns:a16="http://schemas.microsoft.com/office/drawing/2014/main" id="{20DA879E-D88A-4CD0-A195-0CA27B8B107B}"/>
              </a:ext>
            </a:extLst>
          </p:cNvPr>
          <p:cNvPicPr>
            <a:picLocks noChangeAspect="1"/>
          </p:cNvPicPr>
          <p:nvPr/>
        </p:nvPicPr>
        <p:blipFill rotWithShape="1">
          <a:blip r:embed="rId3"/>
          <a:srcRect l="14164" r="58904"/>
          <a:stretch/>
        </p:blipFill>
        <p:spPr>
          <a:xfrm>
            <a:off x="591127" y="2099912"/>
            <a:ext cx="2928904" cy="2846557"/>
          </a:xfrm>
          <a:prstGeom prst="rect">
            <a:avLst/>
          </a:prstGeom>
        </p:spPr>
      </p:pic>
      <p:pic>
        <p:nvPicPr>
          <p:cNvPr id="22" name="Picture 21">
            <a:extLst>
              <a:ext uri="{FF2B5EF4-FFF2-40B4-BE49-F238E27FC236}">
                <a16:creationId xmlns:a16="http://schemas.microsoft.com/office/drawing/2014/main" id="{75ED4F6C-EA84-4933-B3D9-20E6EE1631EF}"/>
              </a:ext>
            </a:extLst>
          </p:cNvPr>
          <p:cNvPicPr>
            <a:picLocks noChangeAspect="1"/>
          </p:cNvPicPr>
          <p:nvPr/>
        </p:nvPicPr>
        <p:blipFill rotWithShape="1">
          <a:blip r:embed="rId3"/>
          <a:srcRect l="63609" r="10148"/>
          <a:stretch/>
        </p:blipFill>
        <p:spPr>
          <a:xfrm>
            <a:off x="3842327" y="2099912"/>
            <a:ext cx="2854036" cy="2846557"/>
          </a:xfrm>
          <a:prstGeom prst="rect">
            <a:avLst/>
          </a:prstGeom>
        </p:spPr>
      </p:pic>
      <p:sp>
        <p:nvSpPr>
          <p:cNvPr id="23" name="TextBox 22">
            <a:extLst>
              <a:ext uri="{FF2B5EF4-FFF2-40B4-BE49-F238E27FC236}">
                <a16:creationId xmlns:a16="http://schemas.microsoft.com/office/drawing/2014/main" id="{EB02F801-9520-48B4-AAB4-263D7B72286B}"/>
              </a:ext>
            </a:extLst>
          </p:cNvPr>
          <p:cNvSpPr txBox="1"/>
          <p:nvPr/>
        </p:nvSpPr>
        <p:spPr>
          <a:xfrm>
            <a:off x="1151219" y="4904928"/>
            <a:ext cx="1808720" cy="420564"/>
          </a:xfrm>
          <a:prstGeom prst="rect">
            <a:avLst/>
          </a:prstGeom>
          <a:noFill/>
        </p:spPr>
        <p:txBody>
          <a:bodyPr wrap="square" rtlCol="0">
            <a:spAutoFit/>
          </a:bodyPr>
          <a:lstStyle/>
          <a:p>
            <a:r>
              <a:rPr lang="en-US" sz="2133">
                <a:latin typeface="Libre Franklin Light" pitchFamily="2" charset="0"/>
              </a:rPr>
              <a:t>Visible light</a:t>
            </a:r>
            <a:endParaRPr lang="en-US" sz="1600">
              <a:latin typeface="Libre Franklin Light" pitchFamily="2" charset="0"/>
            </a:endParaRPr>
          </a:p>
        </p:txBody>
      </p:sp>
      <p:sp>
        <p:nvSpPr>
          <p:cNvPr id="24" name="TextBox 23">
            <a:extLst>
              <a:ext uri="{FF2B5EF4-FFF2-40B4-BE49-F238E27FC236}">
                <a16:creationId xmlns:a16="http://schemas.microsoft.com/office/drawing/2014/main" id="{4B670388-B512-4D58-A0F5-4C740703752E}"/>
              </a:ext>
            </a:extLst>
          </p:cNvPr>
          <p:cNvSpPr txBox="1"/>
          <p:nvPr/>
        </p:nvSpPr>
        <p:spPr>
          <a:xfrm>
            <a:off x="4496889" y="4874899"/>
            <a:ext cx="1808720" cy="420564"/>
          </a:xfrm>
          <a:prstGeom prst="rect">
            <a:avLst/>
          </a:prstGeom>
          <a:noFill/>
        </p:spPr>
        <p:txBody>
          <a:bodyPr wrap="square" rtlCol="0">
            <a:spAutoFit/>
          </a:bodyPr>
          <a:lstStyle/>
          <a:p>
            <a:r>
              <a:rPr lang="en-US" sz="2133">
                <a:latin typeface="Libre Franklin Light" pitchFamily="2" charset="0"/>
              </a:rPr>
              <a:t>UV light</a:t>
            </a:r>
            <a:endParaRPr lang="en-US" sz="1600">
              <a:latin typeface="Libre Franklin Light" pitchFamily="2" charset="0"/>
            </a:endParaRPr>
          </a:p>
        </p:txBody>
      </p:sp>
      <p:sp>
        <p:nvSpPr>
          <p:cNvPr id="27" name="TextBox 26">
            <a:extLst>
              <a:ext uri="{FF2B5EF4-FFF2-40B4-BE49-F238E27FC236}">
                <a16:creationId xmlns:a16="http://schemas.microsoft.com/office/drawing/2014/main" id="{D121A891-AA9D-44D8-8F61-8CA5DE4A086E}"/>
              </a:ext>
            </a:extLst>
          </p:cNvPr>
          <p:cNvSpPr txBox="1"/>
          <p:nvPr/>
        </p:nvSpPr>
        <p:spPr>
          <a:xfrm>
            <a:off x="7228982" y="2099912"/>
            <a:ext cx="4119644" cy="2492990"/>
          </a:xfrm>
          <a:prstGeom prst="rect">
            <a:avLst/>
          </a:prstGeom>
          <a:noFill/>
        </p:spPr>
        <p:txBody>
          <a:bodyPr wrap="square" lIns="121920" tIns="60960" rIns="121920" bIns="60960" rtlCol="0" anchor="t">
            <a:spAutoFit/>
          </a:bodyPr>
          <a:lstStyle/>
          <a:p>
            <a:pPr marL="228611" indent="-228611">
              <a:buFont typeface="Arial" panose="020B0604020202020204" pitchFamily="34" charset="0"/>
              <a:buChar char="•"/>
            </a:pPr>
            <a:r>
              <a:rPr lang="en-US" sz="2200" dirty="0">
                <a:latin typeface="+mj-lt"/>
              </a:rPr>
              <a:t>Similarities and differences between these glowing jellyfish and bacteria?</a:t>
            </a:r>
          </a:p>
          <a:p>
            <a:endParaRPr lang="en-US" sz="2200" dirty="0">
              <a:latin typeface="+mj-lt"/>
            </a:endParaRPr>
          </a:p>
          <a:p>
            <a:pPr marL="228611" indent="-228611">
              <a:buFont typeface="Arial" panose="020B0604020202020204" pitchFamily="34" charset="0"/>
              <a:buChar char="•"/>
            </a:pPr>
            <a:r>
              <a:rPr lang="en-US" sz="2200" dirty="0">
                <a:latin typeface="+mj-lt"/>
              </a:rPr>
              <a:t>How do you think jellyfish make green fluorescent protein (GFP)?</a:t>
            </a:r>
          </a:p>
        </p:txBody>
      </p:sp>
      <p:sp>
        <p:nvSpPr>
          <p:cNvPr id="2" name="Title 1">
            <a:extLst>
              <a:ext uri="{FF2B5EF4-FFF2-40B4-BE49-F238E27FC236}">
                <a16:creationId xmlns:a16="http://schemas.microsoft.com/office/drawing/2014/main" id="{F8416E57-F60B-A3A0-6884-9032CAAC1B57}"/>
              </a:ext>
            </a:extLst>
          </p:cNvPr>
          <p:cNvSpPr>
            <a:spLocks noGrp="1"/>
          </p:cNvSpPr>
          <p:nvPr>
            <p:ph type="title"/>
          </p:nvPr>
        </p:nvSpPr>
        <p:spPr/>
        <p:txBody>
          <a:bodyPr>
            <a:normAutofit/>
          </a:bodyPr>
          <a:lstStyle/>
          <a:p>
            <a:r>
              <a:rPr lang="en-US" sz="4000" i="1" dirty="0">
                <a:solidFill>
                  <a:srgbClr val="000000"/>
                </a:solidFill>
                <a:latin typeface="+mn-lt"/>
              </a:rPr>
              <a:t>Aequorea victoria</a:t>
            </a:r>
            <a:endParaRPr lang="en-US" sz="4000" dirty="0">
              <a:latin typeface="+mn-lt"/>
            </a:endParaRPr>
          </a:p>
        </p:txBody>
      </p:sp>
    </p:spTree>
    <p:extLst>
      <p:ext uri="{BB962C8B-B14F-4D97-AF65-F5344CB8AC3E}">
        <p14:creationId xmlns:p14="http://schemas.microsoft.com/office/powerpoint/2010/main" val="293297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bldP spid="2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BA38B-312C-DEEA-92C1-F9F6C7FB61FD}"/>
              </a:ext>
            </a:extLst>
          </p:cNvPr>
          <p:cNvSpPr>
            <a:spLocks noGrp="1"/>
          </p:cNvSpPr>
          <p:nvPr>
            <p:ph type="title"/>
          </p:nvPr>
        </p:nvSpPr>
        <p:spPr/>
        <p:txBody>
          <a:bodyPr>
            <a:normAutofit/>
          </a:bodyPr>
          <a:lstStyle/>
          <a:p>
            <a:r>
              <a:rPr lang="en-US" sz="4000" dirty="0"/>
              <a:t>Green Fluorescent Protein (GFP)</a:t>
            </a:r>
          </a:p>
        </p:txBody>
      </p:sp>
      <p:pic>
        <p:nvPicPr>
          <p:cNvPr id="18434" name="Picture 2" descr="A picture containing invertebrate, coelenterate, jellyfish, hydrozoan&#10;&#10;Description automatically generated">
            <a:extLst>
              <a:ext uri="{FF2B5EF4-FFF2-40B4-BE49-F238E27FC236}">
                <a16:creationId xmlns:a16="http://schemas.microsoft.com/office/drawing/2014/main" id="{39D4907A-34AC-1E1C-0120-6A028659C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 y="2297151"/>
            <a:ext cx="3584745" cy="32115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graphics, green, art, light&#10;&#10;Description automatically generated">
            <a:extLst>
              <a:ext uri="{FF2B5EF4-FFF2-40B4-BE49-F238E27FC236}">
                <a16:creationId xmlns:a16="http://schemas.microsoft.com/office/drawing/2014/main" id="{A6773158-A615-F280-9F1B-EBF4DCCB2E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5409" y="1945337"/>
            <a:ext cx="2286437" cy="3294993"/>
          </a:xfrm>
          <a:prstGeom prst="rect">
            <a:avLst/>
          </a:prstGeom>
        </p:spPr>
      </p:pic>
      <p:pic>
        <p:nvPicPr>
          <p:cNvPr id="10" name="Picture 9" descr="A picture containing cartoon, graphics, creativity&#10;&#10;Description automatically generated">
            <a:extLst>
              <a:ext uri="{FF2B5EF4-FFF2-40B4-BE49-F238E27FC236}">
                <a16:creationId xmlns:a16="http://schemas.microsoft.com/office/drawing/2014/main" id="{BD1690E1-E23F-7D07-783C-5AAFDF8729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9028" y="2088689"/>
            <a:ext cx="2191967" cy="2680621"/>
          </a:xfrm>
          <a:prstGeom prst="rect">
            <a:avLst/>
          </a:prstGeom>
        </p:spPr>
      </p:pic>
      <p:sp>
        <p:nvSpPr>
          <p:cNvPr id="13" name="TextBox 12">
            <a:extLst>
              <a:ext uri="{FF2B5EF4-FFF2-40B4-BE49-F238E27FC236}">
                <a16:creationId xmlns:a16="http://schemas.microsoft.com/office/drawing/2014/main" id="{0B0BF119-473D-EE76-0671-6DEE828A970F}"/>
              </a:ext>
            </a:extLst>
          </p:cNvPr>
          <p:cNvSpPr txBox="1"/>
          <p:nvPr/>
        </p:nvSpPr>
        <p:spPr>
          <a:xfrm>
            <a:off x="2699883" y="5432940"/>
            <a:ext cx="7141827" cy="430887"/>
          </a:xfrm>
          <a:prstGeom prst="rect">
            <a:avLst/>
          </a:prstGeom>
          <a:noFill/>
        </p:spPr>
        <p:txBody>
          <a:bodyPr wrap="none" rtlCol="0">
            <a:spAutoFit/>
          </a:bodyPr>
          <a:lstStyle/>
          <a:p>
            <a:r>
              <a:rPr lang="en-US" sz="2200" dirty="0"/>
              <a:t>GFP allows us to visualize protein expression with UV light</a:t>
            </a:r>
          </a:p>
        </p:txBody>
      </p:sp>
    </p:spTree>
    <p:extLst>
      <p:ext uri="{BB962C8B-B14F-4D97-AF65-F5344CB8AC3E}">
        <p14:creationId xmlns:p14="http://schemas.microsoft.com/office/powerpoint/2010/main" val="3343363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8A7746-17BA-767F-097E-A1A93647D6F6}"/>
              </a:ext>
            </a:extLst>
          </p:cNvPr>
          <p:cNvPicPr>
            <a:picLocks noChangeAspect="1"/>
          </p:cNvPicPr>
          <p:nvPr/>
        </p:nvPicPr>
        <p:blipFill>
          <a:blip r:embed="rId2"/>
          <a:stretch>
            <a:fillRect/>
          </a:stretch>
        </p:blipFill>
        <p:spPr>
          <a:xfrm>
            <a:off x="3067283" y="1202634"/>
            <a:ext cx="2932203" cy="2565049"/>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8C1751E6-E031-6B31-93E4-BC42A22DDA45}"/>
              </a:ext>
            </a:extLst>
          </p:cNvPr>
          <p:cNvSpPr>
            <a:spLocks noGrp="1"/>
          </p:cNvSpPr>
          <p:nvPr>
            <p:ph type="title"/>
          </p:nvPr>
        </p:nvSpPr>
        <p:spPr/>
        <p:txBody>
          <a:bodyPr>
            <a:normAutofit/>
          </a:bodyPr>
          <a:lstStyle/>
          <a:p>
            <a:r>
              <a:rPr lang="en-US" sz="4000" dirty="0"/>
              <a:t>GFP as a visual tracer / marker</a:t>
            </a:r>
          </a:p>
        </p:txBody>
      </p:sp>
      <p:sp>
        <p:nvSpPr>
          <p:cNvPr id="3" name="TextBox 2">
            <a:extLst>
              <a:ext uri="{FF2B5EF4-FFF2-40B4-BE49-F238E27FC236}">
                <a16:creationId xmlns:a16="http://schemas.microsoft.com/office/drawing/2014/main" id="{8E724885-3A01-66E0-CD82-DE363E134FAD}"/>
              </a:ext>
            </a:extLst>
          </p:cNvPr>
          <p:cNvSpPr txBox="1"/>
          <p:nvPr/>
        </p:nvSpPr>
        <p:spPr>
          <a:xfrm>
            <a:off x="6400798" y="1722783"/>
            <a:ext cx="5181600" cy="5432256"/>
          </a:xfrm>
          <a:prstGeom prst="rect">
            <a:avLst/>
          </a:prstGeom>
          <a:noFill/>
        </p:spPr>
        <p:txBody>
          <a:bodyPr wrap="square" rtlCol="0">
            <a:spAutoFit/>
          </a:bodyPr>
          <a:lstStyle/>
          <a:p>
            <a:pPr marL="342900" indent="-342900">
              <a:spcAft>
                <a:spcPts val="1800"/>
              </a:spcAft>
              <a:buFont typeface="Arial" panose="020B0604020202020204" pitchFamily="34" charset="0"/>
              <a:buChar char="•"/>
            </a:pPr>
            <a:r>
              <a:rPr lang="en-US" sz="2200" dirty="0"/>
              <a:t>Study of biological processes (such as protein synthesis)</a:t>
            </a:r>
          </a:p>
          <a:p>
            <a:pPr marL="342900" indent="-342900">
              <a:spcAft>
                <a:spcPts val="1800"/>
              </a:spcAft>
              <a:buFont typeface="Arial" panose="020B0604020202020204" pitchFamily="34" charset="0"/>
              <a:buChar char="•"/>
            </a:pPr>
            <a:r>
              <a:rPr lang="en-US" sz="2200" dirty="0"/>
              <a:t>Localization and regulation of gene expression</a:t>
            </a:r>
          </a:p>
          <a:p>
            <a:pPr marL="342900" indent="-342900">
              <a:spcAft>
                <a:spcPts val="1800"/>
              </a:spcAft>
              <a:buFont typeface="Arial" panose="020B0604020202020204" pitchFamily="34" charset="0"/>
              <a:buChar char="•"/>
            </a:pPr>
            <a:r>
              <a:rPr lang="en-US" sz="2200" dirty="0"/>
              <a:t>Cell movement</a:t>
            </a:r>
          </a:p>
          <a:p>
            <a:pPr marL="342900" indent="-342900">
              <a:spcAft>
                <a:spcPts val="1800"/>
              </a:spcAft>
              <a:buFont typeface="Arial" panose="020B0604020202020204" pitchFamily="34" charset="0"/>
              <a:buChar char="•"/>
            </a:pPr>
            <a:r>
              <a:rPr lang="en-US" sz="2200" dirty="0"/>
              <a:t>Cell fate during development</a:t>
            </a:r>
          </a:p>
          <a:p>
            <a:pPr marL="342900" indent="-342900">
              <a:spcAft>
                <a:spcPts val="1800"/>
              </a:spcAft>
              <a:buFont typeface="Arial" panose="020B0604020202020204" pitchFamily="34" charset="0"/>
              <a:buChar char="•"/>
            </a:pPr>
            <a:r>
              <a:rPr lang="en-US" sz="2200" dirty="0"/>
              <a:t>Formation of different organs</a:t>
            </a:r>
          </a:p>
          <a:p>
            <a:pPr marL="342900" indent="-342900">
              <a:spcAft>
                <a:spcPts val="1800"/>
              </a:spcAft>
              <a:buFont typeface="Arial" panose="020B0604020202020204" pitchFamily="34" charset="0"/>
              <a:buChar char="•"/>
            </a:pPr>
            <a:r>
              <a:rPr lang="en-US" sz="2200" dirty="0" err="1"/>
              <a:t>Screenable</a:t>
            </a:r>
            <a:r>
              <a:rPr lang="en-US" sz="2200" dirty="0"/>
              <a:t> marker to identify transgenic organisms</a:t>
            </a:r>
          </a:p>
          <a:p>
            <a:pPr marL="342900" indent="-342900">
              <a:spcAft>
                <a:spcPts val="1800"/>
              </a:spcAft>
              <a:buFont typeface="Arial" panose="020B0604020202020204" pitchFamily="34" charset="0"/>
              <a:buChar char="•"/>
            </a:pPr>
            <a:r>
              <a:rPr lang="en-US" sz="2200" dirty="0"/>
              <a:t>Cellular localization of drugs</a:t>
            </a:r>
          </a:p>
          <a:p>
            <a:pPr marL="342900" indent="-342900">
              <a:buFont typeface="Arial" panose="020B0604020202020204" pitchFamily="34" charset="0"/>
              <a:buChar char="•"/>
            </a:pPr>
            <a:endParaRPr lang="en-US" sz="2200" dirty="0"/>
          </a:p>
        </p:txBody>
      </p:sp>
      <p:pic>
        <p:nvPicPr>
          <p:cNvPr id="2050" name="Picture 2">
            <a:extLst>
              <a:ext uri="{FF2B5EF4-FFF2-40B4-BE49-F238E27FC236}">
                <a16:creationId xmlns:a16="http://schemas.microsoft.com/office/drawing/2014/main" id="{B037AC3B-EE50-AF79-54DB-4BFD25489B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938" y="2830718"/>
            <a:ext cx="3436127" cy="310887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2AF2B62-BE47-46E0-2CDC-4679F18B47AF}"/>
              </a:ext>
            </a:extLst>
          </p:cNvPr>
          <p:cNvSpPr txBox="1"/>
          <p:nvPr/>
        </p:nvSpPr>
        <p:spPr>
          <a:xfrm>
            <a:off x="331302" y="5946858"/>
            <a:ext cx="3436127" cy="523220"/>
          </a:xfrm>
          <a:prstGeom prst="rect">
            <a:avLst/>
          </a:prstGeom>
          <a:noFill/>
        </p:spPr>
        <p:txBody>
          <a:bodyPr wrap="square">
            <a:spAutoFit/>
          </a:bodyPr>
          <a:lstStyle/>
          <a:p>
            <a:r>
              <a:rPr lang="en-US" sz="1400" b="0" i="0" dirty="0" err="1">
                <a:solidFill>
                  <a:srgbClr val="202122"/>
                </a:solidFill>
                <a:effectLst/>
                <a:latin typeface="+mj-lt"/>
                <a:hlinkClick r:id="rId4"/>
              </a:rPr>
              <a:t>Stauffen</a:t>
            </a:r>
            <a:r>
              <a:rPr lang="en-US" sz="1400" b="0" i="0" dirty="0">
                <a:solidFill>
                  <a:srgbClr val="202122"/>
                </a:solidFill>
                <a:effectLst/>
                <a:latin typeface="+mj-lt"/>
                <a:hlinkClick r:id="rId4"/>
              </a:rPr>
              <a:t> protein localization in Drosophila stage 9 oocytes </a:t>
            </a:r>
            <a:endParaRPr lang="en-US" sz="1400" b="0" i="0" dirty="0">
              <a:solidFill>
                <a:srgbClr val="202122"/>
              </a:solidFill>
              <a:effectLst/>
              <a:latin typeface="+mj-lt"/>
            </a:endParaRPr>
          </a:p>
        </p:txBody>
      </p:sp>
      <p:sp>
        <p:nvSpPr>
          <p:cNvPr id="10" name="TextBox 9">
            <a:extLst>
              <a:ext uri="{FF2B5EF4-FFF2-40B4-BE49-F238E27FC236}">
                <a16:creationId xmlns:a16="http://schemas.microsoft.com/office/drawing/2014/main" id="{9CEF7758-C27D-FD10-41E3-14976C3FF2DA}"/>
              </a:ext>
            </a:extLst>
          </p:cNvPr>
          <p:cNvSpPr txBox="1"/>
          <p:nvPr/>
        </p:nvSpPr>
        <p:spPr>
          <a:xfrm>
            <a:off x="3868065" y="3784991"/>
            <a:ext cx="2320700" cy="954107"/>
          </a:xfrm>
          <a:prstGeom prst="rect">
            <a:avLst/>
          </a:prstGeom>
          <a:noFill/>
        </p:spPr>
        <p:txBody>
          <a:bodyPr wrap="square">
            <a:spAutoFit/>
          </a:bodyPr>
          <a:lstStyle/>
          <a:p>
            <a:r>
              <a:rPr lang="en-US" sz="1400" dirty="0">
                <a:hlinkClick r:id="rId5"/>
              </a:rPr>
              <a:t>Sparse granule cells | infected with HSV, expressing gfp | Jason Snyder | Flickr</a:t>
            </a:r>
            <a:endParaRPr lang="en-US" sz="1400" dirty="0"/>
          </a:p>
        </p:txBody>
      </p:sp>
    </p:spTree>
    <p:extLst>
      <p:ext uri="{BB962C8B-B14F-4D97-AF65-F5344CB8AC3E}">
        <p14:creationId xmlns:p14="http://schemas.microsoft.com/office/powerpoint/2010/main" val="1447266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2B608-1FE0-3C0C-D1BA-E7DC48528CA9}"/>
              </a:ext>
            </a:extLst>
          </p:cNvPr>
          <p:cNvSpPr>
            <a:spLocks noGrp="1"/>
          </p:cNvSpPr>
          <p:nvPr>
            <p:ph type="title"/>
          </p:nvPr>
        </p:nvSpPr>
        <p:spPr/>
        <p:txBody>
          <a:bodyPr>
            <a:normAutofit/>
          </a:bodyPr>
          <a:lstStyle/>
          <a:p>
            <a:r>
              <a:rPr lang="en-US" sz="4000" dirty="0"/>
              <a:t>GFP as a visual tracer</a:t>
            </a:r>
          </a:p>
        </p:txBody>
      </p:sp>
      <p:sp>
        <p:nvSpPr>
          <p:cNvPr id="3" name="Rectangle 5">
            <a:extLst>
              <a:ext uri="{FF2B5EF4-FFF2-40B4-BE49-F238E27FC236}">
                <a16:creationId xmlns:a16="http://schemas.microsoft.com/office/drawing/2014/main" id="{4089700B-38B4-F14D-56EC-DE64F3FE9A7C}"/>
              </a:ext>
            </a:extLst>
          </p:cNvPr>
          <p:cNvSpPr>
            <a:spLocks noChangeArrowheads="1"/>
          </p:cNvSpPr>
          <p:nvPr/>
        </p:nvSpPr>
        <p:spPr bwMode="auto">
          <a:xfrm>
            <a:off x="3921946" y="6211669"/>
            <a:ext cx="430765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latin typeface="+mn-lt"/>
                <a:hlinkClick r:id="rId2"/>
              </a:rPr>
              <a:t>http://www.conncoll.edu/ccacad/zimmer/GFP-ww/prasher.html</a:t>
            </a:r>
            <a:endParaRPr lang="en-US" altLang="en-US" sz="1200">
              <a:latin typeface="+mn-lt"/>
            </a:endParaRPr>
          </a:p>
          <a:p>
            <a:r>
              <a:rPr lang="en-US" altLang="en-US" sz="1200">
                <a:latin typeface="+mn-lt"/>
              </a:rPr>
              <a:t>With permission from Marc Zimmer</a:t>
            </a:r>
          </a:p>
          <a:p>
            <a:endParaRPr lang="en-US" altLang="en-US" sz="1200">
              <a:latin typeface="+mn-lt"/>
            </a:endParaRPr>
          </a:p>
        </p:txBody>
      </p:sp>
      <p:pic>
        <p:nvPicPr>
          <p:cNvPr id="4" name="Picture 6" descr="DNAnormalsmall">
            <a:extLst>
              <a:ext uri="{FF2B5EF4-FFF2-40B4-BE49-F238E27FC236}">
                <a16:creationId xmlns:a16="http://schemas.microsoft.com/office/drawing/2014/main" id="{6E86B9DA-B2A4-D91D-242D-E2CB72643A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398" y="1477330"/>
            <a:ext cx="4452730" cy="4452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DNAgfpsmall">
            <a:extLst>
              <a:ext uri="{FF2B5EF4-FFF2-40B4-BE49-F238E27FC236}">
                <a16:creationId xmlns:a16="http://schemas.microsoft.com/office/drawing/2014/main" id="{33518C0E-A281-69C8-4210-E33F9F12B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0922" y="1484243"/>
            <a:ext cx="4452730" cy="4452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1386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D88AC-2890-538D-E8E8-A59578864B5E}"/>
              </a:ext>
            </a:extLst>
          </p:cNvPr>
          <p:cNvSpPr>
            <a:spLocks noGrp="1"/>
          </p:cNvSpPr>
          <p:nvPr>
            <p:ph type="title"/>
          </p:nvPr>
        </p:nvSpPr>
        <p:spPr/>
        <p:txBody>
          <a:bodyPr>
            <a:normAutofit/>
          </a:bodyPr>
          <a:lstStyle/>
          <a:p>
            <a:r>
              <a:rPr lang="en-US" sz="4000" dirty="0"/>
              <a:t>GFP (and other variants) animal – GloFish!</a:t>
            </a:r>
          </a:p>
        </p:txBody>
      </p:sp>
      <p:pic>
        <p:nvPicPr>
          <p:cNvPr id="7" name="Picture 6">
            <a:extLst>
              <a:ext uri="{FF2B5EF4-FFF2-40B4-BE49-F238E27FC236}">
                <a16:creationId xmlns:a16="http://schemas.microsoft.com/office/drawing/2014/main" id="{26EBE4C3-1EA4-28E9-7D69-0D37E66FD8CE}"/>
              </a:ext>
            </a:extLst>
          </p:cNvPr>
          <p:cNvPicPr>
            <a:picLocks noChangeAspect="1"/>
          </p:cNvPicPr>
          <p:nvPr/>
        </p:nvPicPr>
        <p:blipFill>
          <a:blip r:embed="rId2"/>
          <a:stretch>
            <a:fillRect/>
          </a:stretch>
        </p:blipFill>
        <p:spPr>
          <a:xfrm>
            <a:off x="2318808" y="1383485"/>
            <a:ext cx="7554379" cy="47536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983235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51CDAB-F9B2-6D23-2CA1-B30CBC3BAF04}"/>
              </a:ext>
            </a:extLst>
          </p:cNvPr>
          <p:cNvSpPr>
            <a:spLocks noGrp="1"/>
          </p:cNvSpPr>
          <p:nvPr>
            <p:ph type="title"/>
          </p:nvPr>
        </p:nvSpPr>
        <p:spPr/>
        <p:txBody>
          <a:bodyPr>
            <a:normAutofit/>
          </a:bodyPr>
          <a:lstStyle/>
          <a:p>
            <a:r>
              <a:rPr lang="en-US" sz="4000" dirty="0"/>
              <a:t>Genetic engineering / transformation</a:t>
            </a:r>
          </a:p>
        </p:txBody>
      </p:sp>
      <p:grpSp>
        <p:nvGrpSpPr>
          <p:cNvPr id="6" name="Group 5">
            <a:extLst>
              <a:ext uri="{FF2B5EF4-FFF2-40B4-BE49-F238E27FC236}">
                <a16:creationId xmlns:a16="http://schemas.microsoft.com/office/drawing/2014/main" id="{FCCBF2F6-8B7C-5014-1510-39D53E830C87}"/>
              </a:ext>
            </a:extLst>
          </p:cNvPr>
          <p:cNvGrpSpPr>
            <a:grpSpLocks noChangeAspect="1"/>
          </p:cNvGrpSpPr>
          <p:nvPr/>
        </p:nvGrpSpPr>
        <p:grpSpPr>
          <a:xfrm>
            <a:off x="764595" y="2103450"/>
            <a:ext cx="2058595" cy="2058586"/>
            <a:chOff x="0" y="0"/>
            <a:chExt cx="6350000" cy="6349974"/>
          </a:xfrm>
        </p:grpSpPr>
        <p:sp>
          <p:nvSpPr>
            <p:cNvPr id="17" name="Freeform 3">
              <a:extLst>
                <a:ext uri="{FF2B5EF4-FFF2-40B4-BE49-F238E27FC236}">
                  <a16:creationId xmlns:a16="http://schemas.microsoft.com/office/drawing/2014/main" id="{D409FD67-9B20-D0FA-3BFE-B689540668B5}"/>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49999" r="-49999"/>
              </a:stretch>
            </a:blipFill>
          </p:spPr>
          <p:txBody>
            <a:bodyPr/>
            <a:lstStyle/>
            <a:p>
              <a:endParaRPr lang="en-US"/>
            </a:p>
          </p:txBody>
        </p:sp>
      </p:grpSp>
      <p:grpSp>
        <p:nvGrpSpPr>
          <p:cNvPr id="7" name="Group 6">
            <a:extLst>
              <a:ext uri="{FF2B5EF4-FFF2-40B4-BE49-F238E27FC236}">
                <a16:creationId xmlns:a16="http://schemas.microsoft.com/office/drawing/2014/main" id="{7CFDA1FF-C15C-A964-F82C-CAE78FCE5B51}"/>
              </a:ext>
            </a:extLst>
          </p:cNvPr>
          <p:cNvGrpSpPr>
            <a:grpSpLocks noChangeAspect="1"/>
          </p:cNvGrpSpPr>
          <p:nvPr/>
        </p:nvGrpSpPr>
        <p:grpSpPr>
          <a:xfrm>
            <a:off x="4938156" y="2103450"/>
            <a:ext cx="2058595" cy="2058586"/>
            <a:chOff x="0" y="0"/>
            <a:chExt cx="6350000" cy="6349974"/>
          </a:xfrm>
        </p:grpSpPr>
        <p:sp>
          <p:nvSpPr>
            <p:cNvPr id="16" name="Freeform 5">
              <a:extLst>
                <a:ext uri="{FF2B5EF4-FFF2-40B4-BE49-F238E27FC236}">
                  <a16:creationId xmlns:a16="http://schemas.microsoft.com/office/drawing/2014/main" id="{5E940F68-F6DC-7419-1F73-49C63D8DF99D}"/>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4999" r="-24999"/>
              </a:stretch>
            </a:blipFill>
          </p:spPr>
          <p:txBody>
            <a:bodyPr/>
            <a:lstStyle/>
            <a:p>
              <a:endParaRPr lang="en-US"/>
            </a:p>
          </p:txBody>
        </p:sp>
      </p:grpSp>
      <p:grpSp>
        <p:nvGrpSpPr>
          <p:cNvPr id="8" name="Group 7">
            <a:extLst>
              <a:ext uri="{FF2B5EF4-FFF2-40B4-BE49-F238E27FC236}">
                <a16:creationId xmlns:a16="http://schemas.microsoft.com/office/drawing/2014/main" id="{B4B9D64D-888F-9845-8F94-48C3B5D1FEC9}"/>
              </a:ext>
            </a:extLst>
          </p:cNvPr>
          <p:cNvGrpSpPr>
            <a:grpSpLocks noChangeAspect="1"/>
          </p:cNvGrpSpPr>
          <p:nvPr/>
        </p:nvGrpSpPr>
        <p:grpSpPr>
          <a:xfrm>
            <a:off x="9092881" y="2103450"/>
            <a:ext cx="2058595" cy="2058586"/>
            <a:chOff x="0" y="0"/>
            <a:chExt cx="6350000" cy="6349974"/>
          </a:xfrm>
        </p:grpSpPr>
        <p:sp>
          <p:nvSpPr>
            <p:cNvPr id="15" name="Freeform 7">
              <a:extLst>
                <a:ext uri="{FF2B5EF4-FFF2-40B4-BE49-F238E27FC236}">
                  <a16:creationId xmlns:a16="http://schemas.microsoft.com/office/drawing/2014/main" id="{3A3B576A-7C08-B0E8-7FA1-215DFCDA46CD}"/>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49812"/>
              </a:stretch>
            </a:blipFill>
          </p:spPr>
          <p:txBody>
            <a:bodyPr/>
            <a:lstStyle/>
            <a:p>
              <a:endParaRPr lang="en-US"/>
            </a:p>
          </p:txBody>
        </p:sp>
      </p:grpSp>
      <p:sp>
        <p:nvSpPr>
          <p:cNvPr id="9" name="TextBox 9">
            <a:extLst>
              <a:ext uri="{FF2B5EF4-FFF2-40B4-BE49-F238E27FC236}">
                <a16:creationId xmlns:a16="http://schemas.microsoft.com/office/drawing/2014/main" id="{482EA56A-E3B8-C867-9219-A1E5DDEB3187}"/>
              </a:ext>
            </a:extLst>
          </p:cNvPr>
          <p:cNvSpPr txBox="1"/>
          <p:nvPr/>
        </p:nvSpPr>
        <p:spPr>
          <a:xfrm>
            <a:off x="439499" y="4390601"/>
            <a:ext cx="2708786" cy="415755"/>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639"/>
              </a:lnSpc>
              <a:spcBef>
                <a:spcPct val="0"/>
              </a:spcBef>
            </a:pPr>
            <a:r>
              <a:rPr lang="en-US" sz="2400" b="1">
                <a:solidFill>
                  <a:srgbClr val="000000"/>
                </a:solidFill>
                <a:latin typeface="+mj-lt"/>
              </a:rPr>
              <a:t>Research </a:t>
            </a:r>
            <a:endParaRPr lang="en-US" sz="2400">
              <a:solidFill>
                <a:srgbClr val="000000"/>
              </a:solidFill>
              <a:latin typeface="+mj-lt"/>
            </a:endParaRPr>
          </a:p>
        </p:txBody>
      </p:sp>
      <p:sp>
        <p:nvSpPr>
          <p:cNvPr id="10" name="TextBox 10">
            <a:extLst>
              <a:ext uri="{FF2B5EF4-FFF2-40B4-BE49-F238E27FC236}">
                <a16:creationId xmlns:a16="http://schemas.microsoft.com/office/drawing/2014/main" id="{D35C99AF-0634-5447-E1E9-F4C2FA66349C}"/>
              </a:ext>
            </a:extLst>
          </p:cNvPr>
          <p:cNvSpPr txBox="1"/>
          <p:nvPr/>
        </p:nvSpPr>
        <p:spPr>
          <a:xfrm>
            <a:off x="75082" y="4916552"/>
            <a:ext cx="3437621" cy="677108"/>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spcBef>
                <a:spcPct val="0"/>
              </a:spcBef>
            </a:pPr>
            <a:r>
              <a:rPr lang="en-US" sz="2200" dirty="0">
                <a:solidFill>
                  <a:srgbClr val="000000"/>
                </a:solidFill>
                <a:latin typeface="+mj-lt"/>
              </a:rPr>
              <a:t>transgenic bacteria to produce DNA and proteins</a:t>
            </a:r>
          </a:p>
        </p:txBody>
      </p:sp>
      <p:sp>
        <p:nvSpPr>
          <p:cNvPr id="11" name="TextBox 11">
            <a:extLst>
              <a:ext uri="{FF2B5EF4-FFF2-40B4-BE49-F238E27FC236}">
                <a16:creationId xmlns:a16="http://schemas.microsoft.com/office/drawing/2014/main" id="{D6AAFFAF-D607-8F08-825A-CE5F3140753E}"/>
              </a:ext>
            </a:extLst>
          </p:cNvPr>
          <p:cNvSpPr txBox="1"/>
          <p:nvPr/>
        </p:nvSpPr>
        <p:spPr>
          <a:xfrm>
            <a:off x="3983780" y="4390601"/>
            <a:ext cx="3967347" cy="415755"/>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lnSpc>
                <a:spcPts val="3639"/>
              </a:lnSpc>
              <a:spcBef>
                <a:spcPct val="0"/>
              </a:spcBef>
            </a:pPr>
            <a:r>
              <a:rPr lang="en-US" sz="2400" b="1">
                <a:solidFill>
                  <a:srgbClr val="000000"/>
                </a:solidFill>
                <a:latin typeface="+mj-lt"/>
              </a:rPr>
              <a:t>Agriculture</a:t>
            </a:r>
          </a:p>
        </p:txBody>
      </p:sp>
      <p:sp>
        <p:nvSpPr>
          <p:cNvPr id="12" name="TextBox 12">
            <a:extLst>
              <a:ext uri="{FF2B5EF4-FFF2-40B4-BE49-F238E27FC236}">
                <a16:creationId xmlns:a16="http://schemas.microsoft.com/office/drawing/2014/main" id="{8CF94F48-1C21-E389-B038-39E07822615B}"/>
              </a:ext>
            </a:extLst>
          </p:cNvPr>
          <p:cNvSpPr txBox="1"/>
          <p:nvPr/>
        </p:nvSpPr>
        <p:spPr>
          <a:xfrm>
            <a:off x="3983780" y="4927703"/>
            <a:ext cx="3967347" cy="1015663"/>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spcBef>
                <a:spcPct val="0"/>
              </a:spcBef>
            </a:pPr>
            <a:r>
              <a:rPr lang="en-US" sz="2200" dirty="0">
                <a:solidFill>
                  <a:srgbClr val="000000"/>
                </a:solidFill>
                <a:latin typeface="+mj-lt"/>
              </a:rPr>
              <a:t>c</a:t>
            </a:r>
            <a:r>
              <a:rPr lang="en-US" sz="2200" u="none" dirty="0">
                <a:solidFill>
                  <a:srgbClr val="000000"/>
                </a:solidFill>
                <a:latin typeface="+mj-lt"/>
              </a:rPr>
              <a:t>orn, Hawaiian papaya, soybeans, cotton, sugar beets, canola, alfalfa</a:t>
            </a:r>
          </a:p>
        </p:txBody>
      </p:sp>
      <p:sp>
        <p:nvSpPr>
          <p:cNvPr id="13" name="TextBox 13">
            <a:extLst>
              <a:ext uri="{FF2B5EF4-FFF2-40B4-BE49-F238E27FC236}">
                <a16:creationId xmlns:a16="http://schemas.microsoft.com/office/drawing/2014/main" id="{C8F715B1-B620-57B9-F6A8-2D6CE0233C26}"/>
              </a:ext>
            </a:extLst>
          </p:cNvPr>
          <p:cNvSpPr txBox="1"/>
          <p:nvPr/>
        </p:nvSpPr>
        <p:spPr>
          <a:xfrm>
            <a:off x="8478201" y="4390600"/>
            <a:ext cx="3287955" cy="415755"/>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lnSpc>
                <a:spcPts val="3639"/>
              </a:lnSpc>
              <a:spcBef>
                <a:spcPct val="0"/>
              </a:spcBef>
            </a:pPr>
            <a:r>
              <a:rPr lang="en-US" sz="2400" b="1">
                <a:solidFill>
                  <a:srgbClr val="000000"/>
                </a:solidFill>
                <a:latin typeface="+mj-lt"/>
              </a:rPr>
              <a:t>Medicine</a:t>
            </a:r>
          </a:p>
        </p:txBody>
      </p:sp>
      <p:sp>
        <p:nvSpPr>
          <p:cNvPr id="14" name="TextBox 14">
            <a:extLst>
              <a:ext uri="{FF2B5EF4-FFF2-40B4-BE49-F238E27FC236}">
                <a16:creationId xmlns:a16="http://schemas.microsoft.com/office/drawing/2014/main" id="{7D96C4D9-F118-A230-738C-D1E441A38AD3}"/>
              </a:ext>
            </a:extLst>
          </p:cNvPr>
          <p:cNvSpPr txBox="1"/>
          <p:nvPr/>
        </p:nvSpPr>
        <p:spPr>
          <a:xfrm>
            <a:off x="8189888" y="4927703"/>
            <a:ext cx="3864580" cy="677108"/>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spcBef>
                <a:spcPct val="0"/>
              </a:spcBef>
            </a:pPr>
            <a:r>
              <a:rPr lang="en-US" sz="2200" dirty="0">
                <a:solidFill>
                  <a:srgbClr val="000000"/>
                </a:solidFill>
                <a:latin typeface="+mj-lt"/>
              </a:rPr>
              <a:t>s</a:t>
            </a:r>
            <a:r>
              <a:rPr lang="en-US" sz="2200" u="none" dirty="0">
                <a:solidFill>
                  <a:srgbClr val="000000"/>
                </a:solidFill>
                <a:latin typeface="+mj-lt"/>
              </a:rPr>
              <a:t>ynthetic insulin, human growth hormones, vaccines, CAR-T</a:t>
            </a:r>
          </a:p>
        </p:txBody>
      </p:sp>
    </p:spTree>
    <p:extLst>
      <p:ext uri="{BB962C8B-B14F-4D97-AF65-F5344CB8AC3E}">
        <p14:creationId xmlns:p14="http://schemas.microsoft.com/office/powerpoint/2010/main" val="1716664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01568-3CA9-BBA6-8290-3130198E16E5}"/>
              </a:ext>
            </a:extLst>
          </p:cNvPr>
          <p:cNvSpPr>
            <a:spLocks noGrp="1"/>
          </p:cNvSpPr>
          <p:nvPr>
            <p:ph type="title"/>
          </p:nvPr>
        </p:nvSpPr>
        <p:spPr/>
        <p:txBody>
          <a:bodyPr>
            <a:normAutofit/>
          </a:bodyPr>
          <a:lstStyle/>
          <a:p>
            <a:r>
              <a:rPr lang="en-US" sz="4000" dirty="0"/>
              <a:t>Genetic engineering using plasmids</a:t>
            </a:r>
          </a:p>
        </p:txBody>
      </p:sp>
      <p:pic>
        <p:nvPicPr>
          <p:cNvPr id="3" name="Picture 2" descr="A picture containing icon&#10;&#10;Description automatically generated">
            <a:extLst>
              <a:ext uri="{FF2B5EF4-FFF2-40B4-BE49-F238E27FC236}">
                <a16:creationId xmlns:a16="http://schemas.microsoft.com/office/drawing/2014/main" id="{5946B901-60F7-066C-0985-6713DF84A3FA}"/>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2474989">
            <a:off x="3294774" y="2014311"/>
            <a:ext cx="1827422" cy="4626515"/>
          </a:xfrm>
          <a:prstGeom prst="rect">
            <a:avLst/>
          </a:prstGeom>
        </p:spPr>
      </p:pic>
      <p:pic>
        <p:nvPicPr>
          <p:cNvPr id="8" name="Picture 7" descr="A picture containing circle, screenshot, design, art&#10;&#10;Description automatically generated">
            <a:extLst>
              <a:ext uri="{FF2B5EF4-FFF2-40B4-BE49-F238E27FC236}">
                <a16:creationId xmlns:a16="http://schemas.microsoft.com/office/drawing/2014/main" id="{DAC09211-BCA2-4586-67AB-BB342392AA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9835" y="2553589"/>
            <a:ext cx="2785878" cy="2776734"/>
          </a:xfrm>
          <a:prstGeom prst="rect">
            <a:avLst/>
          </a:prstGeom>
        </p:spPr>
      </p:pic>
      <p:sp>
        <p:nvSpPr>
          <p:cNvPr id="9" name="Oval 8">
            <a:extLst>
              <a:ext uri="{FF2B5EF4-FFF2-40B4-BE49-F238E27FC236}">
                <a16:creationId xmlns:a16="http://schemas.microsoft.com/office/drawing/2014/main" id="{B9EAEDE4-2F8A-3F26-9705-23AD4EC4C27E}"/>
              </a:ext>
            </a:extLst>
          </p:cNvPr>
          <p:cNvSpPr/>
          <p:nvPr/>
        </p:nvSpPr>
        <p:spPr>
          <a:xfrm>
            <a:off x="4007763" y="4594302"/>
            <a:ext cx="401444" cy="401444"/>
          </a:xfrm>
          <a:prstGeom prst="ellipse">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E63F516D-5E28-D1CD-20EF-02EB638833EF}"/>
              </a:ext>
            </a:extLst>
          </p:cNvPr>
          <p:cNvSpPr/>
          <p:nvPr/>
        </p:nvSpPr>
        <p:spPr>
          <a:xfrm>
            <a:off x="4208485" y="3409577"/>
            <a:ext cx="401444" cy="401444"/>
          </a:xfrm>
          <a:prstGeom prst="ellipse">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id="{1D039E98-A926-8482-1F74-4AC90FD6A042}"/>
              </a:ext>
            </a:extLst>
          </p:cNvPr>
          <p:cNvSpPr/>
          <p:nvPr/>
        </p:nvSpPr>
        <p:spPr>
          <a:xfrm>
            <a:off x="5043973" y="3627668"/>
            <a:ext cx="401444" cy="401444"/>
          </a:xfrm>
          <a:prstGeom prst="ellipse">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8ACDF16B-A8B1-99E6-62F1-2C642E72024A}"/>
              </a:ext>
            </a:extLst>
          </p:cNvPr>
          <p:cNvSpPr txBox="1"/>
          <p:nvPr/>
        </p:nvSpPr>
        <p:spPr>
          <a:xfrm>
            <a:off x="5007655" y="5145657"/>
            <a:ext cx="1248740" cy="430887"/>
          </a:xfrm>
          <a:prstGeom prst="rect">
            <a:avLst/>
          </a:prstGeom>
          <a:noFill/>
        </p:spPr>
        <p:txBody>
          <a:bodyPr wrap="none" rtlCol="0">
            <a:spAutoFit/>
          </a:bodyPr>
          <a:lstStyle/>
          <a:p>
            <a:r>
              <a:rPr lang="en-US" sz="2200" dirty="0"/>
              <a:t>plasmids</a:t>
            </a:r>
          </a:p>
        </p:txBody>
      </p:sp>
      <p:cxnSp>
        <p:nvCxnSpPr>
          <p:cNvPr id="14" name="Straight Connector 13">
            <a:extLst>
              <a:ext uri="{FF2B5EF4-FFF2-40B4-BE49-F238E27FC236}">
                <a16:creationId xmlns:a16="http://schemas.microsoft.com/office/drawing/2014/main" id="{6A30C36C-BAAD-03D1-DF81-888FF168C2FF}"/>
              </a:ext>
            </a:extLst>
          </p:cNvPr>
          <p:cNvCxnSpPr>
            <a:cxnSpLocks/>
            <a:stCxn id="12" idx="0"/>
            <a:endCxn id="11" idx="4"/>
          </p:cNvCxnSpPr>
          <p:nvPr/>
        </p:nvCxnSpPr>
        <p:spPr>
          <a:xfrm flipH="1" flipV="1">
            <a:off x="5244695" y="4029112"/>
            <a:ext cx="387330" cy="1116545"/>
          </a:xfrm>
          <a:prstGeom prst="line">
            <a:avLst/>
          </a:prstGeom>
          <a:ln w="25400" cap="rnd">
            <a:tailEnd type="ova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B52A8058-108C-8D3E-2990-4D5DC9B25140}"/>
              </a:ext>
            </a:extLst>
          </p:cNvPr>
          <p:cNvCxnSpPr>
            <a:cxnSpLocks/>
            <a:stCxn id="12" idx="0"/>
            <a:endCxn id="10" idx="5"/>
          </p:cNvCxnSpPr>
          <p:nvPr/>
        </p:nvCxnSpPr>
        <p:spPr>
          <a:xfrm flipH="1" flipV="1">
            <a:off x="4551139" y="3752231"/>
            <a:ext cx="1080886" cy="1393426"/>
          </a:xfrm>
          <a:prstGeom prst="line">
            <a:avLst/>
          </a:prstGeom>
          <a:ln w="25400" cap="rnd">
            <a:tailEnd type="ova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3BF841-C6AC-741E-2B76-2DF363EA8577}"/>
              </a:ext>
            </a:extLst>
          </p:cNvPr>
          <p:cNvCxnSpPr>
            <a:cxnSpLocks/>
            <a:stCxn id="12" idx="0"/>
          </p:cNvCxnSpPr>
          <p:nvPr/>
        </p:nvCxnSpPr>
        <p:spPr>
          <a:xfrm flipH="1" flipV="1">
            <a:off x="4409207" y="4812393"/>
            <a:ext cx="1222818" cy="333264"/>
          </a:xfrm>
          <a:prstGeom prst="line">
            <a:avLst/>
          </a:prstGeom>
          <a:ln w="25400" cap="rnd">
            <a:tailEnd type="oval"/>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B17A151B-E839-5C1F-0300-095B188747A9}"/>
              </a:ext>
            </a:extLst>
          </p:cNvPr>
          <p:cNvSpPr txBox="1"/>
          <p:nvPr/>
        </p:nvSpPr>
        <p:spPr>
          <a:xfrm>
            <a:off x="2294191" y="2755578"/>
            <a:ext cx="1767279" cy="430887"/>
          </a:xfrm>
          <a:prstGeom prst="rect">
            <a:avLst/>
          </a:prstGeom>
          <a:noFill/>
        </p:spPr>
        <p:txBody>
          <a:bodyPr wrap="none" rtlCol="0">
            <a:spAutoFit/>
          </a:bodyPr>
          <a:lstStyle/>
          <a:p>
            <a:r>
              <a:rPr lang="en-US" sz="2200" dirty="0"/>
              <a:t>chromosome</a:t>
            </a:r>
          </a:p>
        </p:txBody>
      </p:sp>
      <p:cxnSp>
        <p:nvCxnSpPr>
          <p:cNvPr id="25" name="Straight Connector 24">
            <a:extLst>
              <a:ext uri="{FF2B5EF4-FFF2-40B4-BE49-F238E27FC236}">
                <a16:creationId xmlns:a16="http://schemas.microsoft.com/office/drawing/2014/main" id="{15C0A1E3-B16A-0AD6-C18F-937AE5A578F3}"/>
              </a:ext>
            </a:extLst>
          </p:cNvPr>
          <p:cNvCxnSpPr>
            <a:cxnSpLocks/>
            <a:stCxn id="23" idx="2"/>
          </p:cNvCxnSpPr>
          <p:nvPr/>
        </p:nvCxnSpPr>
        <p:spPr>
          <a:xfrm>
            <a:off x="3177831" y="3186465"/>
            <a:ext cx="784063" cy="1064741"/>
          </a:xfrm>
          <a:prstGeom prst="line">
            <a:avLst/>
          </a:prstGeom>
          <a:ln w="25400" cap="rnd">
            <a:tailEnd type="oval"/>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A19805C6-A6EE-4151-3906-E0613DD3F63E}"/>
              </a:ext>
            </a:extLst>
          </p:cNvPr>
          <p:cNvSpPr txBox="1"/>
          <p:nvPr/>
        </p:nvSpPr>
        <p:spPr>
          <a:xfrm>
            <a:off x="4750809" y="1949847"/>
            <a:ext cx="1393010" cy="430887"/>
          </a:xfrm>
          <a:prstGeom prst="rect">
            <a:avLst/>
          </a:prstGeom>
          <a:noFill/>
        </p:spPr>
        <p:txBody>
          <a:bodyPr wrap="none" lIns="91440" tIns="45720" rIns="91440" bIns="45720" rtlCol="0" anchor="t">
            <a:spAutoFit/>
          </a:bodyPr>
          <a:lstStyle/>
          <a:p>
            <a:r>
              <a:rPr lang="en-US" sz="2200"/>
              <a:t>bacterium</a:t>
            </a:r>
            <a:endParaRPr lang="en-US" sz="2200" dirty="0"/>
          </a:p>
        </p:txBody>
      </p:sp>
    </p:spTree>
    <p:extLst>
      <p:ext uri="{BB962C8B-B14F-4D97-AF65-F5344CB8AC3E}">
        <p14:creationId xmlns:p14="http://schemas.microsoft.com/office/powerpoint/2010/main" val="3741949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ircle, graphics, creativity, art&#10;&#10;Description automatically generated">
            <a:extLst>
              <a:ext uri="{FF2B5EF4-FFF2-40B4-BE49-F238E27FC236}">
                <a16:creationId xmlns:a16="http://schemas.microsoft.com/office/drawing/2014/main" id="{C78F6738-7DC3-93EC-595B-9292A7486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9333" y="1829659"/>
            <a:ext cx="3925102" cy="3894580"/>
          </a:xfrm>
          <a:prstGeom prst="rect">
            <a:avLst/>
          </a:prstGeom>
        </p:spPr>
      </p:pic>
      <p:sp>
        <p:nvSpPr>
          <p:cNvPr id="5" name="Title 4">
            <a:extLst>
              <a:ext uri="{FF2B5EF4-FFF2-40B4-BE49-F238E27FC236}">
                <a16:creationId xmlns:a16="http://schemas.microsoft.com/office/drawing/2014/main" id="{C3DC9AD6-EBE8-9546-273D-B3D30EACD046}"/>
              </a:ext>
            </a:extLst>
          </p:cNvPr>
          <p:cNvSpPr>
            <a:spLocks noGrp="1"/>
          </p:cNvSpPr>
          <p:nvPr>
            <p:ph type="title"/>
          </p:nvPr>
        </p:nvSpPr>
        <p:spPr/>
        <p:txBody>
          <a:bodyPr>
            <a:normAutofit/>
          </a:bodyPr>
          <a:lstStyle/>
          <a:p>
            <a:r>
              <a:rPr lang="en-US" sz="4000">
                <a:latin typeface="Arial Nova Light"/>
              </a:rPr>
              <a:t>Generic plasmid</a:t>
            </a:r>
            <a:endParaRPr lang="en-US" sz="4000" dirty="0"/>
          </a:p>
        </p:txBody>
      </p:sp>
      <p:sp>
        <p:nvSpPr>
          <p:cNvPr id="10" name="TextBox 9">
            <a:extLst>
              <a:ext uri="{FF2B5EF4-FFF2-40B4-BE49-F238E27FC236}">
                <a16:creationId xmlns:a16="http://schemas.microsoft.com/office/drawing/2014/main" id="{92616607-2340-DD21-4DBE-A3B6C84E6FF1}"/>
              </a:ext>
            </a:extLst>
          </p:cNvPr>
          <p:cNvSpPr txBox="1"/>
          <p:nvPr/>
        </p:nvSpPr>
        <p:spPr>
          <a:xfrm>
            <a:off x="7339534" y="4539186"/>
            <a:ext cx="3534031" cy="1446550"/>
          </a:xfrm>
          <a:prstGeom prst="rect">
            <a:avLst/>
          </a:prstGeom>
          <a:noFill/>
        </p:spPr>
        <p:txBody>
          <a:bodyPr wrap="square" rtlCol="0">
            <a:spAutoFit/>
          </a:bodyPr>
          <a:lstStyle/>
          <a:p>
            <a:r>
              <a:rPr lang="en-US" sz="2200" b="1" i="1" dirty="0"/>
              <a:t>        gene</a:t>
            </a:r>
          </a:p>
          <a:p>
            <a:r>
              <a:rPr lang="en-US" sz="2200" dirty="0"/>
              <a:t>    gene of interest cloned </a:t>
            </a:r>
          </a:p>
          <a:p>
            <a:r>
              <a:rPr lang="en-US" sz="2200" dirty="0"/>
              <a:t>into plasmid</a:t>
            </a:r>
          </a:p>
          <a:p>
            <a:endParaRPr lang="en-US" sz="2200" dirty="0"/>
          </a:p>
        </p:txBody>
      </p:sp>
      <p:sp>
        <p:nvSpPr>
          <p:cNvPr id="14" name="TextBox 13">
            <a:extLst>
              <a:ext uri="{FF2B5EF4-FFF2-40B4-BE49-F238E27FC236}">
                <a16:creationId xmlns:a16="http://schemas.microsoft.com/office/drawing/2014/main" id="{6CE2801B-D801-89BF-D85F-E53ACEA60B66}"/>
              </a:ext>
            </a:extLst>
          </p:cNvPr>
          <p:cNvSpPr txBox="1"/>
          <p:nvPr/>
        </p:nvSpPr>
        <p:spPr>
          <a:xfrm>
            <a:off x="5224069" y="3546117"/>
            <a:ext cx="1393614" cy="461665"/>
          </a:xfrm>
          <a:prstGeom prst="rect">
            <a:avLst/>
          </a:prstGeom>
          <a:noFill/>
        </p:spPr>
        <p:txBody>
          <a:bodyPr wrap="square">
            <a:spAutoFit/>
          </a:bodyPr>
          <a:lstStyle/>
          <a:p>
            <a:r>
              <a:rPr lang="en-US" sz="2400" b="1" dirty="0"/>
              <a:t>pGeneric</a:t>
            </a:r>
            <a:endParaRPr lang="en-US" b="1" dirty="0"/>
          </a:p>
        </p:txBody>
      </p:sp>
      <p:sp>
        <p:nvSpPr>
          <p:cNvPr id="15" name="TextBox 14">
            <a:extLst>
              <a:ext uri="{FF2B5EF4-FFF2-40B4-BE49-F238E27FC236}">
                <a16:creationId xmlns:a16="http://schemas.microsoft.com/office/drawing/2014/main" id="{92335AF1-8233-9221-DBAC-DB2A72EE4736}"/>
              </a:ext>
            </a:extLst>
          </p:cNvPr>
          <p:cNvSpPr txBox="1"/>
          <p:nvPr/>
        </p:nvSpPr>
        <p:spPr>
          <a:xfrm>
            <a:off x="968188" y="3115230"/>
            <a:ext cx="3059496" cy="1785104"/>
          </a:xfrm>
          <a:prstGeom prst="rect">
            <a:avLst/>
          </a:prstGeom>
          <a:noFill/>
        </p:spPr>
        <p:txBody>
          <a:bodyPr wrap="square" rtlCol="0">
            <a:spAutoFit/>
          </a:bodyPr>
          <a:lstStyle/>
          <a:p>
            <a:pPr algn="r"/>
            <a:r>
              <a:rPr lang="en-US" sz="2200" b="1" i="1" dirty="0"/>
              <a:t>ori</a:t>
            </a:r>
            <a:r>
              <a:rPr lang="en-US" sz="2200" b="1" dirty="0"/>
              <a:t>                </a:t>
            </a:r>
          </a:p>
          <a:p>
            <a:pPr algn="r"/>
            <a:r>
              <a:rPr lang="en-US" sz="2200" dirty="0"/>
              <a:t>origin of replication allows bacteria to make copies of plasmid</a:t>
            </a:r>
          </a:p>
          <a:p>
            <a:endParaRPr lang="en-US" sz="2200" dirty="0"/>
          </a:p>
        </p:txBody>
      </p:sp>
    </p:spTree>
    <p:extLst>
      <p:ext uri="{BB962C8B-B14F-4D97-AF65-F5344CB8AC3E}">
        <p14:creationId xmlns:p14="http://schemas.microsoft.com/office/powerpoint/2010/main" val="4164087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een circle with a number in it&#10;&#10;Description automatically generated with low confidence">
            <a:hlinkClick r:id="rId3" action="ppaction://hlinksldjump"/>
            <a:extLst>
              <a:ext uri="{FF2B5EF4-FFF2-40B4-BE49-F238E27FC236}">
                <a16:creationId xmlns:a16="http://schemas.microsoft.com/office/drawing/2014/main" id="{93AC2435-06DA-72B2-3D18-4D67B9C49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5387" y="2274603"/>
            <a:ext cx="1005850" cy="1005850"/>
          </a:xfrm>
          <a:prstGeom prst="rect">
            <a:avLst/>
          </a:prstGeom>
        </p:spPr>
      </p:pic>
      <p:pic>
        <p:nvPicPr>
          <p:cNvPr id="30" name="Picture 29" descr="A black and orange circle with a magnifying glass&#10;&#10;Description automatically generated with medium confidence">
            <a:hlinkClick r:id="rId5" action="ppaction://hlinksldjump"/>
            <a:extLst>
              <a:ext uri="{FF2B5EF4-FFF2-40B4-BE49-F238E27FC236}">
                <a16:creationId xmlns:a16="http://schemas.microsoft.com/office/drawing/2014/main" id="{18859492-367A-8A02-49B5-72729A150F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7773" y="2274603"/>
            <a:ext cx="1005850" cy="1005850"/>
          </a:xfrm>
          <a:prstGeom prst="rect">
            <a:avLst/>
          </a:prstGeom>
        </p:spPr>
      </p:pic>
      <p:pic>
        <p:nvPicPr>
          <p:cNvPr id="24" name="Picture 23" descr="A blue circle with a check mark in it&#10;&#10;Description automatically generated with medium confidence">
            <a:hlinkClick r:id="rId7" action="ppaction://hlinksldjump"/>
            <a:extLst>
              <a:ext uri="{FF2B5EF4-FFF2-40B4-BE49-F238E27FC236}">
                <a16:creationId xmlns:a16="http://schemas.microsoft.com/office/drawing/2014/main" id="{524CE5F1-DABF-6ECE-FDD9-B6EE3F9E9B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73820" y="2274603"/>
            <a:ext cx="1005850" cy="1005850"/>
          </a:xfrm>
          <a:prstGeom prst="rect">
            <a:avLst/>
          </a:prstGeom>
        </p:spPr>
      </p:pic>
      <p:sp>
        <p:nvSpPr>
          <p:cNvPr id="2" name="TextBox 2"/>
          <p:cNvSpPr txBox="1"/>
          <p:nvPr/>
        </p:nvSpPr>
        <p:spPr>
          <a:xfrm>
            <a:off x="1644456" y="401277"/>
            <a:ext cx="8842482" cy="848822"/>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Arial Nova Light" panose="020B0304020202020204" pitchFamily="34" charset="0"/>
                <a:ea typeface="+mn-ea"/>
                <a:cs typeface="+mn-cs"/>
              </a:rPr>
              <a:t>Slide Deck Overview</a:t>
            </a:r>
          </a:p>
        </p:txBody>
      </p:sp>
      <p:sp>
        <p:nvSpPr>
          <p:cNvPr id="10" name="AutoShape 22">
            <a:extLst>
              <a:ext uri="{FF2B5EF4-FFF2-40B4-BE49-F238E27FC236}">
                <a16:creationId xmlns:a16="http://schemas.microsoft.com/office/drawing/2014/main" id="{616ABF2B-253A-4D3F-93B7-0975AB5D539C}"/>
              </a:ext>
            </a:extLst>
          </p:cNvPr>
          <p:cNvSpPr/>
          <p:nvPr/>
        </p:nvSpPr>
        <p:spPr>
          <a:xfrm>
            <a:off x="609600" y="412750"/>
            <a:ext cx="10972800" cy="0"/>
          </a:xfrm>
          <a:prstGeom prst="line">
            <a:avLst/>
          </a:prstGeom>
          <a:ln w="28575" cap="flat">
            <a:solidFill>
              <a:srgbClr val="99CA3D"/>
            </a:solidFill>
            <a:prstDash val="solid"/>
            <a:headEnd type="none" w="sm" len="sm"/>
            <a:tailEnd type="none" w="sm" len="sm"/>
          </a:ln>
        </p:spPr>
      </p:sp>
      <p:sp>
        <p:nvSpPr>
          <p:cNvPr id="27" name="TextBox 26">
            <a:extLst>
              <a:ext uri="{FF2B5EF4-FFF2-40B4-BE49-F238E27FC236}">
                <a16:creationId xmlns:a16="http://schemas.microsoft.com/office/drawing/2014/main" id="{40379317-F4F6-D8CA-2C93-9FDE5AB15EA3}"/>
              </a:ext>
            </a:extLst>
          </p:cNvPr>
          <p:cNvSpPr txBox="1"/>
          <p:nvPr/>
        </p:nvSpPr>
        <p:spPr>
          <a:xfrm>
            <a:off x="1471287" y="3417431"/>
            <a:ext cx="2047933"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Nova Light"/>
                <a:ea typeface="+mn-ea"/>
                <a:cs typeface="+mn-cs"/>
              </a:rPr>
              <a:t>Background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Nova Light"/>
                <a:ea typeface="+mn-ea"/>
                <a:cs typeface="+mn-cs"/>
              </a:rPr>
              <a:t>Information</a:t>
            </a:r>
          </a:p>
        </p:txBody>
      </p:sp>
      <p:sp>
        <p:nvSpPr>
          <p:cNvPr id="28" name="TextBox 27">
            <a:extLst>
              <a:ext uri="{FF2B5EF4-FFF2-40B4-BE49-F238E27FC236}">
                <a16:creationId xmlns:a16="http://schemas.microsoft.com/office/drawing/2014/main" id="{515A3C69-EB31-76B2-66E8-00582DF094CF}"/>
              </a:ext>
            </a:extLst>
          </p:cNvPr>
          <p:cNvSpPr txBox="1"/>
          <p:nvPr/>
        </p:nvSpPr>
        <p:spPr>
          <a:xfrm>
            <a:off x="8446714" y="3417431"/>
            <a:ext cx="266864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Nova Light"/>
                <a:ea typeface="+mn-ea"/>
                <a:cs typeface="+mn-cs"/>
              </a:rPr>
              <a:t>Results and Troubleshooting</a:t>
            </a:r>
          </a:p>
        </p:txBody>
      </p:sp>
      <p:sp>
        <p:nvSpPr>
          <p:cNvPr id="8" name="TextBox 7">
            <a:extLst>
              <a:ext uri="{FF2B5EF4-FFF2-40B4-BE49-F238E27FC236}">
                <a16:creationId xmlns:a16="http://schemas.microsoft.com/office/drawing/2014/main" id="{215B590D-6146-6E5F-3330-F50CA1C807FF}"/>
              </a:ext>
            </a:extLst>
          </p:cNvPr>
          <p:cNvSpPr txBox="1"/>
          <p:nvPr/>
        </p:nvSpPr>
        <p:spPr>
          <a:xfrm>
            <a:off x="4757122" y="3417431"/>
            <a:ext cx="2683748"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Nova Light"/>
                <a:ea typeface="+mn-ea"/>
                <a:cs typeface="+mn-cs"/>
              </a:rPr>
              <a:t>Student Activity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 Nova Light"/>
              </a:rPr>
              <a:t>or </a:t>
            </a:r>
            <a:r>
              <a:rPr kumimoji="0" lang="en-US" sz="2800" b="0" i="0" u="none" strike="noStrike" kern="1200" cap="none" spc="0" normalizeH="0" baseline="0" noProof="0" dirty="0">
                <a:ln>
                  <a:noFill/>
                </a:ln>
                <a:solidFill>
                  <a:prstClr val="black"/>
                </a:solidFill>
                <a:effectLst/>
                <a:uLnTx/>
                <a:uFillTx/>
                <a:latin typeface="Arial Nova Light"/>
                <a:ea typeface="+mn-ea"/>
                <a:cs typeface="+mn-cs"/>
              </a:rPr>
              <a:t>Lab Protocol</a:t>
            </a:r>
          </a:p>
        </p:txBody>
      </p:sp>
      <p:sp>
        <p:nvSpPr>
          <p:cNvPr id="4" name="Rectangle: Rounded Corners 3">
            <a:extLst>
              <a:ext uri="{FF2B5EF4-FFF2-40B4-BE49-F238E27FC236}">
                <a16:creationId xmlns:a16="http://schemas.microsoft.com/office/drawing/2014/main" id="{A2A27AA3-3035-97F4-6E7E-1B37771E836B}"/>
              </a:ext>
            </a:extLst>
          </p:cNvPr>
          <p:cNvSpPr/>
          <p:nvPr/>
        </p:nvSpPr>
        <p:spPr>
          <a:xfrm>
            <a:off x="4272825" y="5392000"/>
            <a:ext cx="3646348" cy="1015663"/>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Light"/>
              <a:ea typeface="+mn-ea"/>
              <a:cs typeface="+mn-cs"/>
            </a:endParaRPr>
          </a:p>
        </p:txBody>
      </p:sp>
      <p:sp>
        <p:nvSpPr>
          <p:cNvPr id="7" name="TextBox 6">
            <a:extLst>
              <a:ext uri="{FF2B5EF4-FFF2-40B4-BE49-F238E27FC236}">
                <a16:creationId xmlns:a16="http://schemas.microsoft.com/office/drawing/2014/main" id="{3373DD88-EB21-02AB-031E-8FA08E3319E1}"/>
              </a:ext>
            </a:extLst>
          </p:cNvPr>
          <p:cNvSpPr txBox="1"/>
          <p:nvPr/>
        </p:nvSpPr>
        <p:spPr>
          <a:xfrm>
            <a:off x="4388493" y="5607443"/>
            <a:ext cx="341501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Nova Light"/>
                <a:ea typeface="+mn-ea"/>
                <a:cs typeface="+mn-cs"/>
              </a:rPr>
              <a:t>Tips &amp; Notes </a:t>
            </a:r>
          </a:p>
        </p:txBody>
      </p:sp>
    </p:spTree>
    <p:extLst>
      <p:ext uri="{BB962C8B-B14F-4D97-AF65-F5344CB8AC3E}">
        <p14:creationId xmlns:p14="http://schemas.microsoft.com/office/powerpoint/2010/main" val="3461028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ircle, graphics, colorfulness, design&#10;&#10;Description automatically generated">
            <a:extLst>
              <a:ext uri="{FF2B5EF4-FFF2-40B4-BE49-F238E27FC236}">
                <a16:creationId xmlns:a16="http://schemas.microsoft.com/office/drawing/2014/main" id="{FB62682C-9C62-EB9E-95B0-1F46AEDF8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7168" y="4738951"/>
            <a:ext cx="1697739" cy="1743460"/>
          </a:xfrm>
          <a:prstGeom prst="rect">
            <a:avLst/>
          </a:prstGeom>
        </p:spPr>
      </p:pic>
      <p:pic>
        <p:nvPicPr>
          <p:cNvPr id="9" name="Picture 8" descr="A pink curved object on a black background&#10;&#10;Description automatically generated with low confidence">
            <a:extLst>
              <a:ext uri="{FF2B5EF4-FFF2-40B4-BE49-F238E27FC236}">
                <a16:creationId xmlns:a16="http://schemas.microsoft.com/office/drawing/2014/main" id="{9E68FF86-39F8-CC06-AE4B-3B4DE28212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4687" y="2539337"/>
            <a:ext cx="783338" cy="1033274"/>
          </a:xfrm>
          <a:prstGeom prst="rect">
            <a:avLst/>
          </a:prstGeom>
        </p:spPr>
      </p:pic>
      <p:sp>
        <p:nvSpPr>
          <p:cNvPr id="2" name="Title 1">
            <a:extLst>
              <a:ext uri="{FF2B5EF4-FFF2-40B4-BE49-F238E27FC236}">
                <a16:creationId xmlns:a16="http://schemas.microsoft.com/office/drawing/2014/main" id="{CD58DAEE-1119-1001-081E-1FCE97D3DD7F}"/>
              </a:ext>
            </a:extLst>
          </p:cNvPr>
          <p:cNvSpPr>
            <a:spLocks noGrp="1"/>
          </p:cNvSpPr>
          <p:nvPr>
            <p:ph type="title"/>
          </p:nvPr>
        </p:nvSpPr>
        <p:spPr/>
        <p:txBody>
          <a:bodyPr>
            <a:normAutofit/>
          </a:bodyPr>
          <a:lstStyle/>
          <a:p>
            <a:r>
              <a:rPr lang="en-US" sz="4000" dirty="0"/>
              <a:t>Cloning a gene</a:t>
            </a:r>
          </a:p>
        </p:txBody>
      </p:sp>
      <p:sp>
        <p:nvSpPr>
          <p:cNvPr id="35" name="Oval 34">
            <a:extLst>
              <a:ext uri="{FF2B5EF4-FFF2-40B4-BE49-F238E27FC236}">
                <a16:creationId xmlns:a16="http://schemas.microsoft.com/office/drawing/2014/main" id="{283A5E5E-2701-9D03-8C6B-6C7BA87D2889}"/>
              </a:ext>
            </a:extLst>
          </p:cNvPr>
          <p:cNvSpPr/>
          <p:nvPr/>
        </p:nvSpPr>
        <p:spPr>
          <a:xfrm>
            <a:off x="7464507" y="1703196"/>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2</a:t>
            </a:r>
          </a:p>
        </p:txBody>
      </p:sp>
      <p:sp>
        <p:nvSpPr>
          <p:cNvPr id="36" name="TextBox 35">
            <a:extLst>
              <a:ext uri="{FF2B5EF4-FFF2-40B4-BE49-F238E27FC236}">
                <a16:creationId xmlns:a16="http://schemas.microsoft.com/office/drawing/2014/main" id="{675CF0F2-767F-DD49-0027-4C4AE77CFA05}"/>
              </a:ext>
            </a:extLst>
          </p:cNvPr>
          <p:cNvSpPr txBox="1"/>
          <p:nvPr/>
        </p:nvSpPr>
        <p:spPr>
          <a:xfrm>
            <a:off x="7949291" y="1610910"/>
            <a:ext cx="3489335" cy="769441"/>
          </a:xfrm>
          <a:prstGeom prst="rect">
            <a:avLst/>
          </a:prstGeom>
          <a:noFill/>
        </p:spPr>
        <p:txBody>
          <a:bodyPr wrap="square" rtlCol="0">
            <a:spAutoFit/>
          </a:bodyPr>
          <a:lstStyle/>
          <a:p>
            <a:r>
              <a:rPr lang="en-US" sz="2200" dirty="0"/>
              <a:t>Cut plasmid with same restriction enzymes</a:t>
            </a:r>
          </a:p>
        </p:txBody>
      </p:sp>
      <p:sp>
        <p:nvSpPr>
          <p:cNvPr id="38" name="Oval 37">
            <a:extLst>
              <a:ext uri="{FF2B5EF4-FFF2-40B4-BE49-F238E27FC236}">
                <a16:creationId xmlns:a16="http://schemas.microsoft.com/office/drawing/2014/main" id="{42598BD9-03DF-2520-A0F9-ACCC729238CF}"/>
              </a:ext>
            </a:extLst>
          </p:cNvPr>
          <p:cNvSpPr/>
          <p:nvPr/>
        </p:nvSpPr>
        <p:spPr>
          <a:xfrm>
            <a:off x="1573888" y="1538840"/>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1</a:t>
            </a:r>
          </a:p>
        </p:txBody>
      </p:sp>
      <p:sp>
        <p:nvSpPr>
          <p:cNvPr id="39" name="TextBox 38">
            <a:extLst>
              <a:ext uri="{FF2B5EF4-FFF2-40B4-BE49-F238E27FC236}">
                <a16:creationId xmlns:a16="http://schemas.microsoft.com/office/drawing/2014/main" id="{BB9B001C-1BCD-87ED-B99E-2EF9FA410297}"/>
              </a:ext>
            </a:extLst>
          </p:cNvPr>
          <p:cNvSpPr txBox="1"/>
          <p:nvPr/>
        </p:nvSpPr>
        <p:spPr>
          <a:xfrm>
            <a:off x="2071930" y="1490139"/>
            <a:ext cx="3175313" cy="1107996"/>
          </a:xfrm>
          <a:prstGeom prst="rect">
            <a:avLst/>
          </a:prstGeom>
          <a:noFill/>
        </p:spPr>
        <p:txBody>
          <a:bodyPr wrap="square" rtlCol="0">
            <a:spAutoFit/>
          </a:bodyPr>
          <a:lstStyle/>
          <a:p>
            <a:r>
              <a:rPr lang="en-US" sz="2200" dirty="0"/>
              <a:t>Isolate gene of interest and cut with restriction enzymes (or use PCR)</a:t>
            </a:r>
          </a:p>
        </p:txBody>
      </p:sp>
      <p:cxnSp>
        <p:nvCxnSpPr>
          <p:cNvPr id="41" name="Straight Arrow Connector 40">
            <a:extLst>
              <a:ext uri="{FF2B5EF4-FFF2-40B4-BE49-F238E27FC236}">
                <a16:creationId xmlns:a16="http://schemas.microsoft.com/office/drawing/2014/main" id="{7B6FFD9B-11D3-6C88-E985-9282BAFF90B1}"/>
              </a:ext>
            </a:extLst>
          </p:cNvPr>
          <p:cNvCxnSpPr>
            <a:cxnSpLocks/>
          </p:cNvCxnSpPr>
          <p:nvPr/>
        </p:nvCxnSpPr>
        <p:spPr>
          <a:xfrm flipH="1" flipV="1">
            <a:off x="4033525" y="2872007"/>
            <a:ext cx="299106" cy="9181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FCCF8BBD-9F71-647A-24A9-58043894CECB}"/>
              </a:ext>
            </a:extLst>
          </p:cNvPr>
          <p:cNvCxnSpPr>
            <a:cxnSpLocks/>
          </p:cNvCxnSpPr>
          <p:nvPr/>
        </p:nvCxnSpPr>
        <p:spPr>
          <a:xfrm flipH="1" flipV="1">
            <a:off x="3606920" y="3521566"/>
            <a:ext cx="149553" cy="20054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003703A2-2D2F-98B4-5070-B6BA1DA03FF7}"/>
              </a:ext>
            </a:extLst>
          </p:cNvPr>
          <p:cNvCxnSpPr>
            <a:cxnSpLocks/>
          </p:cNvCxnSpPr>
          <p:nvPr/>
        </p:nvCxnSpPr>
        <p:spPr>
          <a:xfrm flipH="1" flipV="1">
            <a:off x="9819625" y="4055506"/>
            <a:ext cx="138414" cy="15965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9097AEF8-B7FD-5580-4A20-71126C961371}"/>
              </a:ext>
            </a:extLst>
          </p:cNvPr>
          <p:cNvCxnSpPr>
            <a:cxnSpLocks/>
          </p:cNvCxnSpPr>
          <p:nvPr/>
        </p:nvCxnSpPr>
        <p:spPr>
          <a:xfrm>
            <a:off x="6456037" y="4135333"/>
            <a:ext cx="0" cy="514726"/>
          </a:xfrm>
          <a:prstGeom prst="straightConnector1">
            <a:avLst/>
          </a:prstGeom>
          <a:ln w="25400" cap="rnd">
            <a:tailEnd type="triangle" w="lg" len="lg"/>
          </a:ln>
        </p:spPr>
        <p:style>
          <a:lnRef idx="1">
            <a:schemeClr val="dk1"/>
          </a:lnRef>
          <a:fillRef idx="0">
            <a:schemeClr val="dk1"/>
          </a:fillRef>
          <a:effectRef idx="0">
            <a:schemeClr val="dk1"/>
          </a:effectRef>
          <a:fontRef idx="minor">
            <a:schemeClr val="tx1"/>
          </a:fontRef>
        </p:style>
      </p:cxnSp>
      <p:sp>
        <p:nvSpPr>
          <p:cNvPr id="52" name="Arc 51">
            <a:extLst>
              <a:ext uri="{FF2B5EF4-FFF2-40B4-BE49-F238E27FC236}">
                <a16:creationId xmlns:a16="http://schemas.microsoft.com/office/drawing/2014/main" id="{4ED42FE0-724C-753A-DA6D-2D45420226EB}"/>
              </a:ext>
            </a:extLst>
          </p:cNvPr>
          <p:cNvSpPr/>
          <p:nvPr/>
        </p:nvSpPr>
        <p:spPr>
          <a:xfrm>
            <a:off x="4036222" y="3339828"/>
            <a:ext cx="2419815" cy="1745786"/>
          </a:xfrm>
          <a:prstGeom prst="arc">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3" name="Arc 52">
            <a:extLst>
              <a:ext uri="{FF2B5EF4-FFF2-40B4-BE49-F238E27FC236}">
                <a16:creationId xmlns:a16="http://schemas.microsoft.com/office/drawing/2014/main" id="{4FC4E6E9-D5C3-58C4-6234-E42FBF36FE16}"/>
              </a:ext>
            </a:extLst>
          </p:cNvPr>
          <p:cNvSpPr/>
          <p:nvPr/>
        </p:nvSpPr>
        <p:spPr>
          <a:xfrm flipH="1">
            <a:off x="6451170" y="3312628"/>
            <a:ext cx="2419815" cy="1745786"/>
          </a:xfrm>
          <a:prstGeom prst="arc">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4" name="Oval 53">
            <a:extLst>
              <a:ext uri="{FF2B5EF4-FFF2-40B4-BE49-F238E27FC236}">
                <a16:creationId xmlns:a16="http://schemas.microsoft.com/office/drawing/2014/main" id="{1BB002DA-3CB9-0163-B7CD-0CAD0308DBAE}"/>
              </a:ext>
            </a:extLst>
          </p:cNvPr>
          <p:cNvSpPr/>
          <p:nvPr/>
        </p:nvSpPr>
        <p:spPr>
          <a:xfrm>
            <a:off x="3239044" y="4950252"/>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3</a:t>
            </a:r>
          </a:p>
        </p:txBody>
      </p:sp>
      <p:sp>
        <p:nvSpPr>
          <p:cNvPr id="55" name="TextBox 54">
            <a:extLst>
              <a:ext uri="{FF2B5EF4-FFF2-40B4-BE49-F238E27FC236}">
                <a16:creationId xmlns:a16="http://schemas.microsoft.com/office/drawing/2014/main" id="{BABD8CE5-8F74-2EA4-4B60-DB575B880543}"/>
              </a:ext>
            </a:extLst>
          </p:cNvPr>
          <p:cNvSpPr txBox="1"/>
          <p:nvPr/>
        </p:nvSpPr>
        <p:spPr>
          <a:xfrm>
            <a:off x="3747737" y="4857966"/>
            <a:ext cx="1969772" cy="1446550"/>
          </a:xfrm>
          <a:prstGeom prst="rect">
            <a:avLst/>
          </a:prstGeom>
          <a:noFill/>
        </p:spPr>
        <p:txBody>
          <a:bodyPr wrap="square" rtlCol="0">
            <a:spAutoFit/>
          </a:bodyPr>
          <a:lstStyle/>
          <a:p>
            <a:r>
              <a:rPr lang="en-US" sz="2200" dirty="0"/>
              <a:t>Insert gene into plasmid using DNA ligase</a:t>
            </a:r>
          </a:p>
        </p:txBody>
      </p:sp>
      <p:pic>
        <p:nvPicPr>
          <p:cNvPr id="58" name="Graphic 57">
            <a:extLst>
              <a:ext uri="{FF2B5EF4-FFF2-40B4-BE49-F238E27FC236}">
                <a16:creationId xmlns:a16="http://schemas.microsoft.com/office/drawing/2014/main" id="{C2DE10FB-46D6-6802-1532-F5402BD5E6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7490873">
            <a:off x="4310282" y="2854199"/>
            <a:ext cx="375249" cy="375249"/>
          </a:xfrm>
          <a:prstGeom prst="rect">
            <a:avLst/>
          </a:prstGeom>
        </p:spPr>
      </p:pic>
      <p:pic>
        <p:nvPicPr>
          <p:cNvPr id="60" name="Graphic 59">
            <a:extLst>
              <a:ext uri="{FF2B5EF4-FFF2-40B4-BE49-F238E27FC236}">
                <a16:creationId xmlns:a16="http://schemas.microsoft.com/office/drawing/2014/main" id="{3451A5FC-0CFF-2EA4-E8A8-DFAB601556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062971">
            <a:off x="3685762" y="3641693"/>
            <a:ext cx="375249" cy="375249"/>
          </a:xfrm>
          <a:prstGeom prst="rect">
            <a:avLst/>
          </a:prstGeom>
        </p:spPr>
      </p:pic>
      <p:pic>
        <p:nvPicPr>
          <p:cNvPr id="61" name="Graphic 60">
            <a:extLst>
              <a:ext uri="{FF2B5EF4-FFF2-40B4-BE49-F238E27FC236}">
                <a16:creationId xmlns:a16="http://schemas.microsoft.com/office/drawing/2014/main" id="{FA83A604-12E9-6EAE-3B66-3B9E3CA66D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112693">
            <a:off x="9918052" y="4176290"/>
            <a:ext cx="375249" cy="375249"/>
          </a:xfrm>
          <a:prstGeom prst="rect">
            <a:avLst/>
          </a:prstGeom>
        </p:spPr>
      </p:pic>
      <p:pic>
        <p:nvPicPr>
          <p:cNvPr id="10" name="Picture 9" descr="A picture containing circle, design&#10;&#10;Description automatically generated">
            <a:extLst>
              <a:ext uri="{FF2B5EF4-FFF2-40B4-BE49-F238E27FC236}">
                <a16:creationId xmlns:a16="http://schemas.microsoft.com/office/drawing/2014/main" id="{9CC48020-8AE8-1819-7AC7-1B3F66B975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5528" y="2469494"/>
            <a:ext cx="1731268" cy="1716027"/>
          </a:xfrm>
          <a:prstGeom prst="rect">
            <a:avLst/>
          </a:prstGeom>
        </p:spPr>
      </p:pic>
    </p:spTree>
    <p:extLst>
      <p:ext uri="{BB962C8B-B14F-4D97-AF65-F5344CB8AC3E}">
        <p14:creationId xmlns:p14="http://schemas.microsoft.com/office/powerpoint/2010/main" val="3347957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D53C877C-EA38-506B-B879-6F21675C0D99}"/>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2474989">
            <a:off x="3294774" y="2014311"/>
            <a:ext cx="1827422" cy="4626515"/>
          </a:xfrm>
          <a:prstGeom prst="rect">
            <a:avLst/>
          </a:prstGeom>
        </p:spPr>
      </p:pic>
      <p:sp>
        <p:nvSpPr>
          <p:cNvPr id="2" name="Title 1">
            <a:extLst>
              <a:ext uri="{FF2B5EF4-FFF2-40B4-BE49-F238E27FC236}">
                <a16:creationId xmlns:a16="http://schemas.microsoft.com/office/drawing/2014/main" id="{60FBF166-DF4A-F645-FA9E-B0F8AE723A5D}"/>
              </a:ext>
            </a:extLst>
          </p:cNvPr>
          <p:cNvSpPr>
            <a:spLocks noGrp="1"/>
          </p:cNvSpPr>
          <p:nvPr>
            <p:ph type="title"/>
          </p:nvPr>
        </p:nvSpPr>
        <p:spPr/>
        <p:txBody>
          <a:bodyPr>
            <a:normAutofit/>
          </a:bodyPr>
          <a:lstStyle/>
          <a:p>
            <a:r>
              <a:rPr lang="en-US" sz="4000">
                <a:latin typeface="Arial Nova Light"/>
              </a:rPr>
              <a:t>Bacterial transformation</a:t>
            </a:r>
            <a:endParaRPr lang="en-US" sz="4000" dirty="0"/>
          </a:p>
        </p:txBody>
      </p:sp>
      <p:sp>
        <p:nvSpPr>
          <p:cNvPr id="12" name="Arc 11">
            <a:extLst>
              <a:ext uri="{FF2B5EF4-FFF2-40B4-BE49-F238E27FC236}">
                <a16:creationId xmlns:a16="http://schemas.microsoft.com/office/drawing/2014/main" id="{2E4B3446-BCB9-EAC6-1242-A79C5A0FFCB1}"/>
              </a:ext>
            </a:extLst>
          </p:cNvPr>
          <p:cNvSpPr/>
          <p:nvPr/>
        </p:nvSpPr>
        <p:spPr>
          <a:xfrm rot="20819111">
            <a:off x="1154722" y="2315297"/>
            <a:ext cx="3250832" cy="2854713"/>
          </a:xfrm>
          <a:prstGeom prst="arc">
            <a:avLst/>
          </a:prstGeom>
          <a:ln w="25400" cap="rnd">
            <a:tailEnd type="triangle"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1B2581FE-608D-B12F-6999-DE596A1FB20C}"/>
              </a:ext>
            </a:extLst>
          </p:cNvPr>
          <p:cNvSpPr txBox="1"/>
          <p:nvPr/>
        </p:nvSpPr>
        <p:spPr>
          <a:xfrm>
            <a:off x="6770689" y="2337621"/>
            <a:ext cx="4016188" cy="2800767"/>
          </a:xfrm>
          <a:prstGeom prst="rect">
            <a:avLst/>
          </a:prstGeom>
          <a:noFill/>
        </p:spPr>
        <p:txBody>
          <a:bodyPr wrap="square" rtlCol="0">
            <a:spAutoFit/>
          </a:bodyPr>
          <a:lstStyle/>
          <a:p>
            <a:r>
              <a:rPr lang="en-US" sz="2200" dirty="0"/>
              <a:t>Genetic transformation occurs when a cell takes up DNA and expresses the genes on that DNA. </a:t>
            </a:r>
          </a:p>
          <a:p>
            <a:endParaRPr lang="en-US" sz="2200" dirty="0"/>
          </a:p>
          <a:p>
            <a:r>
              <a:rPr lang="en-US" sz="2200" dirty="0"/>
              <a:t>Many different types of cells can be transformed – plants, animals, human, bacteria. </a:t>
            </a:r>
          </a:p>
        </p:txBody>
      </p:sp>
      <p:pic>
        <p:nvPicPr>
          <p:cNvPr id="5" name="Picture 4" descr="A picture containing circle, graphics, creativity, art&#10;&#10;Description automatically generated">
            <a:extLst>
              <a:ext uri="{FF2B5EF4-FFF2-40B4-BE49-F238E27FC236}">
                <a16:creationId xmlns:a16="http://schemas.microsoft.com/office/drawing/2014/main" id="{53479BDA-4369-034D-ADF9-AFAC7B53F8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 y="1490088"/>
            <a:ext cx="1836768" cy="1822485"/>
          </a:xfrm>
          <a:prstGeom prst="rect">
            <a:avLst/>
          </a:prstGeom>
        </p:spPr>
      </p:pic>
      <p:pic>
        <p:nvPicPr>
          <p:cNvPr id="7" name="Picture 6" descr="A picture containing graphics, circle, graphic design, clipart&#10;&#10;Description automatically generated">
            <a:extLst>
              <a:ext uri="{FF2B5EF4-FFF2-40B4-BE49-F238E27FC236}">
                <a16:creationId xmlns:a16="http://schemas.microsoft.com/office/drawing/2014/main" id="{CF1B3B49-F06D-B29A-3A4D-24A20A0D37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0291" y="2681368"/>
            <a:ext cx="420771" cy="436600"/>
          </a:xfrm>
          <a:prstGeom prst="rect">
            <a:avLst/>
          </a:prstGeom>
        </p:spPr>
      </p:pic>
      <p:pic>
        <p:nvPicPr>
          <p:cNvPr id="13" name="Picture 12" descr="A picture containing graphics, circle, graphic design, clipart&#10;&#10;Description automatically generated">
            <a:extLst>
              <a:ext uri="{FF2B5EF4-FFF2-40B4-BE49-F238E27FC236}">
                <a16:creationId xmlns:a16="http://schemas.microsoft.com/office/drawing/2014/main" id="{7D929C08-AA09-82C0-BD48-963334237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2383" y="4238695"/>
            <a:ext cx="420771" cy="436600"/>
          </a:xfrm>
          <a:prstGeom prst="rect">
            <a:avLst/>
          </a:prstGeom>
        </p:spPr>
      </p:pic>
      <p:pic>
        <p:nvPicPr>
          <p:cNvPr id="14" name="Picture 13" descr="A picture containing graphics, circle, graphic design, clipart&#10;&#10;Description automatically generated">
            <a:extLst>
              <a:ext uri="{FF2B5EF4-FFF2-40B4-BE49-F238E27FC236}">
                <a16:creationId xmlns:a16="http://schemas.microsoft.com/office/drawing/2014/main" id="{39C008EF-A65F-F31F-9C2E-6CC421E9E8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3044" y="3455414"/>
            <a:ext cx="420771" cy="436600"/>
          </a:xfrm>
          <a:prstGeom prst="rect">
            <a:avLst/>
          </a:prstGeom>
        </p:spPr>
      </p:pic>
    </p:spTree>
    <p:extLst>
      <p:ext uri="{BB962C8B-B14F-4D97-AF65-F5344CB8AC3E}">
        <p14:creationId xmlns:p14="http://schemas.microsoft.com/office/powerpoint/2010/main" val="2066142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con&#10;&#10;Description automatically generated">
            <a:extLst>
              <a:ext uri="{FF2B5EF4-FFF2-40B4-BE49-F238E27FC236}">
                <a16:creationId xmlns:a16="http://schemas.microsoft.com/office/drawing/2014/main" id="{D370D0A7-9E1C-DF3F-56E1-1C021B6387B4}"/>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rot="1986094">
            <a:off x="5942706" y="3918727"/>
            <a:ext cx="1089674" cy="2758746"/>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F13D6FE2-405C-C8E4-F9A5-410E755C14CF}"/>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rot="6033245">
            <a:off x="3820092" y="4052094"/>
            <a:ext cx="1081908" cy="2739086"/>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1639CEBB-E2C7-DE9A-16BA-6E8A1560F188}"/>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5060050">
            <a:off x="5265549" y="2711756"/>
            <a:ext cx="1081908" cy="2739086"/>
          </a:xfrm>
          <a:prstGeom prst="rect">
            <a:avLst/>
          </a:prstGeom>
        </p:spPr>
      </p:pic>
      <p:pic>
        <p:nvPicPr>
          <p:cNvPr id="13" name="Picture 12" descr="A picture containing icon&#10;&#10;Description automatically generated">
            <a:extLst>
              <a:ext uri="{FF2B5EF4-FFF2-40B4-BE49-F238E27FC236}">
                <a16:creationId xmlns:a16="http://schemas.microsoft.com/office/drawing/2014/main" id="{D177B158-F922-272C-055B-2D7B38B5DF79}"/>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rot="20180777">
            <a:off x="4854115" y="3301164"/>
            <a:ext cx="1385871" cy="3508634"/>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D53C877C-EA38-506B-B879-6F21675C0D99}"/>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2474989">
            <a:off x="3294774" y="2014311"/>
            <a:ext cx="1827422" cy="4626515"/>
          </a:xfrm>
          <a:prstGeom prst="rect">
            <a:avLst/>
          </a:prstGeom>
        </p:spPr>
      </p:pic>
      <p:sp>
        <p:nvSpPr>
          <p:cNvPr id="2" name="Title 1">
            <a:extLst>
              <a:ext uri="{FF2B5EF4-FFF2-40B4-BE49-F238E27FC236}">
                <a16:creationId xmlns:a16="http://schemas.microsoft.com/office/drawing/2014/main" id="{60FBF166-DF4A-F645-FA9E-B0F8AE723A5D}"/>
              </a:ext>
            </a:extLst>
          </p:cNvPr>
          <p:cNvSpPr>
            <a:spLocks noGrp="1"/>
          </p:cNvSpPr>
          <p:nvPr>
            <p:ph type="title"/>
          </p:nvPr>
        </p:nvSpPr>
        <p:spPr/>
        <p:txBody>
          <a:bodyPr>
            <a:normAutofit/>
          </a:bodyPr>
          <a:lstStyle/>
          <a:p>
            <a:r>
              <a:rPr lang="en-US" sz="4000" dirty="0">
                <a:latin typeface="Arial Nova Light"/>
              </a:rPr>
              <a:t>Bacteria divide and new bacteria get plasmids</a:t>
            </a:r>
          </a:p>
        </p:txBody>
      </p:sp>
      <p:pic>
        <p:nvPicPr>
          <p:cNvPr id="3" name="Picture 2" descr="A picture containing graphics, circle, graphic design, clipart&#10;&#10;Description automatically generated">
            <a:extLst>
              <a:ext uri="{FF2B5EF4-FFF2-40B4-BE49-F238E27FC236}">
                <a16:creationId xmlns:a16="http://schemas.microsoft.com/office/drawing/2014/main" id="{D3A9A41B-2B91-4772-06F7-D2D91A0EB7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0291" y="2681368"/>
            <a:ext cx="420771" cy="436600"/>
          </a:xfrm>
          <a:prstGeom prst="rect">
            <a:avLst/>
          </a:prstGeom>
        </p:spPr>
      </p:pic>
      <p:pic>
        <p:nvPicPr>
          <p:cNvPr id="12" name="Picture 11" descr="A picture containing graphics, circle, graphic design, clipart&#10;&#10;Description automatically generated">
            <a:extLst>
              <a:ext uri="{FF2B5EF4-FFF2-40B4-BE49-F238E27FC236}">
                <a16:creationId xmlns:a16="http://schemas.microsoft.com/office/drawing/2014/main" id="{2A1642E1-F467-C8DC-54B4-DC6E08274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2383" y="4238695"/>
            <a:ext cx="420771" cy="436600"/>
          </a:xfrm>
          <a:prstGeom prst="rect">
            <a:avLst/>
          </a:prstGeom>
        </p:spPr>
      </p:pic>
      <p:pic>
        <p:nvPicPr>
          <p:cNvPr id="17" name="Picture 16" descr="A picture containing graphics, circle, graphic design, clipart&#10;&#10;Description automatically generated">
            <a:extLst>
              <a:ext uri="{FF2B5EF4-FFF2-40B4-BE49-F238E27FC236}">
                <a16:creationId xmlns:a16="http://schemas.microsoft.com/office/drawing/2014/main" id="{C8A57046-A71B-CEB2-7A81-AC6C3CD4D4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3044" y="3455414"/>
            <a:ext cx="420771" cy="436600"/>
          </a:xfrm>
          <a:prstGeom prst="rect">
            <a:avLst/>
          </a:prstGeom>
        </p:spPr>
      </p:pic>
      <p:pic>
        <p:nvPicPr>
          <p:cNvPr id="18" name="Picture 17" descr="A picture containing graphics, circle, graphic design, clipart&#10;&#10;Description automatically generated">
            <a:extLst>
              <a:ext uri="{FF2B5EF4-FFF2-40B4-BE49-F238E27FC236}">
                <a16:creationId xmlns:a16="http://schemas.microsoft.com/office/drawing/2014/main" id="{C36D63AF-BB4D-843E-9048-1ADF9C5B2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6689" y="3762475"/>
            <a:ext cx="420771" cy="436600"/>
          </a:xfrm>
          <a:prstGeom prst="rect">
            <a:avLst/>
          </a:prstGeom>
        </p:spPr>
      </p:pic>
      <p:pic>
        <p:nvPicPr>
          <p:cNvPr id="19" name="Picture 18" descr="A picture containing graphics, circle, graphic design, clipart&#10;&#10;Description automatically generated">
            <a:extLst>
              <a:ext uri="{FF2B5EF4-FFF2-40B4-BE49-F238E27FC236}">
                <a16:creationId xmlns:a16="http://schemas.microsoft.com/office/drawing/2014/main" id="{E66586E1-B1CB-56D2-ABBB-37BB7181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6179" y="5323111"/>
            <a:ext cx="420771" cy="436600"/>
          </a:xfrm>
          <a:prstGeom prst="rect">
            <a:avLst/>
          </a:prstGeom>
        </p:spPr>
      </p:pic>
      <p:pic>
        <p:nvPicPr>
          <p:cNvPr id="20" name="Picture 19" descr="A picture containing graphics, circle, graphic design, clipart&#10;&#10;Description automatically generated">
            <a:extLst>
              <a:ext uri="{FF2B5EF4-FFF2-40B4-BE49-F238E27FC236}">
                <a16:creationId xmlns:a16="http://schemas.microsoft.com/office/drawing/2014/main" id="{E71E7688-D30F-261B-6D4E-4286E03AF8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9442" y="4536521"/>
            <a:ext cx="420771" cy="436600"/>
          </a:xfrm>
          <a:prstGeom prst="rect">
            <a:avLst/>
          </a:prstGeom>
        </p:spPr>
      </p:pic>
      <p:pic>
        <p:nvPicPr>
          <p:cNvPr id="21" name="Picture 20" descr="A picture containing graphics, circle, graphic design, clipart&#10;&#10;Description automatically generated">
            <a:extLst>
              <a:ext uri="{FF2B5EF4-FFF2-40B4-BE49-F238E27FC236}">
                <a16:creationId xmlns:a16="http://schemas.microsoft.com/office/drawing/2014/main" id="{110D0B88-6CC7-3629-DBF6-9DC157CC88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7001" y="4805297"/>
            <a:ext cx="420771" cy="436600"/>
          </a:xfrm>
          <a:prstGeom prst="rect">
            <a:avLst/>
          </a:prstGeom>
        </p:spPr>
      </p:pic>
      <p:pic>
        <p:nvPicPr>
          <p:cNvPr id="22" name="Picture 21" descr="A picture containing graphics, circle, graphic design, clipart&#10;&#10;Description automatically generated">
            <a:extLst>
              <a:ext uri="{FF2B5EF4-FFF2-40B4-BE49-F238E27FC236}">
                <a16:creationId xmlns:a16="http://schemas.microsoft.com/office/drawing/2014/main" id="{7A240F4C-FA8F-7049-4AB8-2915CD9B1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8891" y="5370405"/>
            <a:ext cx="420771" cy="436600"/>
          </a:xfrm>
          <a:prstGeom prst="rect">
            <a:avLst/>
          </a:prstGeom>
        </p:spPr>
      </p:pic>
    </p:spTree>
    <p:extLst>
      <p:ext uri="{BB962C8B-B14F-4D97-AF65-F5344CB8AC3E}">
        <p14:creationId xmlns:p14="http://schemas.microsoft.com/office/powerpoint/2010/main" val="3421597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1FA4C-0BFC-5688-9FD3-FC4C0301611F}"/>
              </a:ext>
            </a:extLst>
          </p:cNvPr>
          <p:cNvSpPr>
            <a:spLocks noGrp="1"/>
          </p:cNvSpPr>
          <p:nvPr>
            <p:ph type="title"/>
          </p:nvPr>
        </p:nvSpPr>
        <p:spPr/>
        <p:txBody>
          <a:bodyPr>
            <a:normAutofit/>
          </a:bodyPr>
          <a:lstStyle/>
          <a:p>
            <a:r>
              <a:rPr lang="en-US" sz="4000" dirty="0"/>
              <a:t>Genes get transcribed and translated</a:t>
            </a:r>
          </a:p>
        </p:txBody>
      </p:sp>
      <p:pic>
        <p:nvPicPr>
          <p:cNvPr id="5" name="Picture 4" descr="A picture containing icon&#10;&#10;Description automatically generated">
            <a:extLst>
              <a:ext uri="{FF2B5EF4-FFF2-40B4-BE49-F238E27FC236}">
                <a16:creationId xmlns:a16="http://schemas.microsoft.com/office/drawing/2014/main" id="{6C9E228D-5E18-2F69-4C2E-38D0424DC188}"/>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tretch>
            <a:fillRect/>
          </a:stretch>
        </p:blipFill>
        <p:spPr>
          <a:xfrm rot="2474989">
            <a:off x="1019926" y="2407606"/>
            <a:ext cx="1827422" cy="4626515"/>
          </a:xfrm>
          <a:prstGeom prst="rect">
            <a:avLst/>
          </a:prstGeom>
        </p:spPr>
      </p:pic>
      <p:cxnSp>
        <p:nvCxnSpPr>
          <p:cNvPr id="14" name="Straight Arrow Connector 13">
            <a:extLst>
              <a:ext uri="{FF2B5EF4-FFF2-40B4-BE49-F238E27FC236}">
                <a16:creationId xmlns:a16="http://schemas.microsoft.com/office/drawing/2014/main" id="{96132FB9-FFBD-7709-64D7-A5B2C00414FD}"/>
              </a:ext>
            </a:extLst>
          </p:cNvPr>
          <p:cNvCxnSpPr>
            <a:cxnSpLocks/>
            <a:stCxn id="31" idx="0"/>
          </p:cNvCxnSpPr>
          <p:nvPr/>
        </p:nvCxnSpPr>
        <p:spPr>
          <a:xfrm flipV="1">
            <a:off x="2291529" y="1562107"/>
            <a:ext cx="4879141" cy="2291041"/>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C03A4C7-04FA-91FE-FF86-54BF638A1B9F}"/>
              </a:ext>
            </a:extLst>
          </p:cNvPr>
          <p:cNvSpPr txBox="1"/>
          <p:nvPr/>
        </p:nvSpPr>
        <p:spPr>
          <a:xfrm>
            <a:off x="8683259" y="2421254"/>
            <a:ext cx="2001796" cy="430887"/>
          </a:xfrm>
          <a:prstGeom prst="rect">
            <a:avLst/>
          </a:prstGeom>
          <a:noFill/>
        </p:spPr>
        <p:txBody>
          <a:bodyPr wrap="square" rtlCol="0">
            <a:spAutoFit/>
          </a:bodyPr>
          <a:lstStyle/>
          <a:p>
            <a:pPr algn="ctr"/>
            <a:r>
              <a:rPr lang="en-US" sz="2200" dirty="0"/>
              <a:t>transcription</a:t>
            </a:r>
          </a:p>
        </p:txBody>
      </p:sp>
      <p:sp>
        <p:nvSpPr>
          <p:cNvPr id="18" name="TextBox 17">
            <a:extLst>
              <a:ext uri="{FF2B5EF4-FFF2-40B4-BE49-F238E27FC236}">
                <a16:creationId xmlns:a16="http://schemas.microsoft.com/office/drawing/2014/main" id="{E4770AFD-A7FD-5137-7D6F-46021265356D}"/>
              </a:ext>
            </a:extLst>
          </p:cNvPr>
          <p:cNvSpPr txBox="1"/>
          <p:nvPr/>
        </p:nvSpPr>
        <p:spPr>
          <a:xfrm>
            <a:off x="8178580" y="5863838"/>
            <a:ext cx="1263665" cy="430887"/>
          </a:xfrm>
          <a:prstGeom prst="rect">
            <a:avLst/>
          </a:prstGeom>
          <a:noFill/>
        </p:spPr>
        <p:txBody>
          <a:bodyPr wrap="square" rtlCol="0">
            <a:spAutoFit/>
          </a:bodyPr>
          <a:lstStyle/>
          <a:p>
            <a:pPr algn="ctr"/>
            <a:r>
              <a:rPr lang="en-US" sz="2200" dirty="0"/>
              <a:t>protein</a:t>
            </a:r>
          </a:p>
        </p:txBody>
      </p:sp>
      <p:cxnSp>
        <p:nvCxnSpPr>
          <p:cNvPr id="26" name="Straight Arrow Connector 25">
            <a:extLst>
              <a:ext uri="{FF2B5EF4-FFF2-40B4-BE49-F238E27FC236}">
                <a16:creationId xmlns:a16="http://schemas.microsoft.com/office/drawing/2014/main" id="{3279B4AF-7E4C-61F8-FB5C-8B638EA3B2F4}"/>
              </a:ext>
            </a:extLst>
          </p:cNvPr>
          <p:cNvCxnSpPr>
            <a:cxnSpLocks/>
          </p:cNvCxnSpPr>
          <p:nvPr/>
        </p:nvCxnSpPr>
        <p:spPr>
          <a:xfrm>
            <a:off x="8724896" y="2367870"/>
            <a:ext cx="0" cy="600217"/>
          </a:xfrm>
          <a:prstGeom prst="straightConnector1">
            <a:avLst/>
          </a:prstGeom>
          <a:ln w="25400" cap="rnd">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AA40AB7-D414-776F-92E5-A8273BF4970A}"/>
              </a:ext>
            </a:extLst>
          </p:cNvPr>
          <p:cNvSpPr txBox="1"/>
          <p:nvPr/>
        </p:nvSpPr>
        <p:spPr>
          <a:xfrm>
            <a:off x="8576277" y="3904123"/>
            <a:ext cx="2001796" cy="430887"/>
          </a:xfrm>
          <a:prstGeom prst="rect">
            <a:avLst/>
          </a:prstGeom>
          <a:noFill/>
        </p:spPr>
        <p:txBody>
          <a:bodyPr wrap="square" rtlCol="0">
            <a:spAutoFit/>
          </a:bodyPr>
          <a:lstStyle/>
          <a:p>
            <a:pPr algn="ctr"/>
            <a:r>
              <a:rPr lang="en-US" sz="2200" dirty="0"/>
              <a:t>translation</a:t>
            </a:r>
          </a:p>
        </p:txBody>
      </p:sp>
      <p:cxnSp>
        <p:nvCxnSpPr>
          <p:cNvPr id="30" name="Straight Arrow Connector 29">
            <a:extLst>
              <a:ext uri="{FF2B5EF4-FFF2-40B4-BE49-F238E27FC236}">
                <a16:creationId xmlns:a16="http://schemas.microsoft.com/office/drawing/2014/main" id="{07606F35-E335-0ECD-E399-ADC294BEFE1D}"/>
              </a:ext>
            </a:extLst>
          </p:cNvPr>
          <p:cNvCxnSpPr>
            <a:cxnSpLocks/>
          </p:cNvCxnSpPr>
          <p:nvPr/>
        </p:nvCxnSpPr>
        <p:spPr>
          <a:xfrm>
            <a:off x="8724896" y="3846020"/>
            <a:ext cx="0" cy="600217"/>
          </a:xfrm>
          <a:prstGeom prst="straightConnector1">
            <a:avLst/>
          </a:prstGeom>
          <a:ln w="25400" cap="rnd">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B75E4402-BB48-225E-FDBD-E6A6019AB571}"/>
              </a:ext>
            </a:extLst>
          </p:cNvPr>
          <p:cNvSpPr/>
          <p:nvPr/>
        </p:nvSpPr>
        <p:spPr>
          <a:xfrm>
            <a:off x="2137429" y="3853148"/>
            <a:ext cx="308200" cy="308200"/>
          </a:xfrm>
          <a:prstGeom prst="ellipse">
            <a:avLst/>
          </a:prstGeom>
          <a:no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5" name="Oval 34">
            <a:extLst>
              <a:ext uri="{FF2B5EF4-FFF2-40B4-BE49-F238E27FC236}">
                <a16:creationId xmlns:a16="http://schemas.microsoft.com/office/drawing/2014/main" id="{77275511-6CCB-765B-8FD1-6852F890B5DE}"/>
              </a:ext>
            </a:extLst>
          </p:cNvPr>
          <p:cNvSpPr/>
          <p:nvPr/>
        </p:nvSpPr>
        <p:spPr>
          <a:xfrm>
            <a:off x="5904452" y="1091059"/>
            <a:ext cx="5671091" cy="5671091"/>
          </a:xfrm>
          <a:prstGeom prst="ellipse">
            <a:avLst/>
          </a:prstGeom>
          <a:no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FF2E4929-D67A-537E-6881-C53FB5449642}"/>
              </a:ext>
            </a:extLst>
          </p:cNvPr>
          <p:cNvCxnSpPr>
            <a:cxnSpLocks/>
            <a:stCxn id="31" idx="4"/>
          </p:cNvCxnSpPr>
          <p:nvPr/>
        </p:nvCxnSpPr>
        <p:spPr>
          <a:xfrm>
            <a:off x="2291529" y="4161348"/>
            <a:ext cx="4893271" cy="2127942"/>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pic>
        <p:nvPicPr>
          <p:cNvPr id="51" name="Picture 50" descr="A blue line on a black background&#10;&#10;Description automatically generated with medium confidence">
            <a:extLst>
              <a:ext uri="{FF2B5EF4-FFF2-40B4-BE49-F238E27FC236}">
                <a16:creationId xmlns:a16="http://schemas.microsoft.com/office/drawing/2014/main" id="{2E162E9D-2DD4-EEA6-DF14-86A8901EC5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8579" y="3178164"/>
            <a:ext cx="1883668" cy="478537"/>
          </a:xfrm>
          <a:prstGeom prst="rect">
            <a:avLst/>
          </a:prstGeom>
        </p:spPr>
      </p:pic>
      <p:pic>
        <p:nvPicPr>
          <p:cNvPr id="53" name="Picture 52" descr="A picture containing font, graphics, screenshot, typography&#10;&#10;Description automatically generated">
            <a:extLst>
              <a:ext uri="{FF2B5EF4-FFF2-40B4-BE49-F238E27FC236}">
                <a16:creationId xmlns:a16="http://schemas.microsoft.com/office/drawing/2014/main" id="{985DF34E-003F-0767-C67B-3E12F7326F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3911" y="1660949"/>
            <a:ext cx="2084836" cy="603505"/>
          </a:xfrm>
          <a:prstGeom prst="rect">
            <a:avLst/>
          </a:prstGeom>
        </p:spPr>
      </p:pic>
      <p:pic>
        <p:nvPicPr>
          <p:cNvPr id="3" name="Picture 2" descr="A picture containing graphics, circle, graphic design, clipart&#10;&#10;Description automatically generated">
            <a:extLst>
              <a:ext uri="{FF2B5EF4-FFF2-40B4-BE49-F238E27FC236}">
                <a16:creationId xmlns:a16="http://schemas.microsoft.com/office/drawing/2014/main" id="{C37E1EAB-9A7E-9C9D-29B7-E78A63AB21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1569" y="3688488"/>
            <a:ext cx="420771" cy="436600"/>
          </a:xfrm>
          <a:prstGeom prst="rect">
            <a:avLst/>
          </a:prstGeom>
        </p:spPr>
      </p:pic>
      <p:pic>
        <p:nvPicPr>
          <p:cNvPr id="4" name="Picture 3" descr="A picture containing graphics, circle, graphic design, clipart&#10;&#10;Description automatically generated">
            <a:extLst>
              <a:ext uri="{FF2B5EF4-FFF2-40B4-BE49-F238E27FC236}">
                <a16:creationId xmlns:a16="http://schemas.microsoft.com/office/drawing/2014/main" id="{D9FC4BA3-A9CE-AF82-08F3-765B3CEABC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3661" y="5245815"/>
            <a:ext cx="420771" cy="436600"/>
          </a:xfrm>
          <a:prstGeom prst="rect">
            <a:avLst/>
          </a:prstGeom>
        </p:spPr>
      </p:pic>
      <p:pic>
        <p:nvPicPr>
          <p:cNvPr id="6" name="Picture 5" descr="A picture containing graphics, circle, graphic design, clipart&#10;&#10;Description automatically generated">
            <a:extLst>
              <a:ext uri="{FF2B5EF4-FFF2-40B4-BE49-F238E27FC236}">
                <a16:creationId xmlns:a16="http://schemas.microsoft.com/office/drawing/2014/main" id="{19810CA5-FDF6-FF97-A200-D7D4B08F9F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4322" y="4462534"/>
            <a:ext cx="420771" cy="436600"/>
          </a:xfrm>
          <a:prstGeom prst="rect">
            <a:avLst/>
          </a:prstGeom>
        </p:spPr>
      </p:pic>
      <p:pic>
        <p:nvPicPr>
          <p:cNvPr id="9" name="Picture 8" descr="A pink cloud of smoke&#10;&#10;Description automatically generated with low confidence">
            <a:extLst>
              <a:ext uri="{FF2B5EF4-FFF2-40B4-BE49-F238E27FC236}">
                <a16:creationId xmlns:a16="http://schemas.microsoft.com/office/drawing/2014/main" id="{DC86F2AE-65A4-0973-8698-419FFCB64C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6258" y="5306536"/>
            <a:ext cx="688812" cy="647181"/>
          </a:xfrm>
          <a:prstGeom prst="rect">
            <a:avLst/>
          </a:prstGeom>
        </p:spPr>
      </p:pic>
      <p:pic>
        <p:nvPicPr>
          <p:cNvPr id="10" name="Picture 9" descr="A pink cloud of smoke&#10;&#10;Description automatically generated with low confidence">
            <a:extLst>
              <a:ext uri="{FF2B5EF4-FFF2-40B4-BE49-F238E27FC236}">
                <a16:creationId xmlns:a16="http://schemas.microsoft.com/office/drawing/2014/main" id="{07ED287C-D79E-E158-DA86-C37190A039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8853" y="4749233"/>
            <a:ext cx="688812" cy="647181"/>
          </a:xfrm>
          <a:prstGeom prst="rect">
            <a:avLst/>
          </a:prstGeom>
        </p:spPr>
      </p:pic>
      <p:pic>
        <p:nvPicPr>
          <p:cNvPr id="11" name="Picture 10" descr="A pink cloud of smoke&#10;&#10;Description automatically generated with low confidence">
            <a:extLst>
              <a:ext uri="{FF2B5EF4-FFF2-40B4-BE49-F238E27FC236}">
                <a16:creationId xmlns:a16="http://schemas.microsoft.com/office/drawing/2014/main" id="{2BC7E66C-F0DE-2B88-6B49-EC584E3E6B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3435" y="5181094"/>
            <a:ext cx="688812" cy="647181"/>
          </a:xfrm>
          <a:prstGeom prst="rect">
            <a:avLst/>
          </a:prstGeom>
        </p:spPr>
      </p:pic>
    </p:spTree>
    <p:extLst>
      <p:ext uri="{BB962C8B-B14F-4D97-AF65-F5344CB8AC3E}">
        <p14:creationId xmlns:p14="http://schemas.microsoft.com/office/powerpoint/2010/main" val="1039543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5695E-861D-77A6-E706-6C085F635A12}"/>
              </a:ext>
            </a:extLst>
          </p:cNvPr>
          <p:cNvSpPr>
            <a:spLocks noGrp="1"/>
          </p:cNvSpPr>
          <p:nvPr>
            <p:ph type="title"/>
          </p:nvPr>
        </p:nvSpPr>
        <p:spPr/>
        <p:txBody>
          <a:bodyPr>
            <a:normAutofit/>
          </a:bodyPr>
          <a:lstStyle/>
          <a:p>
            <a:r>
              <a:rPr lang="en-US" sz="4000" dirty="0"/>
              <a:t>Activity: Model recombinant GFP bacteria</a:t>
            </a:r>
          </a:p>
        </p:txBody>
      </p:sp>
      <p:pic>
        <p:nvPicPr>
          <p:cNvPr id="4" name="Picture 3">
            <a:hlinkClick r:id="rId3" action="ppaction://hlinksldjump"/>
            <a:extLst>
              <a:ext uri="{FF2B5EF4-FFF2-40B4-BE49-F238E27FC236}">
                <a16:creationId xmlns:a16="http://schemas.microsoft.com/office/drawing/2014/main" id="{0098DD8C-ED88-5EBB-8698-07767CF85A5C}"/>
              </a:ext>
            </a:extLst>
          </p:cNvPr>
          <p:cNvPicPr>
            <a:picLocks noChangeAspect="1"/>
          </p:cNvPicPr>
          <p:nvPr/>
        </p:nvPicPr>
        <p:blipFill>
          <a:blip r:embed="rId4"/>
          <a:stretch>
            <a:fillRect/>
          </a:stretch>
        </p:blipFill>
        <p:spPr>
          <a:xfrm>
            <a:off x="1933521" y="1536387"/>
            <a:ext cx="8324954" cy="465771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13791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circle, graphics, design&#10;&#10;Description automatically generated">
            <a:extLst>
              <a:ext uri="{FF2B5EF4-FFF2-40B4-BE49-F238E27FC236}">
                <a16:creationId xmlns:a16="http://schemas.microsoft.com/office/drawing/2014/main" id="{E938DF8A-F028-E8DE-44E8-29C16DDB8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7769" y="1749114"/>
            <a:ext cx="3604549" cy="3533872"/>
          </a:xfrm>
          <a:prstGeom prst="rect">
            <a:avLst/>
          </a:prstGeom>
        </p:spPr>
      </p:pic>
      <p:sp>
        <p:nvSpPr>
          <p:cNvPr id="5" name="Title 4">
            <a:extLst>
              <a:ext uri="{FF2B5EF4-FFF2-40B4-BE49-F238E27FC236}">
                <a16:creationId xmlns:a16="http://schemas.microsoft.com/office/drawing/2014/main" id="{C3DC9AD6-EBE8-9546-273D-B3D30EACD046}"/>
              </a:ext>
            </a:extLst>
          </p:cNvPr>
          <p:cNvSpPr>
            <a:spLocks noGrp="1"/>
          </p:cNvSpPr>
          <p:nvPr>
            <p:ph type="title"/>
          </p:nvPr>
        </p:nvSpPr>
        <p:spPr/>
        <p:txBody>
          <a:bodyPr>
            <a:normAutofit/>
          </a:bodyPr>
          <a:lstStyle/>
          <a:p>
            <a:r>
              <a:rPr lang="en-US" sz="4000" dirty="0"/>
              <a:t>Plasmid with gene for GFP</a:t>
            </a:r>
          </a:p>
        </p:txBody>
      </p:sp>
      <p:sp>
        <p:nvSpPr>
          <p:cNvPr id="10" name="TextBox 9">
            <a:extLst>
              <a:ext uri="{FF2B5EF4-FFF2-40B4-BE49-F238E27FC236}">
                <a16:creationId xmlns:a16="http://schemas.microsoft.com/office/drawing/2014/main" id="{3B263590-5DB6-7821-7524-617A2D83B921}"/>
              </a:ext>
            </a:extLst>
          </p:cNvPr>
          <p:cNvSpPr txBox="1"/>
          <p:nvPr/>
        </p:nvSpPr>
        <p:spPr>
          <a:xfrm>
            <a:off x="6974774" y="4212980"/>
            <a:ext cx="2962508" cy="1785104"/>
          </a:xfrm>
          <a:prstGeom prst="rect">
            <a:avLst/>
          </a:prstGeom>
          <a:noFill/>
        </p:spPr>
        <p:txBody>
          <a:bodyPr wrap="square" rtlCol="0">
            <a:spAutoFit/>
          </a:bodyPr>
          <a:lstStyle/>
          <a:p>
            <a:r>
              <a:rPr lang="en-US" sz="2200" b="1" i="1" dirty="0"/>
              <a:t>       gfp </a:t>
            </a:r>
            <a:r>
              <a:rPr lang="en-US" sz="2200" b="1" dirty="0"/>
              <a:t>gene</a:t>
            </a:r>
          </a:p>
          <a:p>
            <a:r>
              <a:rPr lang="en-US" sz="2200" dirty="0"/>
              <a:t>    encodes Green Fluorescent Protein (GFP)</a:t>
            </a:r>
          </a:p>
          <a:p>
            <a:endParaRPr lang="en-US" sz="2200" dirty="0"/>
          </a:p>
        </p:txBody>
      </p:sp>
      <p:sp>
        <p:nvSpPr>
          <p:cNvPr id="11" name="TextBox 10">
            <a:extLst>
              <a:ext uri="{FF2B5EF4-FFF2-40B4-BE49-F238E27FC236}">
                <a16:creationId xmlns:a16="http://schemas.microsoft.com/office/drawing/2014/main" id="{C76EA2F8-B3C5-1CBC-D94A-C98C368064D3}"/>
              </a:ext>
            </a:extLst>
          </p:cNvPr>
          <p:cNvSpPr txBox="1"/>
          <p:nvPr/>
        </p:nvSpPr>
        <p:spPr>
          <a:xfrm>
            <a:off x="1321297" y="2699377"/>
            <a:ext cx="2564715" cy="2123658"/>
          </a:xfrm>
          <a:prstGeom prst="rect">
            <a:avLst/>
          </a:prstGeom>
          <a:noFill/>
        </p:spPr>
        <p:txBody>
          <a:bodyPr wrap="square" rtlCol="0">
            <a:spAutoFit/>
          </a:bodyPr>
          <a:lstStyle/>
          <a:p>
            <a:pPr algn="r"/>
            <a:r>
              <a:rPr lang="en-US" sz="2200" b="1" i="1" dirty="0"/>
              <a:t>ori</a:t>
            </a:r>
            <a:r>
              <a:rPr lang="en-US" sz="2200" b="1" dirty="0"/>
              <a:t>                </a:t>
            </a:r>
          </a:p>
          <a:p>
            <a:pPr algn="r"/>
            <a:r>
              <a:rPr lang="en-US" sz="2200" dirty="0"/>
              <a:t>origin of replication allows bacteria to make copies of plasmid</a:t>
            </a:r>
          </a:p>
          <a:p>
            <a:endParaRPr lang="en-US" sz="2200" dirty="0"/>
          </a:p>
        </p:txBody>
      </p:sp>
      <p:pic>
        <p:nvPicPr>
          <p:cNvPr id="26" name="Picture 25">
            <a:extLst>
              <a:ext uri="{FF2B5EF4-FFF2-40B4-BE49-F238E27FC236}">
                <a16:creationId xmlns:a16="http://schemas.microsoft.com/office/drawing/2014/main" id="{02930411-60F0-9FCC-BAB2-0BBFF9F3FC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4323" y="4977002"/>
            <a:ext cx="999746" cy="1021082"/>
          </a:xfrm>
          <a:prstGeom prst="rect">
            <a:avLst/>
          </a:prstGeom>
        </p:spPr>
      </p:pic>
      <p:pic>
        <p:nvPicPr>
          <p:cNvPr id="27" name="Picture 26">
            <a:extLst>
              <a:ext uri="{FF2B5EF4-FFF2-40B4-BE49-F238E27FC236}">
                <a16:creationId xmlns:a16="http://schemas.microsoft.com/office/drawing/2014/main" id="{60C28901-3260-2A60-3DA4-1792F6627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974277">
            <a:off x="9790962" y="4439888"/>
            <a:ext cx="999746" cy="1021082"/>
          </a:xfrm>
          <a:prstGeom prst="rect">
            <a:avLst/>
          </a:prstGeom>
        </p:spPr>
      </p:pic>
      <p:pic>
        <p:nvPicPr>
          <p:cNvPr id="28" name="Picture 27">
            <a:extLst>
              <a:ext uri="{FF2B5EF4-FFF2-40B4-BE49-F238E27FC236}">
                <a16:creationId xmlns:a16="http://schemas.microsoft.com/office/drawing/2014/main" id="{16818A62-179D-456E-E8A4-E6ECAB648C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5908" y="5330682"/>
            <a:ext cx="999746" cy="1021082"/>
          </a:xfrm>
          <a:prstGeom prst="rect">
            <a:avLst/>
          </a:prstGeom>
        </p:spPr>
      </p:pic>
    </p:spTree>
    <p:extLst>
      <p:ext uri="{BB962C8B-B14F-4D97-AF65-F5344CB8AC3E}">
        <p14:creationId xmlns:p14="http://schemas.microsoft.com/office/powerpoint/2010/main" val="2008363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D53C877C-EA38-506B-B879-6F21675C0D99}"/>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2474989">
            <a:off x="3294774" y="2014311"/>
            <a:ext cx="1827422" cy="4626515"/>
          </a:xfrm>
          <a:prstGeom prst="rect">
            <a:avLst/>
          </a:prstGeom>
        </p:spPr>
      </p:pic>
      <p:pic>
        <p:nvPicPr>
          <p:cNvPr id="9" name="Picture 8" descr="A picture containing circle, graphics, design&#10;&#10;Description automatically generated">
            <a:extLst>
              <a:ext uri="{FF2B5EF4-FFF2-40B4-BE49-F238E27FC236}">
                <a16:creationId xmlns:a16="http://schemas.microsoft.com/office/drawing/2014/main" id="{AC8F4EE2-0270-9E66-D0D1-00C0622BA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5252" y="2838976"/>
            <a:ext cx="614816" cy="602761"/>
          </a:xfrm>
          <a:prstGeom prst="rect">
            <a:avLst/>
          </a:prstGeom>
        </p:spPr>
      </p:pic>
      <p:pic>
        <p:nvPicPr>
          <p:cNvPr id="10" name="Picture 9" descr="A picture containing circle, graphics, design&#10;&#10;Description automatically generated">
            <a:extLst>
              <a:ext uri="{FF2B5EF4-FFF2-40B4-BE49-F238E27FC236}">
                <a16:creationId xmlns:a16="http://schemas.microsoft.com/office/drawing/2014/main" id="{EBEC6A93-F694-A883-0C8B-AB185B9E30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3521" y="3312573"/>
            <a:ext cx="614816" cy="602761"/>
          </a:xfrm>
          <a:prstGeom prst="rect">
            <a:avLst/>
          </a:prstGeom>
        </p:spPr>
      </p:pic>
      <p:pic>
        <p:nvPicPr>
          <p:cNvPr id="11" name="Picture 10" descr="A picture containing circle, graphics, design&#10;&#10;Description automatically generated">
            <a:extLst>
              <a:ext uri="{FF2B5EF4-FFF2-40B4-BE49-F238E27FC236}">
                <a16:creationId xmlns:a16="http://schemas.microsoft.com/office/drawing/2014/main" id="{D21A228F-D54E-93A8-CF22-05C6EB6989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0031" y="4462491"/>
            <a:ext cx="614816" cy="602761"/>
          </a:xfrm>
          <a:prstGeom prst="rect">
            <a:avLst/>
          </a:prstGeom>
        </p:spPr>
      </p:pic>
      <p:sp>
        <p:nvSpPr>
          <p:cNvPr id="2" name="Title 1">
            <a:extLst>
              <a:ext uri="{FF2B5EF4-FFF2-40B4-BE49-F238E27FC236}">
                <a16:creationId xmlns:a16="http://schemas.microsoft.com/office/drawing/2014/main" id="{60FBF166-DF4A-F645-FA9E-B0F8AE723A5D}"/>
              </a:ext>
            </a:extLst>
          </p:cNvPr>
          <p:cNvSpPr>
            <a:spLocks noGrp="1"/>
          </p:cNvSpPr>
          <p:nvPr>
            <p:ph type="title"/>
          </p:nvPr>
        </p:nvSpPr>
        <p:spPr/>
        <p:txBody>
          <a:bodyPr>
            <a:normAutofit/>
          </a:bodyPr>
          <a:lstStyle/>
          <a:p>
            <a:r>
              <a:rPr lang="en-US" sz="4000" dirty="0"/>
              <a:t>Selection of transformed bacteria</a:t>
            </a:r>
          </a:p>
        </p:txBody>
      </p:sp>
      <p:pic>
        <p:nvPicPr>
          <p:cNvPr id="3" name="Picture 2" descr="A picture containing circle, graphics, design&#10;&#10;Description automatically generated">
            <a:extLst>
              <a:ext uri="{FF2B5EF4-FFF2-40B4-BE49-F238E27FC236}">
                <a16:creationId xmlns:a16="http://schemas.microsoft.com/office/drawing/2014/main" id="{7F4A8D07-9EE1-9351-65F5-225F800FA9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651" y="1563022"/>
            <a:ext cx="2218483" cy="2174983"/>
          </a:xfrm>
          <a:prstGeom prst="rect">
            <a:avLst/>
          </a:prstGeom>
        </p:spPr>
      </p:pic>
      <p:sp>
        <p:nvSpPr>
          <p:cNvPr id="12" name="Arc 11">
            <a:extLst>
              <a:ext uri="{FF2B5EF4-FFF2-40B4-BE49-F238E27FC236}">
                <a16:creationId xmlns:a16="http://schemas.microsoft.com/office/drawing/2014/main" id="{2E4B3446-BCB9-EAC6-1242-A79C5A0FFCB1}"/>
              </a:ext>
            </a:extLst>
          </p:cNvPr>
          <p:cNvSpPr/>
          <p:nvPr/>
        </p:nvSpPr>
        <p:spPr>
          <a:xfrm rot="20819111">
            <a:off x="1154722" y="2315297"/>
            <a:ext cx="3250832" cy="2854713"/>
          </a:xfrm>
          <a:prstGeom prst="arc">
            <a:avLst/>
          </a:prstGeom>
          <a:ln w="25400" cap="rnd">
            <a:tailEnd type="triangle"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17" name="Picture 16" descr="A picture containing icon&#10;&#10;Description automatically generated">
            <a:extLst>
              <a:ext uri="{FF2B5EF4-FFF2-40B4-BE49-F238E27FC236}">
                <a16:creationId xmlns:a16="http://schemas.microsoft.com/office/drawing/2014/main" id="{C86ED086-3C6C-7FEE-645C-76F374220EAC}"/>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6420683" y="1818735"/>
            <a:ext cx="1827422" cy="4626515"/>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3560D7E6-B4E3-4C7D-BBAE-CA86FDEBECBF}"/>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8884496">
            <a:off x="9110211" y="1424747"/>
            <a:ext cx="1827422" cy="4626515"/>
          </a:xfrm>
          <a:prstGeom prst="rect">
            <a:avLst/>
          </a:prstGeom>
        </p:spPr>
      </p:pic>
      <p:pic>
        <p:nvPicPr>
          <p:cNvPr id="19" name="Picture 18" descr="A picture containing icon&#10;&#10;Description automatically generated">
            <a:extLst>
              <a:ext uri="{FF2B5EF4-FFF2-40B4-BE49-F238E27FC236}">
                <a16:creationId xmlns:a16="http://schemas.microsoft.com/office/drawing/2014/main" id="{3148733B-B856-A4F3-5026-67EBE7CA1BEA}"/>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17503238">
            <a:off x="297469" y="3719241"/>
            <a:ext cx="1827422" cy="4626515"/>
          </a:xfrm>
          <a:prstGeom prst="rect">
            <a:avLst/>
          </a:prstGeom>
        </p:spPr>
      </p:pic>
      <p:pic>
        <p:nvPicPr>
          <p:cNvPr id="20" name="Picture 19" descr="A picture containing icon&#10;&#10;Description automatically generated">
            <a:extLst>
              <a:ext uri="{FF2B5EF4-FFF2-40B4-BE49-F238E27FC236}">
                <a16:creationId xmlns:a16="http://schemas.microsoft.com/office/drawing/2014/main" id="{45EB7FF4-6519-BBC1-1043-9B8A8E4E527A}"/>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14990604">
            <a:off x="10403259" y="-1021788"/>
            <a:ext cx="1827422" cy="4626515"/>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BFDA4770-9C52-CE33-B63A-C322B54EF839}"/>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19394420">
            <a:off x="5457751" y="4629544"/>
            <a:ext cx="1827422" cy="4626515"/>
          </a:xfrm>
          <a:prstGeom prst="rect">
            <a:avLst/>
          </a:prstGeom>
        </p:spPr>
      </p:pic>
    </p:spTree>
    <p:extLst>
      <p:ext uri="{BB962C8B-B14F-4D97-AF65-F5344CB8AC3E}">
        <p14:creationId xmlns:p14="http://schemas.microsoft.com/office/powerpoint/2010/main" val="76844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D53C877C-EA38-506B-B879-6F21675C0D99}"/>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2474989">
            <a:off x="3294774" y="2014311"/>
            <a:ext cx="1827422" cy="4626515"/>
          </a:xfrm>
          <a:prstGeom prst="rect">
            <a:avLst/>
          </a:prstGeom>
        </p:spPr>
      </p:pic>
      <p:pic>
        <p:nvPicPr>
          <p:cNvPr id="9" name="Picture 8" descr="A picture containing circle, graphics, design&#10;&#10;Description automatically generated">
            <a:extLst>
              <a:ext uri="{FF2B5EF4-FFF2-40B4-BE49-F238E27FC236}">
                <a16:creationId xmlns:a16="http://schemas.microsoft.com/office/drawing/2014/main" id="{AC8F4EE2-0270-9E66-D0D1-00C0622BA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5252" y="2838976"/>
            <a:ext cx="614816" cy="602761"/>
          </a:xfrm>
          <a:prstGeom prst="rect">
            <a:avLst/>
          </a:prstGeom>
        </p:spPr>
      </p:pic>
      <p:pic>
        <p:nvPicPr>
          <p:cNvPr id="10" name="Picture 9" descr="A picture containing circle, graphics, design&#10;&#10;Description automatically generated">
            <a:extLst>
              <a:ext uri="{FF2B5EF4-FFF2-40B4-BE49-F238E27FC236}">
                <a16:creationId xmlns:a16="http://schemas.microsoft.com/office/drawing/2014/main" id="{EBEC6A93-F694-A883-0C8B-AB185B9E30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3521" y="3312573"/>
            <a:ext cx="614816" cy="602761"/>
          </a:xfrm>
          <a:prstGeom prst="rect">
            <a:avLst/>
          </a:prstGeom>
        </p:spPr>
      </p:pic>
      <p:pic>
        <p:nvPicPr>
          <p:cNvPr id="11" name="Picture 10" descr="A picture containing circle, graphics, design&#10;&#10;Description automatically generated">
            <a:extLst>
              <a:ext uri="{FF2B5EF4-FFF2-40B4-BE49-F238E27FC236}">
                <a16:creationId xmlns:a16="http://schemas.microsoft.com/office/drawing/2014/main" id="{D21A228F-D54E-93A8-CF22-05C6EB6989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0031" y="4462491"/>
            <a:ext cx="614816" cy="602761"/>
          </a:xfrm>
          <a:prstGeom prst="rect">
            <a:avLst/>
          </a:prstGeom>
        </p:spPr>
      </p:pic>
      <p:pic>
        <p:nvPicPr>
          <p:cNvPr id="3" name="Picture 2" descr="A picture containing circle, graphics, design&#10;&#10;Description automatically generated">
            <a:extLst>
              <a:ext uri="{FF2B5EF4-FFF2-40B4-BE49-F238E27FC236}">
                <a16:creationId xmlns:a16="http://schemas.microsoft.com/office/drawing/2014/main" id="{7F4A8D07-9EE1-9351-65F5-225F800FA9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651" y="1563022"/>
            <a:ext cx="2218483" cy="2174983"/>
          </a:xfrm>
          <a:prstGeom prst="rect">
            <a:avLst/>
          </a:prstGeom>
        </p:spPr>
      </p:pic>
      <p:sp>
        <p:nvSpPr>
          <p:cNvPr id="12" name="Arc 11">
            <a:extLst>
              <a:ext uri="{FF2B5EF4-FFF2-40B4-BE49-F238E27FC236}">
                <a16:creationId xmlns:a16="http://schemas.microsoft.com/office/drawing/2014/main" id="{2E4B3446-BCB9-EAC6-1242-A79C5A0FFCB1}"/>
              </a:ext>
            </a:extLst>
          </p:cNvPr>
          <p:cNvSpPr/>
          <p:nvPr/>
        </p:nvSpPr>
        <p:spPr>
          <a:xfrm rot="20819111">
            <a:off x="1154722" y="2315297"/>
            <a:ext cx="3250832" cy="2854713"/>
          </a:xfrm>
          <a:prstGeom prst="arc">
            <a:avLst/>
          </a:prstGeom>
          <a:ln w="25400" cap="rnd">
            <a:tailEnd type="triangle"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17" name="Picture 16" descr="A picture containing icon&#10;&#10;Description automatically generated">
            <a:extLst>
              <a:ext uri="{FF2B5EF4-FFF2-40B4-BE49-F238E27FC236}">
                <a16:creationId xmlns:a16="http://schemas.microsoft.com/office/drawing/2014/main" id="{C86ED086-3C6C-7FEE-645C-76F374220EAC}"/>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6420683" y="1818735"/>
            <a:ext cx="1827422" cy="4626515"/>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3560D7E6-B4E3-4C7D-BBAE-CA86FDEBECBF}"/>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8884496">
            <a:off x="9110211" y="1424747"/>
            <a:ext cx="1827422" cy="4626515"/>
          </a:xfrm>
          <a:prstGeom prst="rect">
            <a:avLst/>
          </a:prstGeom>
        </p:spPr>
      </p:pic>
      <p:pic>
        <p:nvPicPr>
          <p:cNvPr id="19" name="Picture 18" descr="A picture containing icon&#10;&#10;Description automatically generated">
            <a:extLst>
              <a:ext uri="{FF2B5EF4-FFF2-40B4-BE49-F238E27FC236}">
                <a16:creationId xmlns:a16="http://schemas.microsoft.com/office/drawing/2014/main" id="{3148733B-B856-A4F3-5026-67EBE7CA1BEA}"/>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17503238">
            <a:off x="297469" y="3719241"/>
            <a:ext cx="1827422" cy="4626515"/>
          </a:xfrm>
          <a:prstGeom prst="rect">
            <a:avLst/>
          </a:prstGeom>
        </p:spPr>
      </p:pic>
      <p:pic>
        <p:nvPicPr>
          <p:cNvPr id="20" name="Picture 19" descr="A picture containing icon&#10;&#10;Description automatically generated">
            <a:extLst>
              <a:ext uri="{FF2B5EF4-FFF2-40B4-BE49-F238E27FC236}">
                <a16:creationId xmlns:a16="http://schemas.microsoft.com/office/drawing/2014/main" id="{45EB7FF4-6519-BBC1-1043-9B8A8E4E527A}"/>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14990604">
            <a:off x="10403259" y="-1021788"/>
            <a:ext cx="1827422" cy="4626515"/>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BFDA4770-9C52-CE33-B63A-C322B54EF839}"/>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19394420">
            <a:off x="5457751" y="4629544"/>
            <a:ext cx="1827422" cy="4626515"/>
          </a:xfrm>
          <a:prstGeom prst="rect">
            <a:avLst/>
          </a:prstGeom>
        </p:spPr>
      </p:pic>
      <p:pic>
        <p:nvPicPr>
          <p:cNvPr id="24" name="Graphic 23">
            <a:extLst>
              <a:ext uri="{FF2B5EF4-FFF2-40B4-BE49-F238E27FC236}">
                <a16:creationId xmlns:a16="http://schemas.microsoft.com/office/drawing/2014/main" id="{4AB0F484-2EA0-5200-FCF3-370D840B23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5271" y="5399909"/>
            <a:ext cx="773314" cy="773314"/>
          </a:xfrm>
          <a:prstGeom prst="rect">
            <a:avLst/>
          </a:prstGeom>
        </p:spPr>
      </p:pic>
      <p:pic>
        <p:nvPicPr>
          <p:cNvPr id="25" name="Graphic 24">
            <a:extLst>
              <a:ext uri="{FF2B5EF4-FFF2-40B4-BE49-F238E27FC236}">
                <a16:creationId xmlns:a16="http://schemas.microsoft.com/office/drawing/2014/main" id="{26443968-91EA-D43A-2E15-27A676ECA8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45266" y="3521955"/>
            <a:ext cx="892600" cy="892600"/>
          </a:xfrm>
          <a:prstGeom prst="rect">
            <a:avLst/>
          </a:prstGeom>
        </p:spPr>
      </p:pic>
      <p:pic>
        <p:nvPicPr>
          <p:cNvPr id="26" name="Graphic 25">
            <a:extLst>
              <a:ext uri="{FF2B5EF4-FFF2-40B4-BE49-F238E27FC236}">
                <a16:creationId xmlns:a16="http://schemas.microsoft.com/office/drawing/2014/main" id="{408F6A9F-A394-4C49-80F4-8532519105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38724" y="5645841"/>
            <a:ext cx="773314" cy="773314"/>
          </a:xfrm>
          <a:prstGeom prst="rect">
            <a:avLst/>
          </a:prstGeom>
        </p:spPr>
      </p:pic>
      <p:pic>
        <p:nvPicPr>
          <p:cNvPr id="27" name="Graphic 26">
            <a:extLst>
              <a:ext uri="{FF2B5EF4-FFF2-40B4-BE49-F238E27FC236}">
                <a16:creationId xmlns:a16="http://schemas.microsoft.com/office/drawing/2014/main" id="{3703F5AC-3846-C376-7E57-1808AB7F55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41728" y="3194941"/>
            <a:ext cx="773314" cy="773314"/>
          </a:xfrm>
          <a:prstGeom prst="rect">
            <a:avLst/>
          </a:prstGeom>
        </p:spPr>
      </p:pic>
      <p:pic>
        <p:nvPicPr>
          <p:cNvPr id="28" name="Graphic 27">
            <a:extLst>
              <a:ext uri="{FF2B5EF4-FFF2-40B4-BE49-F238E27FC236}">
                <a16:creationId xmlns:a16="http://schemas.microsoft.com/office/drawing/2014/main" id="{BD6A4E9F-C07A-239C-1C45-29CE5CAF9E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52567" y="3644138"/>
            <a:ext cx="773314" cy="773314"/>
          </a:xfrm>
          <a:prstGeom prst="rect">
            <a:avLst/>
          </a:prstGeom>
        </p:spPr>
      </p:pic>
      <p:pic>
        <p:nvPicPr>
          <p:cNvPr id="29" name="Graphic 28">
            <a:extLst>
              <a:ext uri="{FF2B5EF4-FFF2-40B4-BE49-F238E27FC236}">
                <a16:creationId xmlns:a16="http://schemas.microsoft.com/office/drawing/2014/main" id="{1B6FAFA3-7BA9-86EF-E580-AF98FF3932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20928" y="1116111"/>
            <a:ext cx="773314" cy="773314"/>
          </a:xfrm>
          <a:prstGeom prst="rect">
            <a:avLst/>
          </a:prstGeom>
        </p:spPr>
      </p:pic>
      <p:sp>
        <p:nvSpPr>
          <p:cNvPr id="34" name="Title 1">
            <a:extLst>
              <a:ext uri="{FF2B5EF4-FFF2-40B4-BE49-F238E27FC236}">
                <a16:creationId xmlns:a16="http://schemas.microsoft.com/office/drawing/2014/main" id="{257A0699-EE22-A68E-7AA8-607AD9D644A9}"/>
              </a:ext>
            </a:extLst>
          </p:cNvPr>
          <p:cNvSpPr>
            <a:spLocks noGrp="1"/>
          </p:cNvSpPr>
          <p:nvPr>
            <p:ph type="title"/>
          </p:nvPr>
        </p:nvSpPr>
        <p:spPr>
          <a:xfrm>
            <a:off x="609599" y="412750"/>
            <a:ext cx="10972799" cy="789884"/>
          </a:xfrm>
        </p:spPr>
        <p:txBody>
          <a:bodyPr>
            <a:normAutofit/>
          </a:bodyPr>
          <a:lstStyle/>
          <a:p>
            <a:r>
              <a:rPr lang="en-US" sz="4000" dirty="0"/>
              <a:t>Selection of transformed bacteria</a:t>
            </a:r>
          </a:p>
        </p:txBody>
      </p:sp>
    </p:spTree>
    <p:extLst>
      <p:ext uri="{BB962C8B-B14F-4D97-AF65-F5344CB8AC3E}">
        <p14:creationId xmlns:p14="http://schemas.microsoft.com/office/powerpoint/2010/main" val="100831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01568-3CA9-BBA6-8290-3130198E16E5}"/>
              </a:ext>
            </a:extLst>
          </p:cNvPr>
          <p:cNvSpPr>
            <a:spLocks noGrp="1"/>
          </p:cNvSpPr>
          <p:nvPr>
            <p:ph type="title"/>
          </p:nvPr>
        </p:nvSpPr>
        <p:spPr/>
        <p:txBody>
          <a:bodyPr>
            <a:normAutofit/>
          </a:bodyPr>
          <a:lstStyle/>
          <a:p>
            <a:r>
              <a:rPr lang="en-US" sz="4000" dirty="0"/>
              <a:t>Plasmids can carry multiple genes</a:t>
            </a:r>
          </a:p>
        </p:txBody>
      </p:sp>
      <p:pic>
        <p:nvPicPr>
          <p:cNvPr id="6" name="Picture 5" descr="A picture containing graphics, clipart, graphic design, circle&#10;&#10;Description automatically generated">
            <a:extLst>
              <a:ext uri="{FF2B5EF4-FFF2-40B4-BE49-F238E27FC236}">
                <a16:creationId xmlns:a16="http://schemas.microsoft.com/office/drawing/2014/main" id="{563477BF-EFAC-5DD5-9525-701C4552F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1672" y="1902803"/>
            <a:ext cx="3778264" cy="3731371"/>
          </a:xfrm>
          <a:prstGeom prst="rect">
            <a:avLst/>
          </a:prstGeom>
        </p:spPr>
      </p:pic>
    </p:spTree>
    <p:extLst>
      <p:ext uri="{BB962C8B-B14F-4D97-AF65-F5344CB8AC3E}">
        <p14:creationId xmlns:p14="http://schemas.microsoft.com/office/powerpoint/2010/main" val="2870110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graphics, clipart, art, design&#10;&#10;Description automatically generated">
            <a:extLst>
              <a:ext uri="{FF2B5EF4-FFF2-40B4-BE49-F238E27FC236}">
                <a16:creationId xmlns:a16="http://schemas.microsoft.com/office/drawing/2014/main" id="{033DDEAE-3E47-358D-3EB8-4575DDECE9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1455" y="1909744"/>
            <a:ext cx="3488895" cy="3373242"/>
          </a:xfrm>
          <a:prstGeom prst="rect">
            <a:avLst/>
          </a:prstGeom>
        </p:spPr>
      </p:pic>
      <p:sp>
        <p:nvSpPr>
          <p:cNvPr id="5" name="Title 4">
            <a:extLst>
              <a:ext uri="{FF2B5EF4-FFF2-40B4-BE49-F238E27FC236}">
                <a16:creationId xmlns:a16="http://schemas.microsoft.com/office/drawing/2014/main" id="{C3DC9AD6-EBE8-9546-273D-B3D30EACD046}"/>
              </a:ext>
            </a:extLst>
          </p:cNvPr>
          <p:cNvSpPr>
            <a:spLocks noGrp="1"/>
          </p:cNvSpPr>
          <p:nvPr>
            <p:ph type="title"/>
          </p:nvPr>
        </p:nvSpPr>
        <p:spPr/>
        <p:txBody>
          <a:bodyPr>
            <a:normAutofit/>
          </a:bodyPr>
          <a:lstStyle/>
          <a:p>
            <a:r>
              <a:rPr lang="en-US" sz="4000" dirty="0"/>
              <a:t>β-lactamase gene for antibiotic resistance</a:t>
            </a:r>
          </a:p>
        </p:txBody>
      </p:sp>
      <p:sp>
        <p:nvSpPr>
          <p:cNvPr id="9" name="TextBox 8">
            <a:extLst>
              <a:ext uri="{FF2B5EF4-FFF2-40B4-BE49-F238E27FC236}">
                <a16:creationId xmlns:a16="http://schemas.microsoft.com/office/drawing/2014/main" id="{C41AB6CC-DEAA-3BCC-AFAA-1E83C613B7AF}"/>
              </a:ext>
            </a:extLst>
          </p:cNvPr>
          <p:cNvSpPr txBox="1"/>
          <p:nvPr/>
        </p:nvSpPr>
        <p:spPr>
          <a:xfrm>
            <a:off x="1706251" y="4490801"/>
            <a:ext cx="3385092" cy="1754326"/>
          </a:xfrm>
          <a:prstGeom prst="rect">
            <a:avLst/>
          </a:prstGeom>
          <a:noFill/>
        </p:spPr>
        <p:txBody>
          <a:bodyPr wrap="square" rtlCol="0">
            <a:spAutoFit/>
          </a:bodyPr>
          <a:lstStyle/>
          <a:p>
            <a:r>
              <a:rPr lang="en-US" b="1" i="1" dirty="0"/>
              <a:t>       amp</a:t>
            </a:r>
            <a:r>
              <a:rPr lang="en-US" b="1" i="1" baseline="30000" dirty="0"/>
              <a:t>r</a:t>
            </a:r>
            <a:r>
              <a:rPr lang="en-US" b="1" dirty="0"/>
              <a:t> (or </a:t>
            </a:r>
            <a:r>
              <a:rPr lang="en-US" b="1" i="1" dirty="0"/>
              <a:t>bla</a:t>
            </a:r>
            <a:r>
              <a:rPr lang="en-US" b="1" dirty="0"/>
              <a:t>) gene                     </a:t>
            </a:r>
          </a:p>
          <a:p>
            <a:r>
              <a:rPr lang="en-US" dirty="0"/>
              <a:t>encodes beta-lactamase, </a:t>
            </a:r>
          </a:p>
          <a:p>
            <a:r>
              <a:rPr lang="en-US" dirty="0"/>
              <a:t> an enzyme that breaks down </a:t>
            </a:r>
          </a:p>
          <a:p>
            <a:r>
              <a:rPr lang="en-US" dirty="0"/>
              <a:t>             ampicillin (an antibiotic)</a:t>
            </a:r>
          </a:p>
          <a:p>
            <a:endParaRPr lang="en-US" dirty="0"/>
          </a:p>
          <a:p>
            <a:endParaRPr lang="en-US" dirty="0"/>
          </a:p>
        </p:txBody>
      </p:sp>
      <p:sp>
        <p:nvSpPr>
          <p:cNvPr id="10" name="TextBox 9">
            <a:extLst>
              <a:ext uri="{FF2B5EF4-FFF2-40B4-BE49-F238E27FC236}">
                <a16:creationId xmlns:a16="http://schemas.microsoft.com/office/drawing/2014/main" id="{3B263590-5DB6-7821-7524-617A2D83B921}"/>
              </a:ext>
            </a:extLst>
          </p:cNvPr>
          <p:cNvSpPr txBox="1"/>
          <p:nvPr/>
        </p:nvSpPr>
        <p:spPr>
          <a:xfrm>
            <a:off x="7021953" y="4493023"/>
            <a:ext cx="2962508" cy="1200329"/>
          </a:xfrm>
          <a:prstGeom prst="rect">
            <a:avLst/>
          </a:prstGeom>
          <a:noFill/>
        </p:spPr>
        <p:txBody>
          <a:bodyPr wrap="square" rtlCol="0">
            <a:spAutoFit/>
          </a:bodyPr>
          <a:lstStyle/>
          <a:p>
            <a:r>
              <a:rPr lang="en-US" b="1" i="1" dirty="0"/>
              <a:t>       gfp </a:t>
            </a:r>
            <a:r>
              <a:rPr lang="en-US" b="1" dirty="0"/>
              <a:t>gene</a:t>
            </a:r>
          </a:p>
          <a:p>
            <a:r>
              <a:rPr lang="en-US" dirty="0"/>
              <a:t>    encodes Green Fluorescent Protein (GFP)</a:t>
            </a:r>
          </a:p>
          <a:p>
            <a:endParaRPr lang="en-US" dirty="0"/>
          </a:p>
        </p:txBody>
      </p:sp>
      <p:sp>
        <p:nvSpPr>
          <p:cNvPr id="11" name="TextBox 10">
            <a:extLst>
              <a:ext uri="{FF2B5EF4-FFF2-40B4-BE49-F238E27FC236}">
                <a16:creationId xmlns:a16="http://schemas.microsoft.com/office/drawing/2014/main" id="{C76EA2F8-B3C5-1CBC-D94A-C98C368064D3}"/>
              </a:ext>
            </a:extLst>
          </p:cNvPr>
          <p:cNvSpPr txBox="1"/>
          <p:nvPr/>
        </p:nvSpPr>
        <p:spPr>
          <a:xfrm>
            <a:off x="1368476" y="2979420"/>
            <a:ext cx="2564715" cy="1477328"/>
          </a:xfrm>
          <a:prstGeom prst="rect">
            <a:avLst/>
          </a:prstGeom>
          <a:noFill/>
        </p:spPr>
        <p:txBody>
          <a:bodyPr wrap="square" rtlCol="0">
            <a:spAutoFit/>
          </a:bodyPr>
          <a:lstStyle/>
          <a:p>
            <a:pPr algn="r"/>
            <a:r>
              <a:rPr lang="en-US" b="1" i="1" dirty="0"/>
              <a:t>ori</a:t>
            </a:r>
            <a:r>
              <a:rPr lang="en-US" b="1" dirty="0"/>
              <a:t>                </a:t>
            </a:r>
          </a:p>
          <a:p>
            <a:pPr algn="r"/>
            <a:r>
              <a:rPr lang="en-US" dirty="0"/>
              <a:t>origin of replication allows bacteria to make copies of plasmid</a:t>
            </a:r>
          </a:p>
          <a:p>
            <a:endParaRPr lang="en-US" dirty="0"/>
          </a:p>
        </p:txBody>
      </p:sp>
      <p:pic>
        <p:nvPicPr>
          <p:cNvPr id="23" name="Picture 22">
            <a:extLst>
              <a:ext uri="{FF2B5EF4-FFF2-40B4-BE49-F238E27FC236}">
                <a16:creationId xmlns:a16="http://schemas.microsoft.com/office/drawing/2014/main" id="{E5213FD1-62D0-1F3B-3113-B6C2E18D7F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787" y="4657341"/>
            <a:ext cx="887680" cy="789885"/>
          </a:xfrm>
          <a:prstGeom prst="rect">
            <a:avLst/>
          </a:prstGeom>
        </p:spPr>
      </p:pic>
      <p:pic>
        <p:nvPicPr>
          <p:cNvPr id="24" name="Picture 23">
            <a:extLst>
              <a:ext uri="{FF2B5EF4-FFF2-40B4-BE49-F238E27FC236}">
                <a16:creationId xmlns:a16="http://schemas.microsoft.com/office/drawing/2014/main" id="{CFA87ED8-082B-DC87-F85F-0B966C4A25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510288">
            <a:off x="984683" y="5268366"/>
            <a:ext cx="887680" cy="789885"/>
          </a:xfrm>
          <a:prstGeom prst="rect">
            <a:avLst/>
          </a:prstGeom>
        </p:spPr>
      </p:pic>
      <p:pic>
        <p:nvPicPr>
          <p:cNvPr id="25" name="Picture 24">
            <a:extLst>
              <a:ext uri="{FF2B5EF4-FFF2-40B4-BE49-F238E27FC236}">
                <a16:creationId xmlns:a16="http://schemas.microsoft.com/office/drawing/2014/main" id="{A902EDAA-1702-9FCC-2C84-3475E7D526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47879">
            <a:off x="228128" y="5213069"/>
            <a:ext cx="887680" cy="789885"/>
          </a:xfrm>
          <a:prstGeom prst="rect">
            <a:avLst/>
          </a:prstGeom>
        </p:spPr>
      </p:pic>
      <p:pic>
        <p:nvPicPr>
          <p:cNvPr id="26" name="Picture 25">
            <a:extLst>
              <a:ext uri="{FF2B5EF4-FFF2-40B4-BE49-F238E27FC236}">
                <a16:creationId xmlns:a16="http://schemas.microsoft.com/office/drawing/2014/main" id="{02930411-60F0-9FCC-BAB2-0BBFF9F3FC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4323" y="4977002"/>
            <a:ext cx="999746" cy="1021082"/>
          </a:xfrm>
          <a:prstGeom prst="rect">
            <a:avLst/>
          </a:prstGeom>
        </p:spPr>
      </p:pic>
      <p:pic>
        <p:nvPicPr>
          <p:cNvPr id="27" name="Picture 26">
            <a:extLst>
              <a:ext uri="{FF2B5EF4-FFF2-40B4-BE49-F238E27FC236}">
                <a16:creationId xmlns:a16="http://schemas.microsoft.com/office/drawing/2014/main" id="{60C28901-3260-2A60-3DA4-1792F66279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974277">
            <a:off x="9790962" y="4439888"/>
            <a:ext cx="999746" cy="1021082"/>
          </a:xfrm>
          <a:prstGeom prst="rect">
            <a:avLst/>
          </a:prstGeom>
        </p:spPr>
      </p:pic>
      <p:pic>
        <p:nvPicPr>
          <p:cNvPr id="28" name="Picture 27">
            <a:extLst>
              <a:ext uri="{FF2B5EF4-FFF2-40B4-BE49-F238E27FC236}">
                <a16:creationId xmlns:a16="http://schemas.microsoft.com/office/drawing/2014/main" id="{16818A62-179D-456E-E8A4-E6ECAB648C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5908" y="5330682"/>
            <a:ext cx="999746" cy="1021082"/>
          </a:xfrm>
          <a:prstGeom prst="rect">
            <a:avLst/>
          </a:prstGeom>
        </p:spPr>
      </p:pic>
    </p:spTree>
    <p:extLst>
      <p:ext uri="{BB962C8B-B14F-4D97-AF65-F5344CB8AC3E}">
        <p14:creationId xmlns:p14="http://schemas.microsoft.com/office/powerpoint/2010/main" val="1921316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FD32D-AD43-FBC5-4B91-0879331C03D2}"/>
              </a:ext>
            </a:extLst>
          </p:cNvPr>
          <p:cNvSpPr>
            <a:spLocks noGrp="1"/>
          </p:cNvSpPr>
          <p:nvPr>
            <p:ph type="title"/>
          </p:nvPr>
        </p:nvSpPr>
        <p:spPr/>
        <p:txBody>
          <a:bodyPr>
            <a:normAutofit/>
          </a:bodyPr>
          <a:lstStyle/>
          <a:p>
            <a:r>
              <a:rPr lang="en-US" sz="4000" dirty="0"/>
              <a:t>Notes to instructor:</a:t>
            </a:r>
          </a:p>
        </p:txBody>
      </p:sp>
      <p:sp>
        <p:nvSpPr>
          <p:cNvPr id="3" name="TextBox 2">
            <a:extLst>
              <a:ext uri="{FF2B5EF4-FFF2-40B4-BE49-F238E27FC236}">
                <a16:creationId xmlns:a16="http://schemas.microsoft.com/office/drawing/2014/main" id="{62AECCF5-BC8F-857F-43F3-DECA15DB436E}"/>
              </a:ext>
            </a:extLst>
          </p:cNvPr>
          <p:cNvSpPr txBox="1"/>
          <p:nvPr/>
        </p:nvSpPr>
        <p:spPr>
          <a:xfrm>
            <a:off x="609598" y="1349663"/>
            <a:ext cx="10972799" cy="4970591"/>
          </a:xfrm>
          <a:prstGeom prst="rect">
            <a:avLst/>
          </a:prstGeom>
          <a:noFill/>
        </p:spPr>
        <p:txBody>
          <a:bodyPr wrap="square" lIns="91440" tIns="45720" rIns="91440" bIns="45720" rtlCol="0" anchor="t">
            <a:spAutoFit/>
          </a:bodyPr>
          <a:lstStyle/>
          <a:p>
            <a:pPr marL="285750" indent="-285750">
              <a:spcAft>
                <a:spcPts val="1800"/>
              </a:spcAft>
              <a:buFont typeface="Arial" panose="020B0604020202020204" pitchFamily="34" charset="0"/>
              <a:buChar char="•"/>
            </a:pPr>
            <a:r>
              <a:rPr lang="en-US" sz="2200" dirty="0"/>
              <a:t>This is your copy of this slide deck. Modify it however you’d like. </a:t>
            </a:r>
          </a:p>
          <a:p>
            <a:pPr marL="285750" indent="-285750">
              <a:spcAft>
                <a:spcPts val="1800"/>
              </a:spcAft>
              <a:buFont typeface="Arial" panose="020B0604020202020204" pitchFamily="34" charset="0"/>
              <a:buChar char="•"/>
            </a:pPr>
            <a:r>
              <a:rPr lang="en-US" sz="2200" dirty="0"/>
              <a:t>The font used is Arial Nova Light – you can download it free from Microsoft.</a:t>
            </a:r>
          </a:p>
          <a:p>
            <a:pPr marL="285750" indent="-285750">
              <a:spcAft>
                <a:spcPts val="1800"/>
              </a:spcAft>
              <a:buFont typeface="Arial" panose="020B0604020202020204" pitchFamily="34" charset="0"/>
              <a:buChar char="•"/>
            </a:pPr>
            <a:r>
              <a:rPr lang="en-US" sz="2200" dirty="0"/>
              <a:t>Some of the background information is up front (before the lab protocol). Some of it is covered during the lab protocol. Background slides have green lines at the top, and protocol or activity slides have orange lines. Rearrange the slides to suit your needs. </a:t>
            </a:r>
          </a:p>
          <a:p>
            <a:pPr marL="285750" indent="-285750">
              <a:spcAft>
                <a:spcPts val="1800"/>
              </a:spcAft>
              <a:buFont typeface="Arial" panose="020B0604020202020204" pitchFamily="34" charset="0"/>
              <a:buChar char="•"/>
            </a:pPr>
            <a:r>
              <a:rPr lang="en-US" sz="2200" dirty="0"/>
              <a:t>View the slides in presentation mode – some have animations that will not appear in the “normal” view (edit mode). </a:t>
            </a:r>
          </a:p>
          <a:p>
            <a:pPr marL="285750" indent="-285750">
              <a:spcAft>
                <a:spcPts val="1800"/>
              </a:spcAft>
              <a:buFont typeface="Arial" panose="020B0604020202020204" pitchFamily="34" charset="0"/>
              <a:buChar char="•"/>
            </a:pPr>
            <a:r>
              <a:rPr lang="en-US" sz="2200" dirty="0"/>
              <a:t>The notes section has links and information from the Bio-Rad Biotechnology textbook and/or Bio-Rad kit manuals. </a:t>
            </a:r>
          </a:p>
          <a:p>
            <a:pPr marL="285750" indent="-285750">
              <a:spcAft>
                <a:spcPts val="1800"/>
              </a:spcAft>
              <a:buFont typeface="Arial" panose="020B0604020202020204" pitchFamily="34" charset="0"/>
              <a:buChar char="•"/>
            </a:pPr>
            <a:r>
              <a:rPr lang="en-US" sz="2200" dirty="0"/>
              <a:t>Please contact us at </a:t>
            </a:r>
            <a:r>
              <a:rPr lang="en-US" sz="2200" dirty="0">
                <a:hlinkClick r:id="rId3"/>
              </a:rPr>
              <a:t>explorer@bio-rad.com</a:t>
            </a:r>
            <a:r>
              <a:rPr lang="en-US" sz="2200" dirty="0"/>
              <a:t> with any questions, suggestions, or comments. Enjoy!</a:t>
            </a:r>
          </a:p>
        </p:txBody>
      </p:sp>
    </p:spTree>
    <p:extLst>
      <p:ext uri="{BB962C8B-B14F-4D97-AF65-F5344CB8AC3E}">
        <p14:creationId xmlns:p14="http://schemas.microsoft.com/office/powerpoint/2010/main" val="37708379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s, clipart, art, design&#10;&#10;Description automatically generated">
            <a:extLst>
              <a:ext uri="{FF2B5EF4-FFF2-40B4-BE49-F238E27FC236}">
                <a16:creationId xmlns:a16="http://schemas.microsoft.com/office/drawing/2014/main" id="{8623AF6A-C8CD-29AC-BF51-B80BF0805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745" y="1672394"/>
            <a:ext cx="2134217" cy="2063469"/>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D53C877C-EA38-506B-B879-6F21675C0D99}"/>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rot="2474989">
            <a:off x="3294774" y="2014311"/>
            <a:ext cx="1827422" cy="4626515"/>
          </a:xfrm>
          <a:prstGeom prst="rect">
            <a:avLst/>
          </a:prstGeom>
        </p:spPr>
      </p:pic>
      <p:sp>
        <p:nvSpPr>
          <p:cNvPr id="12" name="Arc 11">
            <a:extLst>
              <a:ext uri="{FF2B5EF4-FFF2-40B4-BE49-F238E27FC236}">
                <a16:creationId xmlns:a16="http://schemas.microsoft.com/office/drawing/2014/main" id="{2E4B3446-BCB9-EAC6-1242-A79C5A0FFCB1}"/>
              </a:ext>
            </a:extLst>
          </p:cNvPr>
          <p:cNvSpPr/>
          <p:nvPr/>
        </p:nvSpPr>
        <p:spPr>
          <a:xfrm rot="20819111">
            <a:off x="1154722" y="2315297"/>
            <a:ext cx="3250832" cy="2854713"/>
          </a:xfrm>
          <a:prstGeom prst="arc">
            <a:avLst/>
          </a:prstGeom>
          <a:ln w="25400" cap="rnd">
            <a:tailEnd type="triangle"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17" name="Picture 16" descr="A picture containing icon&#10;&#10;Description automatically generated">
            <a:extLst>
              <a:ext uri="{FF2B5EF4-FFF2-40B4-BE49-F238E27FC236}">
                <a16:creationId xmlns:a16="http://schemas.microsoft.com/office/drawing/2014/main" id="{C86ED086-3C6C-7FEE-645C-76F374220EAC}"/>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6420683" y="1818735"/>
            <a:ext cx="1827422" cy="4626515"/>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3560D7E6-B4E3-4C7D-BBAE-CA86FDEBECBF}"/>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rot="8884496">
            <a:off x="9110211" y="1424747"/>
            <a:ext cx="1827422" cy="4626515"/>
          </a:xfrm>
          <a:prstGeom prst="rect">
            <a:avLst/>
          </a:prstGeom>
        </p:spPr>
      </p:pic>
      <p:pic>
        <p:nvPicPr>
          <p:cNvPr id="19" name="Picture 18" descr="A picture containing icon&#10;&#10;Description automatically generated">
            <a:extLst>
              <a:ext uri="{FF2B5EF4-FFF2-40B4-BE49-F238E27FC236}">
                <a16:creationId xmlns:a16="http://schemas.microsoft.com/office/drawing/2014/main" id="{3148733B-B856-A4F3-5026-67EBE7CA1BEA}"/>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rot="17503238">
            <a:off x="297469" y="3719241"/>
            <a:ext cx="1827422" cy="4626515"/>
          </a:xfrm>
          <a:prstGeom prst="rect">
            <a:avLst/>
          </a:prstGeom>
        </p:spPr>
      </p:pic>
      <p:pic>
        <p:nvPicPr>
          <p:cNvPr id="20" name="Picture 19" descr="A picture containing icon&#10;&#10;Description automatically generated">
            <a:extLst>
              <a:ext uri="{FF2B5EF4-FFF2-40B4-BE49-F238E27FC236}">
                <a16:creationId xmlns:a16="http://schemas.microsoft.com/office/drawing/2014/main" id="{45EB7FF4-6519-BBC1-1043-9B8A8E4E527A}"/>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rot="14990604">
            <a:off x="10403259" y="-1021788"/>
            <a:ext cx="1827422" cy="4626515"/>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BFDA4770-9C52-CE33-B63A-C322B54EF839}"/>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rot="19394420">
            <a:off x="5457751" y="4629544"/>
            <a:ext cx="1827422" cy="4626515"/>
          </a:xfrm>
          <a:prstGeom prst="rect">
            <a:avLst/>
          </a:prstGeom>
        </p:spPr>
      </p:pic>
      <p:pic>
        <p:nvPicPr>
          <p:cNvPr id="6" name="Picture 5" descr="A picture containing graphics, clipart, art, design&#10;&#10;Description automatically generated">
            <a:extLst>
              <a:ext uri="{FF2B5EF4-FFF2-40B4-BE49-F238E27FC236}">
                <a16:creationId xmlns:a16="http://schemas.microsoft.com/office/drawing/2014/main" id="{76C0979E-02DF-A51E-D079-15FA1BB00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268" y="4542708"/>
            <a:ext cx="623427" cy="602761"/>
          </a:xfrm>
          <a:prstGeom prst="rect">
            <a:avLst/>
          </a:prstGeom>
        </p:spPr>
      </p:pic>
      <p:pic>
        <p:nvPicPr>
          <p:cNvPr id="13" name="Picture 12" descr="A picture containing graphics, clipart, art, design&#10;&#10;Description automatically generated">
            <a:extLst>
              <a:ext uri="{FF2B5EF4-FFF2-40B4-BE49-F238E27FC236}">
                <a16:creationId xmlns:a16="http://schemas.microsoft.com/office/drawing/2014/main" id="{ED2622FD-BFDE-53E3-C10A-3E5AC71F78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0628" y="3351340"/>
            <a:ext cx="623427" cy="602761"/>
          </a:xfrm>
          <a:prstGeom prst="rect">
            <a:avLst/>
          </a:prstGeom>
        </p:spPr>
      </p:pic>
      <p:pic>
        <p:nvPicPr>
          <p:cNvPr id="14" name="Picture 13" descr="A picture containing graphics, clipart, art, design&#10;&#10;Description automatically generated">
            <a:extLst>
              <a:ext uri="{FF2B5EF4-FFF2-40B4-BE49-F238E27FC236}">
                <a16:creationId xmlns:a16="http://schemas.microsoft.com/office/drawing/2014/main" id="{B5378D49-FA0E-E185-C875-2AFC73163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088" y="2704128"/>
            <a:ext cx="623427" cy="602761"/>
          </a:xfrm>
          <a:prstGeom prst="rect">
            <a:avLst/>
          </a:prstGeom>
        </p:spPr>
      </p:pic>
      <p:sp>
        <p:nvSpPr>
          <p:cNvPr id="33" name="Title 1">
            <a:extLst>
              <a:ext uri="{FF2B5EF4-FFF2-40B4-BE49-F238E27FC236}">
                <a16:creationId xmlns:a16="http://schemas.microsoft.com/office/drawing/2014/main" id="{DC896900-4B37-AEB4-A36D-EB1C977D8C96}"/>
              </a:ext>
            </a:extLst>
          </p:cNvPr>
          <p:cNvSpPr>
            <a:spLocks noGrp="1"/>
          </p:cNvSpPr>
          <p:nvPr>
            <p:ph type="title"/>
          </p:nvPr>
        </p:nvSpPr>
        <p:spPr>
          <a:xfrm>
            <a:off x="609599" y="412750"/>
            <a:ext cx="10972799" cy="789884"/>
          </a:xfrm>
        </p:spPr>
        <p:txBody>
          <a:bodyPr>
            <a:normAutofit/>
          </a:bodyPr>
          <a:lstStyle/>
          <a:p>
            <a:r>
              <a:rPr lang="en-US" sz="4000" dirty="0"/>
              <a:t>Transformation with plasmid with </a:t>
            </a:r>
            <a:r>
              <a:rPr lang="en-US" sz="4000" i="1" dirty="0"/>
              <a:t>amp</a:t>
            </a:r>
            <a:r>
              <a:rPr lang="en-US" sz="4000" i="1" baseline="30000" dirty="0"/>
              <a:t>r</a:t>
            </a:r>
          </a:p>
        </p:txBody>
      </p:sp>
    </p:spTree>
    <p:extLst>
      <p:ext uri="{BB962C8B-B14F-4D97-AF65-F5344CB8AC3E}">
        <p14:creationId xmlns:p14="http://schemas.microsoft.com/office/powerpoint/2010/main" val="1411979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D53C877C-EA38-506B-B879-6F21675C0D99}"/>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2474989">
            <a:off x="3294774" y="2014311"/>
            <a:ext cx="1827422" cy="4626515"/>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C86ED086-3C6C-7FEE-645C-76F374220EAC}"/>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6420683" y="1818735"/>
            <a:ext cx="1827422" cy="4626515"/>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3560D7E6-B4E3-4C7D-BBAE-CA86FDEBECBF}"/>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8884496">
            <a:off x="9110211" y="1424747"/>
            <a:ext cx="1827422" cy="4626515"/>
          </a:xfrm>
          <a:prstGeom prst="rect">
            <a:avLst/>
          </a:prstGeom>
        </p:spPr>
      </p:pic>
      <p:pic>
        <p:nvPicPr>
          <p:cNvPr id="19" name="Picture 18" descr="A picture containing icon&#10;&#10;Description automatically generated">
            <a:extLst>
              <a:ext uri="{FF2B5EF4-FFF2-40B4-BE49-F238E27FC236}">
                <a16:creationId xmlns:a16="http://schemas.microsoft.com/office/drawing/2014/main" id="{3148733B-B856-A4F3-5026-67EBE7CA1BEA}"/>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17503238">
            <a:off x="297469" y="3719241"/>
            <a:ext cx="1827422" cy="4626515"/>
          </a:xfrm>
          <a:prstGeom prst="rect">
            <a:avLst/>
          </a:prstGeom>
        </p:spPr>
      </p:pic>
      <p:pic>
        <p:nvPicPr>
          <p:cNvPr id="20" name="Picture 19" descr="A picture containing icon&#10;&#10;Description automatically generated">
            <a:extLst>
              <a:ext uri="{FF2B5EF4-FFF2-40B4-BE49-F238E27FC236}">
                <a16:creationId xmlns:a16="http://schemas.microsoft.com/office/drawing/2014/main" id="{45EB7FF4-6519-BBC1-1043-9B8A8E4E527A}"/>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14990604">
            <a:off x="10403259" y="-1021788"/>
            <a:ext cx="1827422" cy="4626515"/>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BFDA4770-9C52-CE33-B63A-C322B54EF839}"/>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19394420">
            <a:off x="5457751" y="4629544"/>
            <a:ext cx="1827422" cy="4626515"/>
          </a:xfrm>
          <a:prstGeom prst="rect">
            <a:avLst/>
          </a:prstGeom>
        </p:spPr>
      </p:pic>
      <p:pic>
        <p:nvPicPr>
          <p:cNvPr id="6" name="Picture 5" descr="A picture containing graphics, clipart, art, design&#10;&#10;Description automatically generated">
            <a:extLst>
              <a:ext uri="{FF2B5EF4-FFF2-40B4-BE49-F238E27FC236}">
                <a16:creationId xmlns:a16="http://schemas.microsoft.com/office/drawing/2014/main" id="{76C0979E-02DF-A51E-D079-15FA1BB00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5268" y="4542708"/>
            <a:ext cx="623427" cy="602761"/>
          </a:xfrm>
          <a:prstGeom prst="rect">
            <a:avLst/>
          </a:prstGeom>
        </p:spPr>
      </p:pic>
      <p:pic>
        <p:nvPicPr>
          <p:cNvPr id="13" name="Picture 12" descr="A picture containing graphics, clipart, art, design&#10;&#10;Description automatically generated">
            <a:extLst>
              <a:ext uri="{FF2B5EF4-FFF2-40B4-BE49-F238E27FC236}">
                <a16:creationId xmlns:a16="http://schemas.microsoft.com/office/drawing/2014/main" id="{ED2622FD-BFDE-53E3-C10A-3E5AC71F78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628" y="3351340"/>
            <a:ext cx="623427" cy="602761"/>
          </a:xfrm>
          <a:prstGeom prst="rect">
            <a:avLst/>
          </a:prstGeom>
        </p:spPr>
      </p:pic>
      <p:pic>
        <p:nvPicPr>
          <p:cNvPr id="14" name="Picture 13" descr="A picture containing graphics, clipart, art, design&#10;&#10;Description automatically generated">
            <a:extLst>
              <a:ext uri="{FF2B5EF4-FFF2-40B4-BE49-F238E27FC236}">
                <a16:creationId xmlns:a16="http://schemas.microsoft.com/office/drawing/2014/main" id="{B5378D49-FA0E-E185-C875-2AFC73163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0088" y="2704128"/>
            <a:ext cx="623427" cy="602761"/>
          </a:xfrm>
          <a:prstGeom prst="rect">
            <a:avLst/>
          </a:prstGeom>
        </p:spPr>
      </p:pic>
      <p:pic>
        <p:nvPicPr>
          <p:cNvPr id="15" name="Picture 14">
            <a:extLst>
              <a:ext uri="{FF2B5EF4-FFF2-40B4-BE49-F238E27FC236}">
                <a16:creationId xmlns:a16="http://schemas.microsoft.com/office/drawing/2014/main" id="{871E4691-5DE6-8428-B598-F81A194C72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4606" y="4001277"/>
            <a:ext cx="651222" cy="579477"/>
          </a:xfrm>
          <a:prstGeom prst="rect">
            <a:avLst/>
          </a:prstGeom>
        </p:spPr>
      </p:pic>
      <p:pic>
        <p:nvPicPr>
          <p:cNvPr id="16" name="Picture 15">
            <a:extLst>
              <a:ext uri="{FF2B5EF4-FFF2-40B4-BE49-F238E27FC236}">
                <a16:creationId xmlns:a16="http://schemas.microsoft.com/office/drawing/2014/main" id="{39C67CC6-7F2E-B3A6-36FB-043DC67D31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225051">
            <a:off x="3196308" y="4654044"/>
            <a:ext cx="651222" cy="579477"/>
          </a:xfrm>
          <a:prstGeom prst="rect">
            <a:avLst/>
          </a:prstGeom>
        </p:spPr>
      </p:pic>
      <p:pic>
        <p:nvPicPr>
          <p:cNvPr id="22" name="Picture 21">
            <a:extLst>
              <a:ext uri="{FF2B5EF4-FFF2-40B4-BE49-F238E27FC236}">
                <a16:creationId xmlns:a16="http://schemas.microsoft.com/office/drawing/2014/main" id="{2D883624-6F7F-D4D9-4344-98CC4407E8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6910">
            <a:off x="4490611" y="2841753"/>
            <a:ext cx="651222" cy="579477"/>
          </a:xfrm>
          <a:prstGeom prst="rect">
            <a:avLst/>
          </a:prstGeom>
        </p:spPr>
      </p:pic>
      <p:pic>
        <p:nvPicPr>
          <p:cNvPr id="23" name="Picture 22">
            <a:extLst>
              <a:ext uri="{FF2B5EF4-FFF2-40B4-BE49-F238E27FC236}">
                <a16:creationId xmlns:a16="http://schemas.microsoft.com/office/drawing/2014/main" id="{74114E96-FB65-5569-2AA6-1A209B31B9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6910">
            <a:off x="4303047" y="4327835"/>
            <a:ext cx="651222" cy="579477"/>
          </a:xfrm>
          <a:prstGeom prst="rect">
            <a:avLst/>
          </a:prstGeom>
        </p:spPr>
      </p:pic>
      <p:sp>
        <p:nvSpPr>
          <p:cNvPr id="33" name="Title 1">
            <a:extLst>
              <a:ext uri="{FF2B5EF4-FFF2-40B4-BE49-F238E27FC236}">
                <a16:creationId xmlns:a16="http://schemas.microsoft.com/office/drawing/2014/main" id="{DC896900-4B37-AEB4-A36D-EB1C977D8C96}"/>
              </a:ext>
            </a:extLst>
          </p:cNvPr>
          <p:cNvSpPr>
            <a:spLocks noGrp="1"/>
          </p:cNvSpPr>
          <p:nvPr>
            <p:ph type="title"/>
          </p:nvPr>
        </p:nvSpPr>
        <p:spPr>
          <a:xfrm>
            <a:off x="609599" y="412750"/>
            <a:ext cx="10972799" cy="789884"/>
          </a:xfrm>
        </p:spPr>
        <p:txBody>
          <a:bodyPr>
            <a:normAutofit/>
          </a:bodyPr>
          <a:lstStyle/>
          <a:p>
            <a:r>
              <a:rPr lang="en-US" sz="4000" dirty="0"/>
              <a:t>β-lactamase produced</a:t>
            </a:r>
          </a:p>
        </p:txBody>
      </p:sp>
    </p:spTree>
    <p:extLst>
      <p:ext uri="{BB962C8B-B14F-4D97-AF65-F5344CB8AC3E}">
        <p14:creationId xmlns:p14="http://schemas.microsoft.com/office/powerpoint/2010/main" val="3822797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D53C877C-EA38-506B-B879-6F21675C0D99}"/>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2474989">
            <a:off x="3294774" y="2014311"/>
            <a:ext cx="1827422" cy="4626515"/>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C86ED086-3C6C-7FEE-645C-76F374220EAC}"/>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6420683" y="1818735"/>
            <a:ext cx="1827422" cy="4626515"/>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3560D7E6-B4E3-4C7D-BBAE-CA86FDEBECBF}"/>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8884496">
            <a:off x="9110211" y="1424747"/>
            <a:ext cx="1827422" cy="4626515"/>
          </a:xfrm>
          <a:prstGeom prst="rect">
            <a:avLst/>
          </a:prstGeom>
        </p:spPr>
      </p:pic>
      <p:pic>
        <p:nvPicPr>
          <p:cNvPr id="19" name="Picture 18" descr="A picture containing icon&#10;&#10;Description automatically generated">
            <a:extLst>
              <a:ext uri="{FF2B5EF4-FFF2-40B4-BE49-F238E27FC236}">
                <a16:creationId xmlns:a16="http://schemas.microsoft.com/office/drawing/2014/main" id="{3148733B-B856-A4F3-5026-67EBE7CA1BEA}"/>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17503238">
            <a:off x="297469" y="3719241"/>
            <a:ext cx="1827422" cy="4626515"/>
          </a:xfrm>
          <a:prstGeom prst="rect">
            <a:avLst/>
          </a:prstGeom>
        </p:spPr>
      </p:pic>
      <p:pic>
        <p:nvPicPr>
          <p:cNvPr id="20" name="Picture 19" descr="A picture containing icon&#10;&#10;Description automatically generated">
            <a:extLst>
              <a:ext uri="{FF2B5EF4-FFF2-40B4-BE49-F238E27FC236}">
                <a16:creationId xmlns:a16="http://schemas.microsoft.com/office/drawing/2014/main" id="{45EB7FF4-6519-BBC1-1043-9B8A8E4E527A}"/>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14990604">
            <a:off x="10403259" y="-1021788"/>
            <a:ext cx="1827422" cy="4626515"/>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BFDA4770-9C52-CE33-B63A-C322B54EF839}"/>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19394420">
            <a:off x="5457751" y="4629544"/>
            <a:ext cx="1827422" cy="4626515"/>
          </a:xfrm>
          <a:prstGeom prst="rect">
            <a:avLst/>
          </a:prstGeom>
        </p:spPr>
      </p:pic>
      <p:pic>
        <p:nvPicPr>
          <p:cNvPr id="6" name="Picture 5" descr="A picture containing graphics, clipart, art, design&#10;&#10;Description automatically generated">
            <a:extLst>
              <a:ext uri="{FF2B5EF4-FFF2-40B4-BE49-F238E27FC236}">
                <a16:creationId xmlns:a16="http://schemas.microsoft.com/office/drawing/2014/main" id="{76C0979E-02DF-A51E-D079-15FA1BB00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5268" y="4542708"/>
            <a:ext cx="623427" cy="602761"/>
          </a:xfrm>
          <a:prstGeom prst="rect">
            <a:avLst/>
          </a:prstGeom>
        </p:spPr>
      </p:pic>
      <p:pic>
        <p:nvPicPr>
          <p:cNvPr id="13" name="Picture 12" descr="A picture containing graphics, clipart, art, design&#10;&#10;Description automatically generated">
            <a:extLst>
              <a:ext uri="{FF2B5EF4-FFF2-40B4-BE49-F238E27FC236}">
                <a16:creationId xmlns:a16="http://schemas.microsoft.com/office/drawing/2014/main" id="{ED2622FD-BFDE-53E3-C10A-3E5AC71F78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628" y="3351340"/>
            <a:ext cx="623427" cy="602761"/>
          </a:xfrm>
          <a:prstGeom prst="rect">
            <a:avLst/>
          </a:prstGeom>
        </p:spPr>
      </p:pic>
      <p:pic>
        <p:nvPicPr>
          <p:cNvPr id="14" name="Picture 13" descr="A picture containing graphics, clipart, art, design&#10;&#10;Description automatically generated">
            <a:extLst>
              <a:ext uri="{FF2B5EF4-FFF2-40B4-BE49-F238E27FC236}">
                <a16:creationId xmlns:a16="http://schemas.microsoft.com/office/drawing/2014/main" id="{B5378D49-FA0E-E185-C875-2AFC73163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0088" y="2704128"/>
            <a:ext cx="623427" cy="602761"/>
          </a:xfrm>
          <a:prstGeom prst="rect">
            <a:avLst/>
          </a:prstGeom>
        </p:spPr>
      </p:pic>
      <p:pic>
        <p:nvPicPr>
          <p:cNvPr id="15" name="Picture 14">
            <a:extLst>
              <a:ext uri="{FF2B5EF4-FFF2-40B4-BE49-F238E27FC236}">
                <a16:creationId xmlns:a16="http://schemas.microsoft.com/office/drawing/2014/main" id="{871E4691-5DE6-8428-B598-F81A194C72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4606" y="4001277"/>
            <a:ext cx="651222" cy="579477"/>
          </a:xfrm>
          <a:prstGeom prst="rect">
            <a:avLst/>
          </a:prstGeom>
        </p:spPr>
      </p:pic>
      <p:pic>
        <p:nvPicPr>
          <p:cNvPr id="16" name="Picture 15">
            <a:extLst>
              <a:ext uri="{FF2B5EF4-FFF2-40B4-BE49-F238E27FC236}">
                <a16:creationId xmlns:a16="http://schemas.microsoft.com/office/drawing/2014/main" id="{39C67CC6-7F2E-B3A6-36FB-043DC67D31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225051">
            <a:off x="3196308" y="4654044"/>
            <a:ext cx="651222" cy="579477"/>
          </a:xfrm>
          <a:prstGeom prst="rect">
            <a:avLst/>
          </a:prstGeom>
        </p:spPr>
      </p:pic>
      <p:pic>
        <p:nvPicPr>
          <p:cNvPr id="22" name="Picture 21">
            <a:extLst>
              <a:ext uri="{FF2B5EF4-FFF2-40B4-BE49-F238E27FC236}">
                <a16:creationId xmlns:a16="http://schemas.microsoft.com/office/drawing/2014/main" id="{2D883624-6F7F-D4D9-4344-98CC4407E8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6910">
            <a:off x="4490611" y="2841753"/>
            <a:ext cx="651222" cy="579477"/>
          </a:xfrm>
          <a:prstGeom prst="rect">
            <a:avLst/>
          </a:prstGeom>
        </p:spPr>
      </p:pic>
      <p:pic>
        <p:nvPicPr>
          <p:cNvPr id="23" name="Picture 22">
            <a:extLst>
              <a:ext uri="{FF2B5EF4-FFF2-40B4-BE49-F238E27FC236}">
                <a16:creationId xmlns:a16="http://schemas.microsoft.com/office/drawing/2014/main" id="{74114E96-FB65-5569-2AA6-1A209B31B9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6910">
            <a:off x="4303047" y="4327835"/>
            <a:ext cx="651222" cy="579477"/>
          </a:xfrm>
          <a:prstGeom prst="rect">
            <a:avLst/>
          </a:prstGeom>
        </p:spPr>
      </p:pic>
      <p:sp>
        <p:nvSpPr>
          <p:cNvPr id="36" name="Title 1">
            <a:extLst>
              <a:ext uri="{FF2B5EF4-FFF2-40B4-BE49-F238E27FC236}">
                <a16:creationId xmlns:a16="http://schemas.microsoft.com/office/drawing/2014/main" id="{15CAC878-39E4-E15F-45ED-31970BEC8892}"/>
              </a:ext>
            </a:extLst>
          </p:cNvPr>
          <p:cNvSpPr>
            <a:spLocks noGrp="1"/>
          </p:cNvSpPr>
          <p:nvPr>
            <p:ph type="title"/>
          </p:nvPr>
        </p:nvSpPr>
        <p:spPr>
          <a:xfrm>
            <a:off x="609599" y="412750"/>
            <a:ext cx="10972799" cy="789884"/>
          </a:xfrm>
        </p:spPr>
        <p:txBody>
          <a:bodyPr>
            <a:normAutofit/>
          </a:bodyPr>
          <a:lstStyle/>
          <a:p>
            <a:r>
              <a:rPr lang="en-US" sz="4000" dirty="0"/>
              <a:t>Bacteria plated on ampicillin plates</a:t>
            </a:r>
          </a:p>
        </p:txBody>
      </p:sp>
      <p:pic>
        <p:nvPicPr>
          <p:cNvPr id="39" name="Picture 38" descr="A red and white pill&#10;&#10;Description automatically generated">
            <a:extLst>
              <a:ext uri="{FF2B5EF4-FFF2-40B4-BE49-F238E27FC236}">
                <a16:creationId xmlns:a16="http://schemas.microsoft.com/office/drawing/2014/main" id="{DB6FA32A-863C-2EE0-D8E4-208F20AADC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495005">
            <a:off x="1930195" y="4160196"/>
            <a:ext cx="1228346" cy="612649"/>
          </a:xfrm>
          <a:prstGeom prst="rect">
            <a:avLst/>
          </a:prstGeom>
        </p:spPr>
      </p:pic>
      <p:pic>
        <p:nvPicPr>
          <p:cNvPr id="40" name="Picture 39" descr="A red and white pill&#10;&#10;Description automatically generated">
            <a:extLst>
              <a:ext uri="{FF2B5EF4-FFF2-40B4-BE49-F238E27FC236}">
                <a16:creationId xmlns:a16="http://schemas.microsoft.com/office/drawing/2014/main" id="{A4C0F00E-2FF6-7283-527E-39A3FE0E97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273924">
            <a:off x="7398972" y="1291469"/>
            <a:ext cx="1228346" cy="612649"/>
          </a:xfrm>
          <a:prstGeom prst="rect">
            <a:avLst/>
          </a:prstGeom>
        </p:spPr>
      </p:pic>
      <p:pic>
        <p:nvPicPr>
          <p:cNvPr id="41" name="Picture 40" descr="A red and white pill&#10;&#10;Description automatically generated">
            <a:extLst>
              <a:ext uri="{FF2B5EF4-FFF2-40B4-BE49-F238E27FC236}">
                <a16:creationId xmlns:a16="http://schemas.microsoft.com/office/drawing/2014/main" id="{5155FFC9-8607-715E-BBAE-F4FA69BE5D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385760">
            <a:off x="10602104" y="3122675"/>
            <a:ext cx="1228346" cy="612649"/>
          </a:xfrm>
          <a:prstGeom prst="rect">
            <a:avLst/>
          </a:prstGeom>
        </p:spPr>
      </p:pic>
      <p:pic>
        <p:nvPicPr>
          <p:cNvPr id="42" name="Picture 41" descr="A red and white pill&#10;&#10;Description automatically generated">
            <a:extLst>
              <a:ext uri="{FF2B5EF4-FFF2-40B4-BE49-F238E27FC236}">
                <a16:creationId xmlns:a16="http://schemas.microsoft.com/office/drawing/2014/main" id="{96100EC3-7273-866E-9687-2269B0209A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007419">
            <a:off x="9078780" y="5248220"/>
            <a:ext cx="1228346" cy="612649"/>
          </a:xfrm>
          <a:prstGeom prst="rect">
            <a:avLst/>
          </a:prstGeom>
        </p:spPr>
      </p:pic>
      <p:pic>
        <p:nvPicPr>
          <p:cNvPr id="44" name="Picture 43" descr="A red and white pill&#10;&#10;Description automatically generated">
            <a:extLst>
              <a:ext uri="{FF2B5EF4-FFF2-40B4-BE49-F238E27FC236}">
                <a16:creationId xmlns:a16="http://schemas.microsoft.com/office/drawing/2014/main" id="{036FA041-D1CC-D5C2-5286-51A001CC6C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612992">
            <a:off x="6696802" y="5823417"/>
            <a:ext cx="1228346" cy="612649"/>
          </a:xfrm>
          <a:prstGeom prst="rect">
            <a:avLst/>
          </a:prstGeom>
        </p:spPr>
      </p:pic>
      <p:pic>
        <p:nvPicPr>
          <p:cNvPr id="45" name="Picture 44" descr="A red and white pill&#10;&#10;Description automatically generated">
            <a:extLst>
              <a:ext uri="{FF2B5EF4-FFF2-40B4-BE49-F238E27FC236}">
                <a16:creationId xmlns:a16="http://schemas.microsoft.com/office/drawing/2014/main" id="{F0C97DEE-8A25-8E8F-3426-2FEC652F67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723243">
            <a:off x="7870286" y="4021243"/>
            <a:ext cx="1228346" cy="612649"/>
          </a:xfrm>
          <a:prstGeom prst="rect">
            <a:avLst/>
          </a:prstGeom>
        </p:spPr>
      </p:pic>
      <p:pic>
        <p:nvPicPr>
          <p:cNvPr id="46" name="Picture 45" descr="A red and white pill&#10;&#10;Description automatically generated">
            <a:extLst>
              <a:ext uri="{FF2B5EF4-FFF2-40B4-BE49-F238E27FC236}">
                <a16:creationId xmlns:a16="http://schemas.microsoft.com/office/drawing/2014/main" id="{17A6BCD2-A9EE-4D8E-F68D-E1CAE28FF0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82300">
            <a:off x="4795325" y="1814086"/>
            <a:ext cx="1228346" cy="612649"/>
          </a:xfrm>
          <a:prstGeom prst="rect">
            <a:avLst/>
          </a:prstGeom>
        </p:spPr>
      </p:pic>
      <p:pic>
        <p:nvPicPr>
          <p:cNvPr id="47" name="Picture 46" descr="A red and white pill&#10;&#10;Description automatically generated">
            <a:extLst>
              <a:ext uri="{FF2B5EF4-FFF2-40B4-BE49-F238E27FC236}">
                <a16:creationId xmlns:a16="http://schemas.microsoft.com/office/drawing/2014/main" id="{B09EC585-E11F-42A9-5C83-AC9497C7F3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5827" y="2752979"/>
            <a:ext cx="1228346" cy="612649"/>
          </a:xfrm>
          <a:prstGeom prst="rect">
            <a:avLst/>
          </a:prstGeom>
        </p:spPr>
      </p:pic>
      <p:pic>
        <p:nvPicPr>
          <p:cNvPr id="48" name="Picture 47" descr="A red and white pill&#10;&#10;Description automatically generated">
            <a:extLst>
              <a:ext uri="{FF2B5EF4-FFF2-40B4-BE49-F238E27FC236}">
                <a16:creationId xmlns:a16="http://schemas.microsoft.com/office/drawing/2014/main" id="{267D708A-E642-FAE9-3C8A-0F3EFC289A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586190">
            <a:off x="5345112" y="4076922"/>
            <a:ext cx="1228346" cy="612649"/>
          </a:xfrm>
          <a:prstGeom prst="rect">
            <a:avLst/>
          </a:prstGeom>
        </p:spPr>
      </p:pic>
      <p:pic>
        <p:nvPicPr>
          <p:cNvPr id="49" name="Picture 48" descr="A red and white pill&#10;&#10;Description automatically generated">
            <a:extLst>
              <a:ext uri="{FF2B5EF4-FFF2-40B4-BE49-F238E27FC236}">
                <a16:creationId xmlns:a16="http://schemas.microsoft.com/office/drawing/2014/main" id="{7F9CD8FB-85F3-1F95-860C-1E25496165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395480">
            <a:off x="3599220" y="6130601"/>
            <a:ext cx="1228346" cy="612649"/>
          </a:xfrm>
          <a:prstGeom prst="rect">
            <a:avLst/>
          </a:prstGeom>
        </p:spPr>
      </p:pic>
      <p:pic>
        <p:nvPicPr>
          <p:cNvPr id="50" name="Picture 49" descr="A red and white pill&#10;&#10;Description automatically generated">
            <a:extLst>
              <a:ext uri="{FF2B5EF4-FFF2-40B4-BE49-F238E27FC236}">
                <a16:creationId xmlns:a16="http://schemas.microsoft.com/office/drawing/2014/main" id="{1AC7C932-2AD3-9833-D4F8-24BCC695D9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636526">
            <a:off x="471070" y="4311248"/>
            <a:ext cx="1228346" cy="612649"/>
          </a:xfrm>
          <a:prstGeom prst="rect">
            <a:avLst/>
          </a:prstGeom>
        </p:spPr>
      </p:pic>
    </p:spTree>
    <p:extLst>
      <p:ext uri="{BB962C8B-B14F-4D97-AF65-F5344CB8AC3E}">
        <p14:creationId xmlns:p14="http://schemas.microsoft.com/office/powerpoint/2010/main" val="13276671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D53C877C-EA38-506B-B879-6F21675C0D99}"/>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2474989">
            <a:off x="3294774" y="2014311"/>
            <a:ext cx="1827422" cy="4626515"/>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C86ED086-3C6C-7FEE-645C-76F374220EAC}"/>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6420683" y="1818735"/>
            <a:ext cx="1827422" cy="4626515"/>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3560D7E6-B4E3-4C7D-BBAE-CA86FDEBECBF}"/>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8884496">
            <a:off x="9110211" y="1424747"/>
            <a:ext cx="1827422" cy="4626515"/>
          </a:xfrm>
          <a:prstGeom prst="rect">
            <a:avLst/>
          </a:prstGeom>
        </p:spPr>
      </p:pic>
      <p:pic>
        <p:nvPicPr>
          <p:cNvPr id="19" name="Picture 18" descr="A picture containing icon&#10;&#10;Description automatically generated">
            <a:extLst>
              <a:ext uri="{FF2B5EF4-FFF2-40B4-BE49-F238E27FC236}">
                <a16:creationId xmlns:a16="http://schemas.microsoft.com/office/drawing/2014/main" id="{3148733B-B856-A4F3-5026-67EBE7CA1BEA}"/>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17503238">
            <a:off x="297469" y="3719241"/>
            <a:ext cx="1827422" cy="4626515"/>
          </a:xfrm>
          <a:prstGeom prst="rect">
            <a:avLst/>
          </a:prstGeom>
        </p:spPr>
      </p:pic>
      <p:pic>
        <p:nvPicPr>
          <p:cNvPr id="20" name="Picture 19" descr="A picture containing icon&#10;&#10;Description automatically generated">
            <a:extLst>
              <a:ext uri="{FF2B5EF4-FFF2-40B4-BE49-F238E27FC236}">
                <a16:creationId xmlns:a16="http://schemas.microsoft.com/office/drawing/2014/main" id="{45EB7FF4-6519-BBC1-1043-9B8A8E4E527A}"/>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14990604">
            <a:off x="10403259" y="-1021788"/>
            <a:ext cx="1827422" cy="4626515"/>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BFDA4770-9C52-CE33-B63A-C322B54EF839}"/>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19394420">
            <a:off x="5457751" y="4629544"/>
            <a:ext cx="1827422" cy="4626515"/>
          </a:xfrm>
          <a:prstGeom prst="rect">
            <a:avLst/>
          </a:prstGeom>
        </p:spPr>
      </p:pic>
      <p:pic>
        <p:nvPicPr>
          <p:cNvPr id="6" name="Picture 5" descr="A picture containing graphics, clipart, art, design&#10;&#10;Description automatically generated">
            <a:extLst>
              <a:ext uri="{FF2B5EF4-FFF2-40B4-BE49-F238E27FC236}">
                <a16:creationId xmlns:a16="http://schemas.microsoft.com/office/drawing/2014/main" id="{76C0979E-02DF-A51E-D079-15FA1BB00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5268" y="4542708"/>
            <a:ext cx="623427" cy="602761"/>
          </a:xfrm>
          <a:prstGeom prst="rect">
            <a:avLst/>
          </a:prstGeom>
        </p:spPr>
      </p:pic>
      <p:pic>
        <p:nvPicPr>
          <p:cNvPr id="13" name="Picture 12" descr="A picture containing graphics, clipart, art, design&#10;&#10;Description automatically generated">
            <a:extLst>
              <a:ext uri="{FF2B5EF4-FFF2-40B4-BE49-F238E27FC236}">
                <a16:creationId xmlns:a16="http://schemas.microsoft.com/office/drawing/2014/main" id="{ED2622FD-BFDE-53E3-C10A-3E5AC71F78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628" y="3351340"/>
            <a:ext cx="623427" cy="602761"/>
          </a:xfrm>
          <a:prstGeom prst="rect">
            <a:avLst/>
          </a:prstGeom>
        </p:spPr>
      </p:pic>
      <p:pic>
        <p:nvPicPr>
          <p:cNvPr id="14" name="Picture 13" descr="A picture containing graphics, clipart, art, design&#10;&#10;Description automatically generated">
            <a:extLst>
              <a:ext uri="{FF2B5EF4-FFF2-40B4-BE49-F238E27FC236}">
                <a16:creationId xmlns:a16="http://schemas.microsoft.com/office/drawing/2014/main" id="{B5378D49-FA0E-E185-C875-2AFC73163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0088" y="2704128"/>
            <a:ext cx="623427" cy="602761"/>
          </a:xfrm>
          <a:prstGeom prst="rect">
            <a:avLst/>
          </a:prstGeom>
        </p:spPr>
      </p:pic>
      <p:pic>
        <p:nvPicPr>
          <p:cNvPr id="15" name="Picture 14">
            <a:extLst>
              <a:ext uri="{FF2B5EF4-FFF2-40B4-BE49-F238E27FC236}">
                <a16:creationId xmlns:a16="http://schemas.microsoft.com/office/drawing/2014/main" id="{871E4691-5DE6-8428-B598-F81A194C72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4606" y="4001277"/>
            <a:ext cx="651222" cy="579477"/>
          </a:xfrm>
          <a:prstGeom prst="rect">
            <a:avLst/>
          </a:prstGeom>
        </p:spPr>
      </p:pic>
      <p:pic>
        <p:nvPicPr>
          <p:cNvPr id="16" name="Picture 15">
            <a:extLst>
              <a:ext uri="{FF2B5EF4-FFF2-40B4-BE49-F238E27FC236}">
                <a16:creationId xmlns:a16="http://schemas.microsoft.com/office/drawing/2014/main" id="{39C67CC6-7F2E-B3A6-36FB-043DC67D31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225051">
            <a:off x="3196308" y="4654044"/>
            <a:ext cx="651222" cy="579477"/>
          </a:xfrm>
          <a:prstGeom prst="rect">
            <a:avLst/>
          </a:prstGeom>
        </p:spPr>
      </p:pic>
      <p:pic>
        <p:nvPicPr>
          <p:cNvPr id="22" name="Picture 21">
            <a:extLst>
              <a:ext uri="{FF2B5EF4-FFF2-40B4-BE49-F238E27FC236}">
                <a16:creationId xmlns:a16="http://schemas.microsoft.com/office/drawing/2014/main" id="{2D883624-6F7F-D4D9-4344-98CC4407E8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6910">
            <a:off x="4490611" y="2841753"/>
            <a:ext cx="651222" cy="579477"/>
          </a:xfrm>
          <a:prstGeom prst="rect">
            <a:avLst/>
          </a:prstGeom>
        </p:spPr>
      </p:pic>
      <p:pic>
        <p:nvPicPr>
          <p:cNvPr id="23" name="Picture 22">
            <a:extLst>
              <a:ext uri="{FF2B5EF4-FFF2-40B4-BE49-F238E27FC236}">
                <a16:creationId xmlns:a16="http://schemas.microsoft.com/office/drawing/2014/main" id="{74114E96-FB65-5569-2AA6-1A209B31B9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6910">
            <a:off x="4303047" y="4327835"/>
            <a:ext cx="651222" cy="579477"/>
          </a:xfrm>
          <a:prstGeom prst="rect">
            <a:avLst/>
          </a:prstGeom>
        </p:spPr>
      </p:pic>
      <p:sp>
        <p:nvSpPr>
          <p:cNvPr id="36" name="Title 1">
            <a:extLst>
              <a:ext uri="{FF2B5EF4-FFF2-40B4-BE49-F238E27FC236}">
                <a16:creationId xmlns:a16="http://schemas.microsoft.com/office/drawing/2014/main" id="{15CAC878-39E4-E15F-45ED-31970BEC8892}"/>
              </a:ext>
            </a:extLst>
          </p:cNvPr>
          <p:cNvSpPr>
            <a:spLocks noGrp="1"/>
          </p:cNvSpPr>
          <p:nvPr>
            <p:ph type="title"/>
          </p:nvPr>
        </p:nvSpPr>
        <p:spPr>
          <a:xfrm>
            <a:off x="609599" y="412750"/>
            <a:ext cx="10972799" cy="789884"/>
          </a:xfrm>
        </p:spPr>
        <p:txBody>
          <a:bodyPr>
            <a:normAutofit/>
          </a:bodyPr>
          <a:lstStyle/>
          <a:p>
            <a:r>
              <a:rPr lang="en-US" sz="4000" dirty="0"/>
              <a:t>β-lactamase breaks down ampicillin</a:t>
            </a:r>
          </a:p>
        </p:txBody>
      </p:sp>
      <p:pic>
        <p:nvPicPr>
          <p:cNvPr id="40" name="Picture 39" descr="A red and white pill&#10;&#10;Description automatically generated">
            <a:extLst>
              <a:ext uri="{FF2B5EF4-FFF2-40B4-BE49-F238E27FC236}">
                <a16:creationId xmlns:a16="http://schemas.microsoft.com/office/drawing/2014/main" id="{A4C0F00E-2FF6-7283-527E-39A3FE0E97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273924">
            <a:off x="7398972" y="1291469"/>
            <a:ext cx="1228346" cy="612649"/>
          </a:xfrm>
          <a:prstGeom prst="rect">
            <a:avLst/>
          </a:prstGeom>
        </p:spPr>
      </p:pic>
      <p:pic>
        <p:nvPicPr>
          <p:cNvPr id="41" name="Picture 40" descr="A red and white pill&#10;&#10;Description automatically generated">
            <a:extLst>
              <a:ext uri="{FF2B5EF4-FFF2-40B4-BE49-F238E27FC236}">
                <a16:creationId xmlns:a16="http://schemas.microsoft.com/office/drawing/2014/main" id="{5155FFC9-8607-715E-BBAE-F4FA69BE5D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385760">
            <a:off x="10602104" y="3122675"/>
            <a:ext cx="1228346" cy="612649"/>
          </a:xfrm>
          <a:prstGeom prst="rect">
            <a:avLst/>
          </a:prstGeom>
        </p:spPr>
      </p:pic>
      <p:pic>
        <p:nvPicPr>
          <p:cNvPr id="42" name="Picture 41" descr="A red and white pill&#10;&#10;Description automatically generated">
            <a:extLst>
              <a:ext uri="{FF2B5EF4-FFF2-40B4-BE49-F238E27FC236}">
                <a16:creationId xmlns:a16="http://schemas.microsoft.com/office/drawing/2014/main" id="{96100EC3-7273-866E-9687-2269B0209A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007419">
            <a:off x="9078780" y="5248220"/>
            <a:ext cx="1228346" cy="612649"/>
          </a:xfrm>
          <a:prstGeom prst="rect">
            <a:avLst/>
          </a:prstGeom>
        </p:spPr>
      </p:pic>
      <p:pic>
        <p:nvPicPr>
          <p:cNvPr id="44" name="Picture 43" descr="A red and white pill&#10;&#10;Description automatically generated">
            <a:extLst>
              <a:ext uri="{FF2B5EF4-FFF2-40B4-BE49-F238E27FC236}">
                <a16:creationId xmlns:a16="http://schemas.microsoft.com/office/drawing/2014/main" id="{036FA041-D1CC-D5C2-5286-51A001CC6C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612992">
            <a:off x="6696802" y="5823417"/>
            <a:ext cx="1228346" cy="612649"/>
          </a:xfrm>
          <a:prstGeom prst="rect">
            <a:avLst/>
          </a:prstGeom>
        </p:spPr>
      </p:pic>
      <p:pic>
        <p:nvPicPr>
          <p:cNvPr id="45" name="Picture 44" descr="A red and white pill&#10;&#10;Description automatically generated">
            <a:extLst>
              <a:ext uri="{FF2B5EF4-FFF2-40B4-BE49-F238E27FC236}">
                <a16:creationId xmlns:a16="http://schemas.microsoft.com/office/drawing/2014/main" id="{F0C97DEE-8A25-8E8F-3426-2FEC652F67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723243">
            <a:off x="7870286" y="4021243"/>
            <a:ext cx="1228346" cy="612649"/>
          </a:xfrm>
          <a:prstGeom prst="rect">
            <a:avLst/>
          </a:prstGeom>
        </p:spPr>
      </p:pic>
      <p:pic>
        <p:nvPicPr>
          <p:cNvPr id="49" name="Picture 48" descr="A red and white pill&#10;&#10;Description automatically generated">
            <a:extLst>
              <a:ext uri="{FF2B5EF4-FFF2-40B4-BE49-F238E27FC236}">
                <a16:creationId xmlns:a16="http://schemas.microsoft.com/office/drawing/2014/main" id="{7F9CD8FB-85F3-1F95-860C-1E25496165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395480">
            <a:off x="3599220" y="6130601"/>
            <a:ext cx="1228346" cy="612649"/>
          </a:xfrm>
          <a:prstGeom prst="rect">
            <a:avLst/>
          </a:prstGeom>
        </p:spPr>
      </p:pic>
      <p:pic>
        <p:nvPicPr>
          <p:cNvPr id="50" name="Picture 49" descr="A red and white pill&#10;&#10;Description automatically generated">
            <a:extLst>
              <a:ext uri="{FF2B5EF4-FFF2-40B4-BE49-F238E27FC236}">
                <a16:creationId xmlns:a16="http://schemas.microsoft.com/office/drawing/2014/main" id="{1AC7C932-2AD3-9833-D4F8-24BCC695D9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636526">
            <a:off x="471070" y="4311248"/>
            <a:ext cx="1228346" cy="612649"/>
          </a:xfrm>
          <a:prstGeom prst="rect">
            <a:avLst/>
          </a:prstGeom>
        </p:spPr>
      </p:pic>
    </p:spTree>
    <p:extLst>
      <p:ext uri="{BB962C8B-B14F-4D97-AF65-F5344CB8AC3E}">
        <p14:creationId xmlns:p14="http://schemas.microsoft.com/office/powerpoint/2010/main" val="19400943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D53C877C-EA38-506B-B879-6F21675C0D99}"/>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2474989">
            <a:off x="3294774" y="2014311"/>
            <a:ext cx="1827422" cy="4626515"/>
          </a:xfrm>
          <a:prstGeom prst="rect">
            <a:avLst/>
          </a:prstGeom>
        </p:spPr>
      </p:pic>
      <p:pic>
        <p:nvPicPr>
          <p:cNvPr id="6" name="Picture 5" descr="A picture containing graphics, clipart, art, design&#10;&#10;Description automatically generated">
            <a:extLst>
              <a:ext uri="{FF2B5EF4-FFF2-40B4-BE49-F238E27FC236}">
                <a16:creationId xmlns:a16="http://schemas.microsoft.com/office/drawing/2014/main" id="{76C0979E-02DF-A51E-D079-15FA1BB00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5268" y="4542708"/>
            <a:ext cx="623427" cy="602761"/>
          </a:xfrm>
          <a:prstGeom prst="rect">
            <a:avLst/>
          </a:prstGeom>
        </p:spPr>
      </p:pic>
      <p:pic>
        <p:nvPicPr>
          <p:cNvPr id="13" name="Picture 12" descr="A picture containing graphics, clipart, art, design&#10;&#10;Description automatically generated">
            <a:extLst>
              <a:ext uri="{FF2B5EF4-FFF2-40B4-BE49-F238E27FC236}">
                <a16:creationId xmlns:a16="http://schemas.microsoft.com/office/drawing/2014/main" id="{ED2622FD-BFDE-53E3-C10A-3E5AC71F78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628" y="3351340"/>
            <a:ext cx="623427" cy="602761"/>
          </a:xfrm>
          <a:prstGeom prst="rect">
            <a:avLst/>
          </a:prstGeom>
        </p:spPr>
      </p:pic>
      <p:pic>
        <p:nvPicPr>
          <p:cNvPr id="14" name="Picture 13" descr="A picture containing graphics, clipart, art, design&#10;&#10;Description automatically generated">
            <a:extLst>
              <a:ext uri="{FF2B5EF4-FFF2-40B4-BE49-F238E27FC236}">
                <a16:creationId xmlns:a16="http://schemas.microsoft.com/office/drawing/2014/main" id="{B5378D49-FA0E-E185-C875-2AFC73163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0088" y="2704128"/>
            <a:ext cx="623427" cy="602761"/>
          </a:xfrm>
          <a:prstGeom prst="rect">
            <a:avLst/>
          </a:prstGeom>
        </p:spPr>
      </p:pic>
      <p:pic>
        <p:nvPicPr>
          <p:cNvPr id="15" name="Picture 14">
            <a:extLst>
              <a:ext uri="{FF2B5EF4-FFF2-40B4-BE49-F238E27FC236}">
                <a16:creationId xmlns:a16="http://schemas.microsoft.com/office/drawing/2014/main" id="{871E4691-5DE6-8428-B598-F81A194C72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4606" y="4001277"/>
            <a:ext cx="651222" cy="579477"/>
          </a:xfrm>
          <a:prstGeom prst="rect">
            <a:avLst/>
          </a:prstGeom>
        </p:spPr>
      </p:pic>
      <p:pic>
        <p:nvPicPr>
          <p:cNvPr id="16" name="Picture 15">
            <a:extLst>
              <a:ext uri="{FF2B5EF4-FFF2-40B4-BE49-F238E27FC236}">
                <a16:creationId xmlns:a16="http://schemas.microsoft.com/office/drawing/2014/main" id="{39C67CC6-7F2E-B3A6-36FB-043DC67D31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225051">
            <a:off x="3196308" y="4654044"/>
            <a:ext cx="651222" cy="579477"/>
          </a:xfrm>
          <a:prstGeom prst="rect">
            <a:avLst/>
          </a:prstGeom>
        </p:spPr>
      </p:pic>
      <p:pic>
        <p:nvPicPr>
          <p:cNvPr id="22" name="Picture 21">
            <a:extLst>
              <a:ext uri="{FF2B5EF4-FFF2-40B4-BE49-F238E27FC236}">
                <a16:creationId xmlns:a16="http://schemas.microsoft.com/office/drawing/2014/main" id="{2D883624-6F7F-D4D9-4344-98CC4407E8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6910">
            <a:off x="4490611" y="2841753"/>
            <a:ext cx="651222" cy="579477"/>
          </a:xfrm>
          <a:prstGeom prst="rect">
            <a:avLst/>
          </a:prstGeom>
        </p:spPr>
      </p:pic>
      <p:pic>
        <p:nvPicPr>
          <p:cNvPr id="23" name="Picture 22">
            <a:extLst>
              <a:ext uri="{FF2B5EF4-FFF2-40B4-BE49-F238E27FC236}">
                <a16:creationId xmlns:a16="http://schemas.microsoft.com/office/drawing/2014/main" id="{74114E96-FB65-5569-2AA6-1A209B31B9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6910">
            <a:off x="4303047" y="4327835"/>
            <a:ext cx="651222" cy="579477"/>
          </a:xfrm>
          <a:prstGeom prst="rect">
            <a:avLst/>
          </a:prstGeom>
        </p:spPr>
      </p:pic>
      <p:sp>
        <p:nvSpPr>
          <p:cNvPr id="36" name="Title 1">
            <a:extLst>
              <a:ext uri="{FF2B5EF4-FFF2-40B4-BE49-F238E27FC236}">
                <a16:creationId xmlns:a16="http://schemas.microsoft.com/office/drawing/2014/main" id="{15CAC878-39E4-E15F-45ED-31970BEC8892}"/>
              </a:ext>
            </a:extLst>
          </p:cNvPr>
          <p:cNvSpPr>
            <a:spLocks noGrp="1"/>
          </p:cNvSpPr>
          <p:nvPr>
            <p:ph type="title"/>
          </p:nvPr>
        </p:nvSpPr>
        <p:spPr>
          <a:xfrm>
            <a:off x="609599" y="412750"/>
            <a:ext cx="10972799" cy="789884"/>
          </a:xfrm>
        </p:spPr>
        <p:txBody>
          <a:bodyPr>
            <a:normAutofit/>
          </a:bodyPr>
          <a:lstStyle/>
          <a:p>
            <a:r>
              <a:rPr lang="en-US" sz="4000" dirty="0"/>
              <a:t>Bacteria that aren’t transformed don’t grow</a:t>
            </a:r>
          </a:p>
        </p:txBody>
      </p:sp>
      <p:pic>
        <p:nvPicPr>
          <p:cNvPr id="40" name="Picture 39" descr="A red and white pill&#10;&#10;Description automatically generated">
            <a:extLst>
              <a:ext uri="{FF2B5EF4-FFF2-40B4-BE49-F238E27FC236}">
                <a16:creationId xmlns:a16="http://schemas.microsoft.com/office/drawing/2014/main" id="{A4C0F00E-2FF6-7283-527E-39A3FE0E97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273924">
            <a:off x="7398972" y="1291469"/>
            <a:ext cx="1228346" cy="612649"/>
          </a:xfrm>
          <a:prstGeom prst="rect">
            <a:avLst/>
          </a:prstGeom>
        </p:spPr>
      </p:pic>
      <p:pic>
        <p:nvPicPr>
          <p:cNvPr id="41" name="Picture 40" descr="A red and white pill&#10;&#10;Description automatically generated">
            <a:extLst>
              <a:ext uri="{FF2B5EF4-FFF2-40B4-BE49-F238E27FC236}">
                <a16:creationId xmlns:a16="http://schemas.microsoft.com/office/drawing/2014/main" id="{5155FFC9-8607-715E-BBAE-F4FA69BE5D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385760">
            <a:off x="10602104" y="3122675"/>
            <a:ext cx="1228346" cy="612649"/>
          </a:xfrm>
          <a:prstGeom prst="rect">
            <a:avLst/>
          </a:prstGeom>
        </p:spPr>
      </p:pic>
      <p:pic>
        <p:nvPicPr>
          <p:cNvPr id="42" name="Picture 41" descr="A red and white pill&#10;&#10;Description automatically generated">
            <a:extLst>
              <a:ext uri="{FF2B5EF4-FFF2-40B4-BE49-F238E27FC236}">
                <a16:creationId xmlns:a16="http://schemas.microsoft.com/office/drawing/2014/main" id="{96100EC3-7273-866E-9687-2269B0209A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007419">
            <a:off x="9078780" y="5248220"/>
            <a:ext cx="1228346" cy="612649"/>
          </a:xfrm>
          <a:prstGeom prst="rect">
            <a:avLst/>
          </a:prstGeom>
        </p:spPr>
      </p:pic>
      <p:pic>
        <p:nvPicPr>
          <p:cNvPr id="44" name="Picture 43" descr="A red and white pill&#10;&#10;Description automatically generated">
            <a:extLst>
              <a:ext uri="{FF2B5EF4-FFF2-40B4-BE49-F238E27FC236}">
                <a16:creationId xmlns:a16="http://schemas.microsoft.com/office/drawing/2014/main" id="{036FA041-D1CC-D5C2-5286-51A001CC6C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612992">
            <a:off x="6696802" y="5823417"/>
            <a:ext cx="1228346" cy="612649"/>
          </a:xfrm>
          <a:prstGeom prst="rect">
            <a:avLst/>
          </a:prstGeom>
        </p:spPr>
      </p:pic>
      <p:pic>
        <p:nvPicPr>
          <p:cNvPr id="45" name="Picture 44" descr="A red and white pill&#10;&#10;Description automatically generated">
            <a:extLst>
              <a:ext uri="{FF2B5EF4-FFF2-40B4-BE49-F238E27FC236}">
                <a16:creationId xmlns:a16="http://schemas.microsoft.com/office/drawing/2014/main" id="{F0C97DEE-8A25-8E8F-3426-2FEC652F67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723243">
            <a:off x="7870286" y="4021243"/>
            <a:ext cx="1228346" cy="612649"/>
          </a:xfrm>
          <a:prstGeom prst="rect">
            <a:avLst/>
          </a:prstGeom>
        </p:spPr>
      </p:pic>
      <p:pic>
        <p:nvPicPr>
          <p:cNvPr id="49" name="Picture 48" descr="A red and white pill&#10;&#10;Description automatically generated">
            <a:extLst>
              <a:ext uri="{FF2B5EF4-FFF2-40B4-BE49-F238E27FC236}">
                <a16:creationId xmlns:a16="http://schemas.microsoft.com/office/drawing/2014/main" id="{7F9CD8FB-85F3-1F95-860C-1E25496165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395480">
            <a:off x="3599220" y="6130601"/>
            <a:ext cx="1228346" cy="612649"/>
          </a:xfrm>
          <a:prstGeom prst="rect">
            <a:avLst/>
          </a:prstGeom>
        </p:spPr>
      </p:pic>
      <p:pic>
        <p:nvPicPr>
          <p:cNvPr id="50" name="Picture 49" descr="A red and white pill&#10;&#10;Description automatically generated">
            <a:extLst>
              <a:ext uri="{FF2B5EF4-FFF2-40B4-BE49-F238E27FC236}">
                <a16:creationId xmlns:a16="http://schemas.microsoft.com/office/drawing/2014/main" id="{1AC7C932-2AD3-9833-D4F8-24BCC695D9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636526">
            <a:off x="471070" y="4311248"/>
            <a:ext cx="1228346" cy="612649"/>
          </a:xfrm>
          <a:prstGeom prst="rect">
            <a:avLst/>
          </a:prstGeom>
        </p:spPr>
      </p:pic>
    </p:spTree>
    <p:extLst>
      <p:ext uri="{BB962C8B-B14F-4D97-AF65-F5344CB8AC3E}">
        <p14:creationId xmlns:p14="http://schemas.microsoft.com/office/powerpoint/2010/main" val="870851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D446FA10-1FA3-E730-C875-5E751C2B7959}"/>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5600725">
            <a:off x="4099496" y="524343"/>
            <a:ext cx="1387785" cy="3513479"/>
          </a:xfrm>
          <a:prstGeom prst="rect">
            <a:avLst/>
          </a:prstGeom>
        </p:spPr>
      </p:pic>
      <p:pic>
        <p:nvPicPr>
          <p:cNvPr id="3" name="Picture 2" descr="A picture containing icon&#10;&#10;Description automatically generated">
            <a:extLst>
              <a:ext uri="{FF2B5EF4-FFF2-40B4-BE49-F238E27FC236}">
                <a16:creationId xmlns:a16="http://schemas.microsoft.com/office/drawing/2014/main" id="{6EA6CBB4-FB8A-F521-C4FC-254A92E0E702}"/>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4366469">
            <a:off x="4587383" y="2559655"/>
            <a:ext cx="1387785" cy="3513479"/>
          </a:xfrm>
          <a:prstGeom prst="rect">
            <a:avLst/>
          </a:prstGeom>
        </p:spPr>
      </p:pic>
      <p:pic>
        <p:nvPicPr>
          <p:cNvPr id="2" name="Picture 1" descr="A picture containing icon&#10;&#10;Description automatically generated">
            <a:extLst>
              <a:ext uri="{FF2B5EF4-FFF2-40B4-BE49-F238E27FC236}">
                <a16:creationId xmlns:a16="http://schemas.microsoft.com/office/drawing/2014/main" id="{E0AB7B18-FC33-4870-0D68-DB0060D9D534}"/>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4545083" y="3411706"/>
            <a:ext cx="1387785" cy="3513479"/>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D53C877C-EA38-506B-B879-6F21675C0D99}"/>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2474989">
            <a:off x="3294774" y="2014311"/>
            <a:ext cx="1827422" cy="4626515"/>
          </a:xfrm>
          <a:prstGeom prst="rect">
            <a:avLst/>
          </a:prstGeom>
        </p:spPr>
      </p:pic>
      <p:pic>
        <p:nvPicPr>
          <p:cNvPr id="6" name="Picture 5" descr="A picture containing graphics, clipart, art, design&#10;&#10;Description automatically generated">
            <a:extLst>
              <a:ext uri="{FF2B5EF4-FFF2-40B4-BE49-F238E27FC236}">
                <a16:creationId xmlns:a16="http://schemas.microsoft.com/office/drawing/2014/main" id="{76C0979E-02DF-A51E-D079-15FA1BB00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5268" y="4542708"/>
            <a:ext cx="623427" cy="602761"/>
          </a:xfrm>
          <a:prstGeom prst="rect">
            <a:avLst/>
          </a:prstGeom>
        </p:spPr>
      </p:pic>
      <p:pic>
        <p:nvPicPr>
          <p:cNvPr id="13" name="Picture 12" descr="A picture containing graphics, clipart, art, design&#10;&#10;Description automatically generated">
            <a:extLst>
              <a:ext uri="{FF2B5EF4-FFF2-40B4-BE49-F238E27FC236}">
                <a16:creationId xmlns:a16="http://schemas.microsoft.com/office/drawing/2014/main" id="{ED2622FD-BFDE-53E3-C10A-3E5AC71F78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628" y="3351340"/>
            <a:ext cx="623427" cy="602761"/>
          </a:xfrm>
          <a:prstGeom prst="rect">
            <a:avLst/>
          </a:prstGeom>
        </p:spPr>
      </p:pic>
      <p:pic>
        <p:nvPicPr>
          <p:cNvPr id="14" name="Picture 13" descr="A picture containing graphics, clipart, art, design&#10;&#10;Description automatically generated">
            <a:extLst>
              <a:ext uri="{FF2B5EF4-FFF2-40B4-BE49-F238E27FC236}">
                <a16:creationId xmlns:a16="http://schemas.microsoft.com/office/drawing/2014/main" id="{B5378D49-FA0E-E185-C875-2AFC73163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0088" y="2704128"/>
            <a:ext cx="623427" cy="602761"/>
          </a:xfrm>
          <a:prstGeom prst="rect">
            <a:avLst/>
          </a:prstGeom>
        </p:spPr>
      </p:pic>
      <p:pic>
        <p:nvPicPr>
          <p:cNvPr id="15" name="Picture 14">
            <a:extLst>
              <a:ext uri="{FF2B5EF4-FFF2-40B4-BE49-F238E27FC236}">
                <a16:creationId xmlns:a16="http://schemas.microsoft.com/office/drawing/2014/main" id="{871E4691-5DE6-8428-B598-F81A194C72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4606" y="4001277"/>
            <a:ext cx="651222" cy="579477"/>
          </a:xfrm>
          <a:prstGeom prst="rect">
            <a:avLst/>
          </a:prstGeom>
        </p:spPr>
      </p:pic>
      <p:pic>
        <p:nvPicPr>
          <p:cNvPr id="16" name="Picture 15">
            <a:extLst>
              <a:ext uri="{FF2B5EF4-FFF2-40B4-BE49-F238E27FC236}">
                <a16:creationId xmlns:a16="http://schemas.microsoft.com/office/drawing/2014/main" id="{39C67CC6-7F2E-B3A6-36FB-043DC67D31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225051">
            <a:off x="3196308" y="4654044"/>
            <a:ext cx="651222" cy="579477"/>
          </a:xfrm>
          <a:prstGeom prst="rect">
            <a:avLst/>
          </a:prstGeom>
        </p:spPr>
      </p:pic>
      <p:pic>
        <p:nvPicPr>
          <p:cNvPr id="22" name="Picture 21">
            <a:extLst>
              <a:ext uri="{FF2B5EF4-FFF2-40B4-BE49-F238E27FC236}">
                <a16:creationId xmlns:a16="http://schemas.microsoft.com/office/drawing/2014/main" id="{2D883624-6F7F-D4D9-4344-98CC4407E8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6910">
            <a:off x="4490611" y="2841753"/>
            <a:ext cx="651222" cy="579477"/>
          </a:xfrm>
          <a:prstGeom prst="rect">
            <a:avLst/>
          </a:prstGeom>
        </p:spPr>
      </p:pic>
      <p:pic>
        <p:nvPicPr>
          <p:cNvPr id="23" name="Picture 22">
            <a:extLst>
              <a:ext uri="{FF2B5EF4-FFF2-40B4-BE49-F238E27FC236}">
                <a16:creationId xmlns:a16="http://schemas.microsoft.com/office/drawing/2014/main" id="{74114E96-FB65-5569-2AA6-1A209B31B9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6910">
            <a:off x="4303047" y="4327835"/>
            <a:ext cx="651222" cy="579477"/>
          </a:xfrm>
          <a:prstGeom prst="rect">
            <a:avLst/>
          </a:prstGeom>
        </p:spPr>
      </p:pic>
      <p:sp>
        <p:nvSpPr>
          <p:cNvPr id="36" name="Title 1">
            <a:extLst>
              <a:ext uri="{FF2B5EF4-FFF2-40B4-BE49-F238E27FC236}">
                <a16:creationId xmlns:a16="http://schemas.microsoft.com/office/drawing/2014/main" id="{15CAC878-39E4-E15F-45ED-31970BEC8892}"/>
              </a:ext>
            </a:extLst>
          </p:cNvPr>
          <p:cNvSpPr>
            <a:spLocks noGrp="1"/>
          </p:cNvSpPr>
          <p:nvPr>
            <p:ph type="title"/>
          </p:nvPr>
        </p:nvSpPr>
        <p:spPr>
          <a:xfrm>
            <a:off x="609599" y="412750"/>
            <a:ext cx="10972799" cy="789884"/>
          </a:xfrm>
        </p:spPr>
        <p:txBody>
          <a:bodyPr>
            <a:normAutofit/>
          </a:bodyPr>
          <a:lstStyle/>
          <a:p>
            <a:r>
              <a:rPr lang="en-US" sz="4000" dirty="0"/>
              <a:t>Transformed bacteria grow into colonies</a:t>
            </a:r>
          </a:p>
        </p:txBody>
      </p:sp>
      <p:pic>
        <p:nvPicPr>
          <p:cNvPr id="40" name="Picture 39" descr="A red and white pill&#10;&#10;Description automatically generated">
            <a:extLst>
              <a:ext uri="{FF2B5EF4-FFF2-40B4-BE49-F238E27FC236}">
                <a16:creationId xmlns:a16="http://schemas.microsoft.com/office/drawing/2014/main" id="{A4C0F00E-2FF6-7283-527E-39A3FE0E97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273924">
            <a:off x="7398972" y="1291469"/>
            <a:ext cx="1228346" cy="612649"/>
          </a:xfrm>
          <a:prstGeom prst="rect">
            <a:avLst/>
          </a:prstGeom>
        </p:spPr>
      </p:pic>
      <p:pic>
        <p:nvPicPr>
          <p:cNvPr id="41" name="Picture 40" descr="A red and white pill&#10;&#10;Description automatically generated">
            <a:extLst>
              <a:ext uri="{FF2B5EF4-FFF2-40B4-BE49-F238E27FC236}">
                <a16:creationId xmlns:a16="http://schemas.microsoft.com/office/drawing/2014/main" id="{5155FFC9-8607-715E-BBAE-F4FA69BE5D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385760">
            <a:off x="10602104" y="3122675"/>
            <a:ext cx="1228346" cy="612649"/>
          </a:xfrm>
          <a:prstGeom prst="rect">
            <a:avLst/>
          </a:prstGeom>
        </p:spPr>
      </p:pic>
      <p:pic>
        <p:nvPicPr>
          <p:cNvPr id="42" name="Picture 41" descr="A red and white pill&#10;&#10;Description automatically generated">
            <a:extLst>
              <a:ext uri="{FF2B5EF4-FFF2-40B4-BE49-F238E27FC236}">
                <a16:creationId xmlns:a16="http://schemas.microsoft.com/office/drawing/2014/main" id="{96100EC3-7273-866E-9687-2269B0209A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007419">
            <a:off x="9078780" y="5248220"/>
            <a:ext cx="1228346" cy="612649"/>
          </a:xfrm>
          <a:prstGeom prst="rect">
            <a:avLst/>
          </a:prstGeom>
        </p:spPr>
      </p:pic>
      <p:pic>
        <p:nvPicPr>
          <p:cNvPr id="44" name="Picture 43" descr="A red and white pill&#10;&#10;Description automatically generated">
            <a:extLst>
              <a:ext uri="{FF2B5EF4-FFF2-40B4-BE49-F238E27FC236}">
                <a16:creationId xmlns:a16="http://schemas.microsoft.com/office/drawing/2014/main" id="{036FA041-D1CC-D5C2-5286-51A001CC6C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612992">
            <a:off x="6696802" y="5823417"/>
            <a:ext cx="1228346" cy="612649"/>
          </a:xfrm>
          <a:prstGeom prst="rect">
            <a:avLst/>
          </a:prstGeom>
        </p:spPr>
      </p:pic>
      <p:pic>
        <p:nvPicPr>
          <p:cNvPr id="45" name="Picture 44" descr="A red and white pill&#10;&#10;Description automatically generated">
            <a:extLst>
              <a:ext uri="{FF2B5EF4-FFF2-40B4-BE49-F238E27FC236}">
                <a16:creationId xmlns:a16="http://schemas.microsoft.com/office/drawing/2014/main" id="{F0C97DEE-8A25-8E8F-3426-2FEC652F67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723243">
            <a:off x="7870286" y="4021243"/>
            <a:ext cx="1228346" cy="612649"/>
          </a:xfrm>
          <a:prstGeom prst="rect">
            <a:avLst/>
          </a:prstGeom>
        </p:spPr>
      </p:pic>
      <p:pic>
        <p:nvPicPr>
          <p:cNvPr id="49" name="Picture 48" descr="A red and white pill&#10;&#10;Description automatically generated">
            <a:extLst>
              <a:ext uri="{FF2B5EF4-FFF2-40B4-BE49-F238E27FC236}">
                <a16:creationId xmlns:a16="http://schemas.microsoft.com/office/drawing/2014/main" id="{7F9CD8FB-85F3-1F95-860C-1E25496165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395480">
            <a:off x="3599220" y="6130601"/>
            <a:ext cx="1228346" cy="612649"/>
          </a:xfrm>
          <a:prstGeom prst="rect">
            <a:avLst/>
          </a:prstGeom>
        </p:spPr>
      </p:pic>
      <p:pic>
        <p:nvPicPr>
          <p:cNvPr id="50" name="Picture 49" descr="A red and white pill&#10;&#10;Description automatically generated">
            <a:extLst>
              <a:ext uri="{FF2B5EF4-FFF2-40B4-BE49-F238E27FC236}">
                <a16:creationId xmlns:a16="http://schemas.microsoft.com/office/drawing/2014/main" id="{1AC7C932-2AD3-9833-D4F8-24BCC695D9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636526">
            <a:off x="471070" y="4311248"/>
            <a:ext cx="1228346" cy="612649"/>
          </a:xfrm>
          <a:prstGeom prst="rect">
            <a:avLst/>
          </a:prstGeom>
        </p:spPr>
      </p:pic>
      <p:pic>
        <p:nvPicPr>
          <p:cNvPr id="7" name="Picture 6" descr="A picture containing graphics, clipart, art, design&#10;&#10;Description automatically generated">
            <a:extLst>
              <a:ext uri="{FF2B5EF4-FFF2-40B4-BE49-F238E27FC236}">
                <a16:creationId xmlns:a16="http://schemas.microsoft.com/office/drawing/2014/main" id="{D93B5C3F-9541-4EA4-D8D6-265F241A90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826" y="5046839"/>
            <a:ext cx="623427" cy="602761"/>
          </a:xfrm>
          <a:prstGeom prst="rect">
            <a:avLst/>
          </a:prstGeom>
        </p:spPr>
      </p:pic>
      <p:pic>
        <p:nvPicPr>
          <p:cNvPr id="9" name="Picture 8" descr="A picture containing graphics, clipart, art, design&#10;&#10;Description automatically generated">
            <a:extLst>
              <a:ext uri="{FF2B5EF4-FFF2-40B4-BE49-F238E27FC236}">
                <a16:creationId xmlns:a16="http://schemas.microsoft.com/office/drawing/2014/main" id="{BA8346EE-ED99-8098-035F-416FD2093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3889" y="3675648"/>
            <a:ext cx="623427" cy="602761"/>
          </a:xfrm>
          <a:prstGeom prst="rect">
            <a:avLst/>
          </a:prstGeom>
        </p:spPr>
      </p:pic>
      <p:pic>
        <p:nvPicPr>
          <p:cNvPr id="10" name="Picture 9">
            <a:extLst>
              <a:ext uri="{FF2B5EF4-FFF2-40B4-BE49-F238E27FC236}">
                <a16:creationId xmlns:a16="http://schemas.microsoft.com/office/drawing/2014/main" id="{A759190C-DDC6-EA93-7A23-BF4BD3AC5C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6910">
            <a:off x="5184809" y="4537252"/>
            <a:ext cx="651222" cy="579477"/>
          </a:xfrm>
          <a:prstGeom prst="rect">
            <a:avLst/>
          </a:prstGeom>
        </p:spPr>
      </p:pic>
      <p:pic>
        <p:nvPicPr>
          <p:cNvPr id="11" name="Picture 10" descr="A picture containing graphics, clipart, art, design&#10;&#10;Description automatically generated">
            <a:extLst>
              <a:ext uri="{FF2B5EF4-FFF2-40B4-BE49-F238E27FC236}">
                <a16:creationId xmlns:a16="http://schemas.microsoft.com/office/drawing/2014/main" id="{31C3FAEA-DD90-E740-BE99-A9FBB649BC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2571" y="1889341"/>
            <a:ext cx="623427" cy="602761"/>
          </a:xfrm>
          <a:prstGeom prst="rect">
            <a:avLst/>
          </a:prstGeom>
        </p:spPr>
      </p:pic>
      <p:pic>
        <p:nvPicPr>
          <p:cNvPr id="17" name="Picture 16">
            <a:extLst>
              <a:ext uri="{FF2B5EF4-FFF2-40B4-BE49-F238E27FC236}">
                <a16:creationId xmlns:a16="http://schemas.microsoft.com/office/drawing/2014/main" id="{43FBA20F-D586-4F2D-0E84-DE7708D89D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6910">
            <a:off x="4012990" y="2108380"/>
            <a:ext cx="651222" cy="579477"/>
          </a:xfrm>
          <a:prstGeom prst="rect">
            <a:avLst/>
          </a:prstGeom>
        </p:spPr>
      </p:pic>
    </p:spTree>
    <p:extLst>
      <p:ext uri="{BB962C8B-B14F-4D97-AF65-F5344CB8AC3E}">
        <p14:creationId xmlns:p14="http://schemas.microsoft.com/office/powerpoint/2010/main" val="19646929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graphics, clipart, art, design&#10;&#10;Description automatically generated">
            <a:extLst>
              <a:ext uri="{FF2B5EF4-FFF2-40B4-BE49-F238E27FC236}">
                <a16:creationId xmlns:a16="http://schemas.microsoft.com/office/drawing/2014/main" id="{033DDEAE-3E47-358D-3EB8-4575DDECE9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1455" y="1909744"/>
            <a:ext cx="3488895" cy="3373242"/>
          </a:xfrm>
          <a:prstGeom prst="rect">
            <a:avLst/>
          </a:prstGeom>
        </p:spPr>
      </p:pic>
      <p:sp>
        <p:nvSpPr>
          <p:cNvPr id="5" name="Title 4">
            <a:extLst>
              <a:ext uri="{FF2B5EF4-FFF2-40B4-BE49-F238E27FC236}">
                <a16:creationId xmlns:a16="http://schemas.microsoft.com/office/drawing/2014/main" id="{C3DC9AD6-EBE8-9546-273D-B3D30EACD046}"/>
              </a:ext>
            </a:extLst>
          </p:cNvPr>
          <p:cNvSpPr>
            <a:spLocks noGrp="1"/>
          </p:cNvSpPr>
          <p:nvPr>
            <p:ph type="title"/>
          </p:nvPr>
        </p:nvSpPr>
        <p:spPr/>
        <p:txBody>
          <a:bodyPr>
            <a:normAutofit/>
          </a:bodyPr>
          <a:lstStyle/>
          <a:p>
            <a:r>
              <a:rPr lang="en-US" sz="4000" err="1">
                <a:latin typeface="Arial Nova Light"/>
              </a:rPr>
              <a:t>pGLO</a:t>
            </a:r>
            <a:r>
              <a:rPr lang="en-US" sz="4000">
                <a:latin typeface="Arial Nova Light"/>
              </a:rPr>
              <a:t> plasmid (simplified)</a:t>
            </a:r>
          </a:p>
        </p:txBody>
      </p:sp>
      <p:sp>
        <p:nvSpPr>
          <p:cNvPr id="9" name="TextBox 8">
            <a:extLst>
              <a:ext uri="{FF2B5EF4-FFF2-40B4-BE49-F238E27FC236}">
                <a16:creationId xmlns:a16="http://schemas.microsoft.com/office/drawing/2014/main" id="{C41AB6CC-DEAA-3BCC-AFAA-1E83C613B7AF}"/>
              </a:ext>
            </a:extLst>
          </p:cNvPr>
          <p:cNvSpPr txBox="1"/>
          <p:nvPr/>
        </p:nvSpPr>
        <p:spPr>
          <a:xfrm>
            <a:off x="1706251" y="4490801"/>
            <a:ext cx="3385092" cy="1754326"/>
          </a:xfrm>
          <a:prstGeom prst="rect">
            <a:avLst/>
          </a:prstGeom>
          <a:noFill/>
        </p:spPr>
        <p:txBody>
          <a:bodyPr wrap="square" lIns="91440" tIns="45720" rIns="91440" bIns="45720" rtlCol="0" anchor="t">
            <a:spAutoFit/>
          </a:bodyPr>
          <a:lstStyle/>
          <a:p>
            <a:r>
              <a:rPr lang="en-US" b="1" i="1"/>
              <a:t> </a:t>
            </a:r>
            <a:r>
              <a:rPr lang="en-US" b="1" i="1" err="1"/>
              <a:t>amp</a:t>
            </a:r>
            <a:r>
              <a:rPr lang="en-US" b="1" i="1" baseline="30000" err="1"/>
              <a:t>r</a:t>
            </a:r>
            <a:r>
              <a:rPr lang="en-US" b="1" dirty="0"/>
              <a:t> (or </a:t>
            </a:r>
            <a:r>
              <a:rPr lang="en-US" b="1" i="1" err="1"/>
              <a:t>bla</a:t>
            </a:r>
            <a:r>
              <a:rPr lang="en-US" b="1" dirty="0"/>
              <a:t>) gene</a:t>
            </a:r>
            <a:r>
              <a:rPr lang="en-US" b="1"/>
              <a:t>                     </a:t>
            </a:r>
            <a:endParaRPr lang="en-US" b="1" dirty="0"/>
          </a:p>
          <a:p>
            <a:r>
              <a:rPr lang="en-US" dirty="0"/>
              <a:t>encodes beta-lactamase,</a:t>
            </a:r>
            <a:r>
              <a:rPr lang="en-US"/>
              <a:t> </a:t>
            </a:r>
            <a:endParaRPr lang="en-US" dirty="0"/>
          </a:p>
          <a:p>
            <a:r>
              <a:rPr lang="en-US"/>
              <a:t> </a:t>
            </a:r>
            <a:r>
              <a:rPr lang="en-US" dirty="0"/>
              <a:t>an enzyme that breaks down</a:t>
            </a:r>
            <a:r>
              <a:rPr lang="en-US"/>
              <a:t> </a:t>
            </a:r>
            <a:endParaRPr lang="en-US" dirty="0"/>
          </a:p>
          <a:p>
            <a:r>
              <a:rPr lang="en-US"/>
              <a:t> </a:t>
            </a:r>
            <a:r>
              <a:rPr lang="en-US" dirty="0"/>
              <a:t>ampicillin (an antibiotic)</a:t>
            </a:r>
          </a:p>
          <a:p>
            <a:endParaRPr lang="en-US" dirty="0"/>
          </a:p>
          <a:p>
            <a:endParaRPr lang="en-US" dirty="0"/>
          </a:p>
        </p:txBody>
      </p:sp>
      <p:sp>
        <p:nvSpPr>
          <p:cNvPr id="10" name="TextBox 9">
            <a:extLst>
              <a:ext uri="{FF2B5EF4-FFF2-40B4-BE49-F238E27FC236}">
                <a16:creationId xmlns:a16="http://schemas.microsoft.com/office/drawing/2014/main" id="{3B263590-5DB6-7821-7524-617A2D83B921}"/>
              </a:ext>
            </a:extLst>
          </p:cNvPr>
          <p:cNvSpPr txBox="1"/>
          <p:nvPr/>
        </p:nvSpPr>
        <p:spPr>
          <a:xfrm>
            <a:off x="7021953" y="4493023"/>
            <a:ext cx="2962508" cy="1200329"/>
          </a:xfrm>
          <a:prstGeom prst="rect">
            <a:avLst/>
          </a:prstGeom>
          <a:noFill/>
        </p:spPr>
        <p:txBody>
          <a:bodyPr wrap="square" rtlCol="0">
            <a:spAutoFit/>
          </a:bodyPr>
          <a:lstStyle/>
          <a:p>
            <a:r>
              <a:rPr lang="en-US" b="1" i="1" dirty="0"/>
              <a:t>       gfp </a:t>
            </a:r>
            <a:r>
              <a:rPr lang="en-US" b="1" dirty="0"/>
              <a:t>gene</a:t>
            </a:r>
          </a:p>
          <a:p>
            <a:r>
              <a:rPr lang="en-US" dirty="0"/>
              <a:t>    encodes Green Fluorescent Protein (GFP)</a:t>
            </a:r>
          </a:p>
          <a:p>
            <a:endParaRPr lang="en-US" dirty="0"/>
          </a:p>
        </p:txBody>
      </p:sp>
      <p:sp>
        <p:nvSpPr>
          <p:cNvPr id="11" name="TextBox 10">
            <a:extLst>
              <a:ext uri="{FF2B5EF4-FFF2-40B4-BE49-F238E27FC236}">
                <a16:creationId xmlns:a16="http://schemas.microsoft.com/office/drawing/2014/main" id="{C76EA2F8-B3C5-1CBC-D94A-C98C368064D3}"/>
              </a:ext>
            </a:extLst>
          </p:cNvPr>
          <p:cNvSpPr txBox="1"/>
          <p:nvPr/>
        </p:nvSpPr>
        <p:spPr>
          <a:xfrm>
            <a:off x="1368476" y="2979420"/>
            <a:ext cx="2564715" cy="1477328"/>
          </a:xfrm>
          <a:prstGeom prst="rect">
            <a:avLst/>
          </a:prstGeom>
          <a:noFill/>
        </p:spPr>
        <p:txBody>
          <a:bodyPr wrap="square" rtlCol="0">
            <a:spAutoFit/>
          </a:bodyPr>
          <a:lstStyle/>
          <a:p>
            <a:pPr algn="r"/>
            <a:r>
              <a:rPr lang="en-US" b="1" i="1" dirty="0"/>
              <a:t>ori</a:t>
            </a:r>
            <a:r>
              <a:rPr lang="en-US" b="1" dirty="0"/>
              <a:t>                </a:t>
            </a:r>
          </a:p>
          <a:p>
            <a:pPr algn="r"/>
            <a:r>
              <a:rPr lang="en-US" dirty="0"/>
              <a:t>origin of replication allows bacteria to make copies of plasmid</a:t>
            </a:r>
          </a:p>
          <a:p>
            <a:endParaRPr lang="en-US" dirty="0"/>
          </a:p>
        </p:txBody>
      </p:sp>
      <p:pic>
        <p:nvPicPr>
          <p:cNvPr id="23" name="Picture 22">
            <a:extLst>
              <a:ext uri="{FF2B5EF4-FFF2-40B4-BE49-F238E27FC236}">
                <a16:creationId xmlns:a16="http://schemas.microsoft.com/office/drawing/2014/main" id="{E5213FD1-62D0-1F3B-3113-B6C2E18D7F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787" y="4657341"/>
            <a:ext cx="887680" cy="789885"/>
          </a:xfrm>
          <a:prstGeom prst="rect">
            <a:avLst/>
          </a:prstGeom>
        </p:spPr>
      </p:pic>
      <p:pic>
        <p:nvPicPr>
          <p:cNvPr id="24" name="Picture 23">
            <a:extLst>
              <a:ext uri="{FF2B5EF4-FFF2-40B4-BE49-F238E27FC236}">
                <a16:creationId xmlns:a16="http://schemas.microsoft.com/office/drawing/2014/main" id="{CFA87ED8-082B-DC87-F85F-0B966C4A25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510288">
            <a:off x="984683" y="5268366"/>
            <a:ext cx="887680" cy="789885"/>
          </a:xfrm>
          <a:prstGeom prst="rect">
            <a:avLst/>
          </a:prstGeom>
        </p:spPr>
      </p:pic>
      <p:pic>
        <p:nvPicPr>
          <p:cNvPr id="25" name="Picture 24">
            <a:extLst>
              <a:ext uri="{FF2B5EF4-FFF2-40B4-BE49-F238E27FC236}">
                <a16:creationId xmlns:a16="http://schemas.microsoft.com/office/drawing/2014/main" id="{A902EDAA-1702-9FCC-2C84-3475E7D526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47879">
            <a:off x="228128" y="5213069"/>
            <a:ext cx="887680" cy="789885"/>
          </a:xfrm>
          <a:prstGeom prst="rect">
            <a:avLst/>
          </a:prstGeom>
        </p:spPr>
      </p:pic>
      <p:pic>
        <p:nvPicPr>
          <p:cNvPr id="26" name="Picture 25">
            <a:extLst>
              <a:ext uri="{FF2B5EF4-FFF2-40B4-BE49-F238E27FC236}">
                <a16:creationId xmlns:a16="http://schemas.microsoft.com/office/drawing/2014/main" id="{02930411-60F0-9FCC-BAB2-0BBFF9F3FC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4323" y="4977002"/>
            <a:ext cx="999746" cy="1021082"/>
          </a:xfrm>
          <a:prstGeom prst="rect">
            <a:avLst/>
          </a:prstGeom>
        </p:spPr>
      </p:pic>
      <p:pic>
        <p:nvPicPr>
          <p:cNvPr id="27" name="Picture 26">
            <a:extLst>
              <a:ext uri="{FF2B5EF4-FFF2-40B4-BE49-F238E27FC236}">
                <a16:creationId xmlns:a16="http://schemas.microsoft.com/office/drawing/2014/main" id="{60C28901-3260-2A60-3DA4-1792F66279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974277">
            <a:off x="9790962" y="4439888"/>
            <a:ext cx="999746" cy="1021082"/>
          </a:xfrm>
          <a:prstGeom prst="rect">
            <a:avLst/>
          </a:prstGeom>
        </p:spPr>
      </p:pic>
      <p:pic>
        <p:nvPicPr>
          <p:cNvPr id="28" name="Picture 27">
            <a:extLst>
              <a:ext uri="{FF2B5EF4-FFF2-40B4-BE49-F238E27FC236}">
                <a16:creationId xmlns:a16="http://schemas.microsoft.com/office/drawing/2014/main" id="{16818A62-179D-456E-E8A4-E6ECAB648C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5908" y="5330682"/>
            <a:ext cx="999746" cy="1021082"/>
          </a:xfrm>
          <a:prstGeom prst="rect">
            <a:avLst/>
          </a:prstGeom>
        </p:spPr>
      </p:pic>
      <p:sp>
        <p:nvSpPr>
          <p:cNvPr id="2" name="TextBox 1">
            <a:extLst>
              <a:ext uri="{FF2B5EF4-FFF2-40B4-BE49-F238E27FC236}">
                <a16:creationId xmlns:a16="http://schemas.microsoft.com/office/drawing/2014/main" id="{738458D0-1BEB-655A-03CF-13089E61B053}"/>
              </a:ext>
            </a:extLst>
          </p:cNvPr>
          <p:cNvSpPr txBox="1"/>
          <p:nvPr/>
        </p:nvSpPr>
        <p:spPr>
          <a:xfrm>
            <a:off x="5261577" y="3239968"/>
            <a:ext cx="2038668" cy="461665"/>
          </a:xfrm>
          <a:prstGeom prst="rect">
            <a:avLst/>
          </a:prstGeom>
          <a:noFill/>
        </p:spPr>
        <p:txBody>
          <a:bodyPr wrap="square">
            <a:spAutoFit/>
          </a:bodyPr>
          <a:lstStyle/>
          <a:p>
            <a:r>
              <a:rPr lang="en-US" sz="2400" b="1" dirty="0"/>
              <a:t>pGLO</a:t>
            </a:r>
            <a:endParaRPr lang="en-US" b="1" dirty="0"/>
          </a:p>
        </p:txBody>
      </p:sp>
    </p:spTree>
    <p:extLst>
      <p:ext uri="{BB962C8B-B14F-4D97-AF65-F5344CB8AC3E}">
        <p14:creationId xmlns:p14="http://schemas.microsoft.com/office/powerpoint/2010/main" val="834910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graphics, clipart, art, design&#10;&#10;Description automatically generated">
            <a:extLst>
              <a:ext uri="{FF2B5EF4-FFF2-40B4-BE49-F238E27FC236}">
                <a16:creationId xmlns:a16="http://schemas.microsoft.com/office/drawing/2014/main" id="{033DDEAE-3E47-358D-3EB8-4575DDECE9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1455" y="1909744"/>
            <a:ext cx="3488895" cy="3373242"/>
          </a:xfrm>
          <a:prstGeom prst="rect">
            <a:avLst/>
          </a:prstGeom>
        </p:spPr>
      </p:pic>
      <p:sp>
        <p:nvSpPr>
          <p:cNvPr id="5" name="Title 4">
            <a:extLst>
              <a:ext uri="{FF2B5EF4-FFF2-40B4-BE49-F238E27FC236}">
                <a16:creationId xmlns:a16="http://schemas.microsoft.com/office/drawing/2014/main" id="{C3DC9AD6-EBE8-9546-273D-B3D30EACD046}"/>
              </a:ext>
            </a:extLst>
          </p:cNvPr>
          <p:cNvSpPr>
            <a:spLocks noGrp="1"/>
          </p:cNvSpPr>
          <p:nvPr>
            <p:ph type="title"/>
          </p:nvPr>
        </p:nvSpPr>
        <p:spPr/>
        <p:txBody>
          <a:bodyPr>
            <a:normAutofit/>
          </a:bodyPr>
          <a:lstStyle/>
          <a:p>
            <a:r>
              <a:rPr lang="en-US" sz="4000" err="1">
                <a:latin typeface="Arial Nova Light"/>
              </a:rPr>
              <a:t>pGLO</a:t>
            </a:r>
            <a:r>
              <a:rPr lang="en-US" sz="4000">
                <a:latin typeface="Arial Nova Light"/>
              </a:rPr>
              <a:t> plasmid (simplified)</a:t>
            </a:r>
          </a:p>
        </p:txBody>
      </p:sp>
      <p:sp>
        <p:nvSpPr>
          <p:cNvPr id="9" name="TextBox 8">
            <a:extLst>
              <a:ext uri="{FF2B5EF4-FFF2-40B4-BE49-F238E27FC236}">
                <a16:creationId xmlns:a16="http://schemas.microsoft.com/office/drawing/2014/main" id="{C41AB6CC-DEAA-3BCC-AFAA-1E83C613B7AF}"/>
              </a:ext>
            </a:extLst>
          </p:cNvPr>
          <p:cNvSpPr txBox="1"/>
          <p:nvPr/>
        </p:nvSpPr>
        <p:spPr>
          <a:xfrm>
            <a:off x="3244416" y="4831577"/>
            <a:ext cx="3385092" cy="523220"/>
          </a:xfrm>
          <a:prstGeom prst="rect">
            <a:avLst/>
          </a:prstGeom>
          <a:noFill/>
        </p:spPr>
        <p:txBody>
          <a:bodyPr wrap="square" rtlCol="0">
            <a:spAutoFit/>
          </a:bodyPr>
          <a:lstStyle/>
          <a:p>
            <a:r>
              <a:rPr lang="en-US" sz="2800" b="1" i="1" dirty="0"/>
              <a:t>       amp</a:t>
            </a:r>
            <a:r>
              <a:rPr lang="en-US" sz="2800" b="1" i="1" baseline="30000" dirty="0"/>
              <a:t>r</a:t>
            </a:r>
            <a:endParaRPr lang="en-US" sz="2800" dirty="0"/>
          </a:p>
        </p:txBody>
      </p:sp>
      <p:sp>
        <p:nvSpPr>
          <p:cNvPr id="10" name="TextBox 9">
            <a:extLst>
              <a:ext uri="{FF2B5EF4-FFF2-40B4-BE49-F238E27FC236}">
                <a16:creationId xmlns:a16="http://schemas.microsoft.com/office/drawing/2014/main" id="{3B263590-5DB6-7821-7524-617A2D83B921}"/>
              </a:ext>
            </a:extLst>
          </p:cNvPr>
          <p:cNvSpPr txBox="1"/>
          <p:nvPr/>
        </p:nvSpPr>
        <p:spPr>
          <a:xfrm>
            <a:off x="6395511" y="4465714"/>
            <a:ext cx="2962508" cy="523220"/>
          </a:xfrm>
          <a:prstGeom prst="rect">
            <a:avLst/>
          </a:prstGeom>
          <a:noFill/>
        </p:spPr>
        <p:txBody>
          <a:bodyPr wrap="square" rtlCol="0">
            <a:spAutoFit/>
          </a:bodyPr>
          <a:lstStyle/>
          <a:p>
            <a:r>
              <a:rPr lang="en-US" sz="2800" b="1" i="1" dirty="0"/>
              <a:t>       gfp</a:t>
            </a:r>
            <a:endParaRPr lang="en-US" sz="2800" dirty="0"/>
          </a:p>
        </p:txBody>
      </p:sp>
      <p:sp>
        <p:nvSpPr>
          <p:cNvPr id="2" name="TextBox 1">
            <a:extLst>
              <a:ext uri="{FF2B5EF4-FFF2-40B4-BE49-F238E27FC236}">
                <a16:creationId xmlns:a16="http://schemas.microsoft.com/office/drawing/2014/main" id="{6D80F835-F78C-8B4D-484A-7B81C0E06653}"/>
              </a:ext>
            </a:extLst>
          </p:cNvPr>
          <p:cNvSpPr txBox="1"/>
          <p:nvPr/>
        </p:nvSpPr>
        <p:spPr>
          <a:xfrm>
            <a:off x="5261577" y="3239968"/>
            <a:ext cx="2038668" cy="461665"/>
          </a:xfrm>
          <a:prstGeom prst="rect">
            <a:avLst/>
          </a:prstGeom>
          <a:noFill/>
        </p:spPr>
        <p:txBody>
          <a:bodyPr wrap="square">
            <a:spAutoFit/>
          </a:bodyPr>
          <a:lstStyle/>
          <a:p>
            <a:r>
              <a:rPr lang="en-US" sz="2400" b="1" dirty="0"/>
              <a:t>pGLO</a:t>
            </a:r>
            <a:endParaRPr lang="en-US" b="1" dirty="0"/>
          </a:p>
        </p:txBody>
      </p:sp>
    </p:spTree>
    <p:extLst>
      <p:ext uri="{BB962C8B-B14F-4D97-AF65-F5344CB8AC3E}">
        <p14:creationId xmlns:p14="http://schemas.microsoft.com/office/powerpoint/2010/main" val="11522168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4FFB41-FA84-0F8D-EE92-6597EFBE5EE0}"/>
              </a:ext>
            </a:extLst>
          </p:cNvPr>
          <p:cNvSpPr>
            <a:spLocks noGrp="1"/>
          </p:cNvSpPr>
          <p:nvPr>
            <p:ph type="ctrTitle"/>
          </p:nvPr>
        </p:nvSpPr>
        <p:spPr/>
        <p:txBody>
          <a:bodyPr/>
          <a:lstStyle/>
          <a:p>
            <a:r>
              <a:rPr lang="en-US" dirty="0"/>
              <a:t>Student Lab Protocol – Day 1</a:t>
            </a:r>
          </a:p>
        </p:txBody>
      </p:sp>
      <p:sp>
        <p:nvSpPr>
          <p:cNvPr id="4" name="Subtitle 3">
            <a:extLst>
              <a:ext uri="{FF2B5EF4-FFF2-40B4-BE49-F238E27FC236}">
                <a16:creationId xmlns:a16="http://schemas.microsoft.com/office/drawing/2014/main" id="{DBB7605A-8C0A-E6C9-6412-FA54B8C9EAE5}"/>
              </a:ext>
            </a:extLst>
          </p:cNvPr>
          <p:cNvSpPr>
            <a:spLocks noGrp="1"/>
          </p:cNvSpPr>
          <p:nvPr>
            <p:ph type="subTitle" idx="1"/>
          </p:nvPr>
        </p:nvSpPr>
        <p:spPr/>
        <p:txBody>
          <a:bodyPr>
            <a:normAutofit/>
          </a:bodyPr>
          <a:lstStyle/>
          <a:p>
            <a:r>
              <a:rPr lang="en-US" dirty="0"/>
              <a:t>Bacterial transformation with </a:t>
            </a:r>
            <a:r>
              <a:rPr lang="en-US" dirty="0" err="1"/>
              <a:t>pGLO</a:t>
            </a:r>
            <a:r>
              <a:rPr lang="en-US" dirty="0"/>
              <a:t> plasmid</a:t>
            </a:r>
          </a:p>
        </p:txBody>
      </p:sp>
      <p:pic>
        <p:nvPicPr>
          <p:cNvPr id="10" name="Graphic 9">
            <a:extLst>
              <a:ext uri="{FF2B5EF4-FFF2-40B4-BE49-F238E27FC236}">
                <a16:creationId xmlns:a16="http://schemas.microsoft.com/office/drawing/2014/main" id="{01EAE736-551C-5584-2459-E5ABD56E95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7563" y="3168363"/>
            <a:ext cx="658524" cy="658524"/>
          </a:xfrm>
          <a:prstGeom prst="rect">
            <a:avLst/>
          </a:prstGeom>
        </p:spPr>
      </p:pic>
      <p:pic>
        <p:nvPicPr>
          <p:cNvPr id="2" name="Picture Placeholder 1" descr="A picture containing text, person&#10;&#10;Description automatically generated">
            <a:extLst>
              <a:ext uri="{FF2B5EF4-FFF2-40B4-BE49-F238E27FC236}">
                <a16:creationId xmlns:a16="http://schemas.microsoft.com/office/drawing/2014/main" id="{B0A552EB-65F5-C6AA-291C-21B179FC6DC2}"/>
              </a:ext>
            </a:extLst>
          </p:cNvPr>
          <p:cNvPicPr>
            <a:picLocks noGrp="1" noChangeAspect="1"/>
          </p:cNvPicPr>
          <p:nvPr>
            <p:ph type="pic" idx="10"/>
          </p:nvPr>
        </p:nvPicPr>
        <p:blipFill rotWithShape="1">
          <a:blip r:embed="rId4" cstate="print">
            <a:extLst>
              <a:ext uri="{28A0092B-C50C-407E-A947-70E740481C1C}">
                <a14:useLocalDpi xmlns:a14="http://schemas.microsoft.com/office/drawing/2010/main" val="0"/>
              </a:ext>
            </a:extLst>
          </a:blip>
          <a:srcRect l="37021" r="13389"/>
          <a:stretch/>
        </p:blipFill>
        <p:spPr>
          <a:xfrm>
            <a:off x="7096125" y="0"/>
            <a:ext cx="5095875" cy="6858000"/>
          </a:xfrm>
          <a:prstGeom prst="rect">
            <a:avLst/>
          </a:prstGeom>
        </p:spPr>
      </p:pic>
    </p:spTree>
    <p:extLst>
      <p:ext uri="{BB962C8B-B14F-4D97-AF65-F5344CB8AC3E}">
        <p14:creationId xmlns:p14="http://schemas.microsoft.com/office/powerpoint/2010/main" val="999385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EC8A87-3173-56A5-E512-03B8543DFB0F}"/>
              </a:ext>
            </a:extLst>
          </p:cNvPr>
          <p:cNvSpPr>
            <a:spLocks noGrp="1"/>
          </p:cNvSpPr>
          <p:nvPr>
            <p:ph type="title"/>
          </p:nvPr>
        </p:nvSpPr>
        <p:spPr/>
        <p:txBody>
          <a:bodyPr>
            <a:normAutofit/>
          </a:bodyPr>
          <a:lstStyle/>
          <a:p>
            <a:r>
              <a:rPr lang="en-US" sz="4000">
                <a:latin typeface="Arial Nova Light"/>
              </a:rPr>
              <a:t>Lab protocol - transformation</a:t>
            </a:r>
          </a:p>
        </p:txBody>
      </p:sp>
      <p:sp>
        <p:nvSpPr>
          <p:cNvPr id="6" name="Text Placeholder 5">
            <a:extLst>
              <a:ext uri="{FF2B5EF4-FFF2-40B4-BE49-F238E27FC236}">
                <a16:creationId xmlns:a16="http://schemas.microsoft.com/office/drawing/2014/main" id="{CB02F41C-98D8-67F7-5D05-98449CB9E3D9}"/>
              </a:ext>
            </a:extLst>
          </p:cNvPr>
          <p:cNvSpPr>
            <a:spLocks noGrp="1"/>
          </p:cNvSpPr>
          <p:nvPr>
            <p:ph type="body" sz="quarter" idx="17"/>
          </p:nvPr>
        </p:nvSpPr>
        <p:spPr>
          <a:xfrm>
            <a:off x="6340475" y="1500188"/>
            <a:ext cx="5000625" cy="2157412"/>
          </a:xfrm>
        </p:spPr>
        <p:txBody>
          <a:bodyPr/>
          <a:lstStyle/>
          <a:p>
            <a:r>
              <a:rPr lang="en-US" dirty="0"/>
              <a:t>You have 2 tubes with 250 </a:t>
            </a:r>
            <a:r>
              <a:rPr lang="en-US" dirty="0" err="1"/>
              <a:t>μl</a:t>
            </a:r>
            <a:r>
              <a:rPr lang="en-US" dirty="0"/>
              <a:t> of transformation solution. Label the top of one tube </a:t>
            </a:r>
            <a:r>
              <a:rPr lang="en-US" b="1" dirty="0"/>
              <a:t>+ pGLO</a:t>
            </a:r>
            <a:r>
              <a:rPr lang="en-US" dirty="0"/>
              <a:t> and the other </a:t>
            </a:r>
            <a:r>
              <a:rPr lang="en-US" b="1" dirty="0"/>
              <a:t>– pGLO </a:t>
            </a:r>
            <a:r>
              <a:rPr lang="en-US" dirty="0"/>
              <a:t>. Add your group ID or initials to each tube.</a:t>
            </a:r>
          </a:p>
        </p:txBody>
      </p:sp>
      <p:sp>
        <p:nvSpPr>
          <p:cNvPr id="7" name="Text Placeholder 6">
            <a:extLst>
              <a:ext uri="{FF2B5EF4-FFF2-40B4-BE49-F238E27FC236}">
                <a16:creationId xmlns:a16="http://schemas.microsoft.com/office/drawing/2014/main" id="{27FB4F2A-79C1-E62B-16E7-430F6372BFB0}"/>
              </a:ext>
            </a:extLst>
          </p:cNvPr>
          <p:cNvSpPr>
            <a:spLocks noGrp="1"/>
          </p:cNvSpPr>
          <p:nvPr>
            <p:ph type="body" sz="quarter" idx="18"/>
          </p:nvPr>
        </p:nvSpPr>
        <p:spPr/>
        <p:txBody>
          <a:bodyPr/>
          <a:lstStyle/>
          <a:p>
            <a:r>
              <a:rPr lang="en-US" dirty="0"/>
              <a:t>1.</a:t>
            </a:r>
          </a:p>
        </p:txBody>
      </p:sp>
      <p:sp>
        <p:nvSpPr>
          <p:cNvPr id="10" name="Text Placeholder 5">
            <a:extLst>
              <a:ext uri="{FF2B5EF4-FFF2-40B4-BE49-F238E27FC236}">
                <a16:creationId xmlns:a16="http://schemas.microsoft.com/office/drawing/2014/main" id="{58208EE2-D312-7958-037C-392447743ADD}"/>
              </a:ext>
            </a:extLst>
          </p:cNvPr>
          <p:cNvSpPr txBox="1">
            <a:spLocks/>
          </p:cNvSpPr>
          <p:nvPr/>
        </p:nvSpPr>
        <p:spPr>
          <a:xfrm>
            <a:off x="6402570" y="4196972"/>
            <a:ext cx="5000625" cy="2157412"/>
          </a:xfrm>
          <a:prstGeom prst="rect">
            <a:avLst/>
          </a:prstGeom>
        </p:spPr>
        <p:txBody>
          <a:bodyPr vert="horz" lIns="91440" tIns="45720" rIns="91440" bIns="45720" rtlCol="0">
            <a:normAutofit/>
          </a:bodyPr>
          <a:lstStyle>
            <a:lvl1pPr marL="0" indent="0" algn="l" defTabSz="914422" rtl="0" eaLnBrk="1" latinLnBrk="0" hangingPunct="1">
              <a:lnSpc>
                <a:spcPct val="90000"/>
              </a:lnSpc>
              <a:spcBef>
                <a:spcPts val="1000"/>
              </a:spcBef>
              <a:buFont typeface="Arial" panose="020B0604020202020204" pitchFamily="34" charset="0"/>
              <a:buNone/>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Put both tubes on ice. </a:t>
            </a:r>
          </a:p>
        </p:txBody>
      </p:sp>
      <p:sp>
        <p:nvSpPr>
          <p:cNvPr id="11" name="Text Placeholder 6">
            <a:extLst>
              <a:ext uri="{FF2B5EF4-FFF2-40B4-BE49-F238E27FC236}">
                <a16:creationId xmlns:a16="http://schemas.microsoft.com/office/drawing/2014/main" id="{678FF926-B510-9EBE-6278-257039D3D279}"/>
              </a:ext>
            </a:extLst>
          </p:cNvPr>
          <p:cNvSpPr txBox="1">
            <a:spLocks/>
          </p:cNvSpPr>
          <p:nvPr/>
        </p:nvSpPr>
        <p:spPr>
          <a:xfrm>
            <a:off x="5496476" y="4196972"/>
            <a:ext cx="688975" cy="477837"/>
          </a:xfrm>
          <a:prstGeom prst="rect">
            <a:avLst/>
          </a:prstGeom>
        </p:spPr>
        <p:txBody>
          <a:bodyPr vert="horz" lIns="91440" tIns="45720" rIns="91440" bIns="45720" rtlCol="0">
            <a:normAutofit/>
          </a:bodyPr>
          <a:lstStyle>
            <a:lvl1pPr marL="0" indent="0" algn="r" defTabSz="914422" rtl="0" eaLnBrk="1" latinLnBrk="0" hangingPunct="1">
              <a:lnSpc>
                <a:spcPct val="90000"/>
              </a:lnSpc>
              <a:spcBef>
                <a:spcPts val="1000"/>
              </a:spcBef>
              <a:buFont typeface="Arial" panose="020B0604020202020204" pitchFamily="34" charset="0"/>
              <a:buNone/>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2.</a:t>
            </a:r>
          </a:p>
        </p:txBody>
      </p:sp>
      <p:pic>
        <p:nvPicPr>
          <p:cNvPr id="3" name="Picture 4">
            <a:extLst>
              <a:ext uri="{FF2B5EF4-FFF2-40B4-BE49-F238E27FC236}">
                <a16:creationId xmlns:a16="http://schemas.microsoft.com/office/drawing/2014/main" id="{FD00621F-8A59-5E90-46BA-9A445902AA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915" y="3989804"/>
            <a:ext cx="3449521" cy="2157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a:extLst>
              <a:ext uri="{FF2B5EF4-FFF2-40B4-BE49-F238E27FC236}">
                <a16:creationId xmlns:a16="http://schemas.microsoft.com/office/drawing/2014/main" id="{0F684F02-8D2E-B926-2249-50F4D7EDBB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5570" y="1739106"/>
            <a:ext cx="2781951" cy="1441659"/>
          </a:xfrm>
          <a:prstGeom prst="rect">
            <a:avLst/>
          </a:prstGeom>
        </p:spPr>
      </p:pic>
    </p:spTree>
    <p:extLst>
      <p:ext uri="{BB962C8B-B14F-4D97-AF65-F5344CB8AC3E}">
        <p14:creationId xmlns:p14="http://schemas.microsoft.com/office/powerpoint/2010/main" val="680040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9EC1D8E-D197-A117-5E68-6D641D12A8D7}"/>
              </a:ext>
            </a:extLst>
          </p:cNvPr>
          <p:cNvSpPr/>
          <p:nvPr/>
        </p:nvSpPr>
        <p:spPr>
          <a:xfrm>
            <a:off x="6900485" y="218661"/>
            <a:ext cx="5063320" cy="64008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0" name="Picture 19">
            <a:extLst>
              <a:ext uri="{FF2B5EF4-FFF2-40B4-BE49-F238E27FC236}">
                <a16:creationId xmlns:a16="http://schemas.microsoft.com/office/drawing/2014/main" id="{4BAFCA29-1D78-1E65-2EB6-CD83AB5B22CF}"/>
              </a:ext>
            </a:extLst>
          </p:cNvPr>
          <p:cNvPicPr>
            <a:picLocks noChangeAspect="1"/>
          </p:cNvPicPr>
          <p:nvPr/>
        </p:nvPicPr>
        <p:blipFill rotWithShape="1">
          <a:blip r:embed="rId3"/>
          <a:srcRect b="16308"/>
          <a:stretch/>
        </p:blipFill>
        <p:spPr>
          <a:xfrm>
            <a:off x="6920363" y="3076158"/>
            <a:ext cx="5029200" cy="3529307"/>
          </a:xfrm>
          <a:prstGeom prst="rect">
            <a:avLst/>
          </a:prstGeom>
        </p:spPr>
      </p:pic>
      <p:sp>
        <p:nvSpPr>
          <p:cNvPr id="2" name="Title 1">
            <a:extLst>
              <a:ext uri="{FF2B5EF4-FFF2-40B4-BE49-F238E27FC236}">
                <a16:creationId xmlns:a16="http://schemas.microsoft.com/office/drawing/2014/main" id="{DCE21757-2867-52DD-9321-8E791D327152}"/>
              </a:ext>
            </a:extLst>
          </p:cNvPr>
          <p:cNvSpPr>
            <a:spLocks noGrp="1"/>
          </p:cNvSpPr>
          <p:nvPr>
            <p:ph type="ctrTitle"/>
          </p:nvPr>
        </p:nvSpPr>
        <p:spPr/>
        <p:txBody>
          <a:bodyPr/>
          <a:lstStyle/>
          <a:p>
            <a:r>
              <a:rPr lang="en-US"/>
              <a:t>Background Information</a:t>
            </a:r>
          </a:p>
        </p:txBody>
      </p:sp>
      <p:sp>
        <p:nvSpPr>
          <p:cNvPr id="3" name="Subtitle 2">
            <a:extLst>
              <a:ext uri="{FF2B5EF4-FFF2-40B4-BE49-F238E27FC236}">
                <a16:creationId xmlns:a16="http://schemas.microsoft.com/office/drawing/2014/main" id="{418B639F-82AC-53E2-8805-2BB927DAAFBD}"/>
              </a:ext>
            </a:extLst>
          </p:cNvPr>
          <p:cNvSpPr>
            <a:spLocks noGrp="1"/>
          </p:cNvSpPr>
          <p:nvPr>
            <p:ph type="subTitle" idx="1"/>
          </p:nvPr>
        </p:nvSpPr>
        <p:spPr>
          <a:xfrm>
            <a:off x="1315279" y="4347889"/>
            <a:ext cx="5423452" cy="2082739"/>
          </a:xfrm>
        </p:spPr>
        <p:txBody>
          <a:bodyPr>
            <a:noAutofit/>
          </a:bodyPr>
          <a:lstStyle/>
          <a:p>
            <a:r>
              <a:rPr lang="en-US" dirty="0"/>
              <a:t>Genetic engineering, GFP, plasmids, bacterial transformation, and selection </a:t>
            </a:r>
          </a:p>
        </p:txBody>
      </p:sp>
      <p:pic>
        <p:nvPicPr>
          <p:cNvPr id="5" name="Graphic 4">
            <a:extLst>
              <a:ext uri="{FF2B5EF4-FFF2-40B4-BE49-F238E27FC236}">
                <a16:creationId xmlns:a16="http://schemas.microsoft.com/office/drawing/2014/main" id="{C6901398-235C-7F59-DE94-7140833D97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0490" y="3161255"/>
            <a:ext cx="731771" cy="731771"/>
          </a:xfrm>
          <a:prstGeom prst="rect">
            <a:avLst/>
          </a:prstGeom>
        </p:spPr>
      </p:pic>
      <p:pic>
        <p:nvPicPr>
          <p:cNvPr id="14" name="Picture 2" descr="A picture containing invertebrate, coelenterate, jellyfish, hydrozoan&#10;&#10;Description automatically generated">
            <a:extLst>
              <a:ext uri="{FF2B5EF4-FFF2-40B4-BE49-F238E27FC236}">
                <a16:creationId xmlns:a16="http://schemas.microsoft.com/office/drawing/2014/main" id="{25B872CF-6E94-6AD8-A2D9-BD7875A53B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3520" y="487978"/>
            <a:ext cx="2588323" cy="23188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graphics, green, art, light&#10;&#10;Description automatically generated">
            <a:extLst>
              <a:ext uri="{FF2B5EF4-FFF2-40B4-BE49-F238E27FC236}">
                <a16:creationId xmlns:a16="http://schemas.microsoft.com/office/drawing/2014/main" id="{5AB50B16-5A0E-30F8-11D4-5A6F0A80B0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61838" y="1037240"/>
            <a:ext cx="1659672" cy="2391760"/>
          </a:xfrm>
          <a:prstGeom prst="rect">
            <a:avLst/>
          </a:prstGeom>
        </p:spPr>
      </p:pic>
    </p:spTree>
    <p:extLst>
      <p:ext uri="{BB962C8B-B14F-4D97-AF65-F5344CB8AC3E}">
        <p14:creationId xmlns:p14="http://schemas.microsoft.com/office/powerpoint/2010/main" val="16953413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EC8A87-3173-56A5-E512-03B8543DFB0F}"/>
              </a:ext>
            </a:extLst>
          </p:cNvPr>
          <p:cNvSpPr>
            <a:spLocks noGrp="1"/>
          </p:cNvSpPr>
          <p:nvPr>
            <p:ph type="title"/>
          </p:nvPr>
        </p:nvSpPr>
        <p:spPr/>
        <p:txBody>
          <a:bodyPr>
            <a:normAutofit/>
          </a:bodyPr>
          <a:lstStyle/>
          <a:p>
            <a:r>
              <a:rPr lang="en-US" sz="4000">
                <a:latin typeface="Arial Nova Light"/>
              </a:rPr>
              <a:t>Lab protocol - transformation</a:t>
            </a:r>
          </a:p>
        </p:txBody>
      </p:sp>
      <p:sp>
        <p:nvSpPr>
          <p:cNvPr id="6" name="Text Placeholder 5">
            <a:extLst>
              <a:ext uri="{FF2B5EF4-FFF2-40B4-BE49-F238E27FC236}">
                <a16:creationId xmlns:a16="http://schemas.microsoft.com/office/drawing/2014/main" id="{CB02F41C-98D8-67F7-5D05-98449CB9E3D9}"/>
              </a:ext>
            </a:extLst>
          </p:cNvPr>
          <p:cNvSpPr>
            <a:spLocks noGrp="1"/>
          </p:cNvSpPr>
          <p:nvPr>
            <p:ph type="body" sz="quarter" idx="17"/>
          </p:nvPr>
        </p:nvSpPr>
        <p:spPr>
          <a:xfrm>
            <a:off x="6340475" y="1500188"/>
            <a:ext cx="5480310" cy="2157412"/>
          </a:xfrm>
        </p:spPr>
        <p:txBody>
          <a:bodyPr vert="horz" lIns="91440" tIns="45720" rIns="91440" bIns="45720" rtlCol="0" anchor="t">
            <a:noAutofit/>
          </a:bodyPr>
          <a:lstStyle/>
          <a:p>
            <a:r>
              <a:rPr lang="en-US">
                <a:latin typeface="Arial Nova Light"/>
              </a:rPr>
              <a:t>Use a sterile loop to scrape 2-4 single </a:t>
            </a:r>
            <a:r>
              <a:rPr lang="en-US" i="1">
                <a:latin typeface="Arial Nova Light"/>
              </a:rPr>
              <a:t>E. coli </a:t>
            </a:r>
            <a:r>
              <a:rPr lang="en-US">
                <a:latin typeface="Arial Nova Light"/>
              </a:rPr>
              <a:t>colonies from the surface of the starter plate. Transfer the loop into the </a:t>
            </a:r>
            <a:r>
              <a:rPr lang="en-US" b="1">
                <a:latin typeface="Arial Nova Light"/>
              </a:rPr>
              <a:t>+ </a:t>
            </a:r>
            <a:r>
              <a:rPr lang="en-US" b="1" err="1">
                <a:latin typeface="Arial Nova Light"/>
              </a:rPr>
              <a:t>pGLO</a:t>
            </a:r>
            <a:r>
              <a:rPr lang="en-US" b="1">
                <a:latin typeface="Arial Nova Light"/>
              </a:rPr>
              <a:t> </a:t>
            </a:r>
            <a:r>
              <a:rPr lang="en-US">
                <a:latin typeface="Arial Nova Light"/>
              </a:rPr>
              <a:t>tube and swirl it in the transformation solution to disperse the bacteria. Close the tube and place it back on ice.  </a:t>
            </a:r>
            <a:endParaRPr lang="en-US" dirty="0"/>
          </a:p>
        </p:txBody>
      </p:sp>
      <p:sp>
        <p:nvSpPr>
          <p:cNvPr id="7" name="Text Placeholder 6">
            <a:extLst>
              <a:ext uri="{FF2B5EF4-FFF2-40B4-BE49-F238E27FC236}">
                <a16:creationId xmlns:a16="http://schemas.microsoft.com/office/drawing/2014/main" id="{27FB4F2A-79C1-E62B-16E7-430F6372BFB0}"/>
              </a:ext>
            </a:extLst>
          </p:cNvPr>
          <p:cNvSpPr>
            <a:spLocks noGrp="1"/>
          </p:cNvSpPr>
          <p:nvPr>
            <p:ph type="body" sz="quarter" idx="18"/>
          </p:nvPr>
        </p:nvSpPr>
        <p:spPr/>
        <p:txBody>
          <a:bodyPr/>
          <a:lstStyle/>
          <a:p>
            <a:r>
              <a:rPr lang="en-US" dirty="0"/>
              <a:t>3.</a:t>
            </a:r>
          </a:p>
        </p:txBody>
      </p:sp>
      <p:sp>
        <p:nvSpPr>
          <p:cNvPr id="10" name="Text Placeholder 5">
            <a:extLst>
              <a:ext uri="{FF2B5EF4-FFF2-40B4-BE49-F238E27FC236}">
                <a16:creationId xmlns:a16="http://schemas.microsoft.com/office/drawing/2014/main" id="{58208EE2-D312-7958-037C-392447743ADD}"/>
              </a:ext>
            </a:extLst>
          </p:cNvPr>
          <p:cNvSpPr txBox="1">
            <a:spLocks/>
          </p:cNvSpPr>
          <p:nvPr/>
        </p:nvSpPr>
        <p:spPr>
          <a:xfrm>
            <a:off x="6402570" y="5156616"/>
            <a:ext cx="5300428" cy="1197768"/>
          </a:xfrm>
          <a:prstGeom prst="rect">
            <a:avLst/>
          </a:prstGeom>
        </p:spPr>
        <p:txBody>
          <a:bodyPr vert="horz" lIns="91440" tIns="45720" rIns="91440" bIns="45720" rtlCol="0">
            <a:noAutofit/>
          </a:bodyPr>
          <a:lstStyle>
            <a:lvl1pPr marL="0" indent="0" algn="l" defTabSz="914422" rtl="0" eaLnBrk="1" latinLnBrk="0" hangingPunct="1">
              <a:lnSpc>
                <a:spcPct val="90000"/>
              </a:lnSpc>
              <a:spcBef>
                <a:spcPts val="1000"/>
              </a:spcBef>
              <a:buFont typeface="Arial" panose="020B0604020202020204" pitchFamily="34" charset="0"/>
              <a:buNone/>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Use a new loop and repeat step 3 to transfer bacteria to the </a:t>
            </a:r>
            <a:r>
              <a:rPr lang="en-US" b="1" dirty="0"/>
              <a:t>– pGLO </a:t>
            </a:r>
            <a:r>
              <a:rPr lang="en-US" dirty="0"/>
              <a:t>tube. </a:t>
            </a:r>
          </a:p>
        </p:txBody>
      </p:sp>
      <p:sp>
        <p:nvSpPr>
          <p:cNvPr id="11" name="Text Placeholder 6">
            <a:extLst>
              <a:ext uri="{FF2B5EF4-FFF2-40B4-BE49-F238E27FC236}">
                <a16:creationId xmlns:a16="http://schemas.microsoft.com/office/drawing/2014/main" id="{678FF926-B510-9EBE-6278-257039D3D279}"/>
              </a:ext>
            </a:extLst>
          </p:cNvPr>
          <p:cNvSpPr txBox="1">
            <a:spLocks/>
          </p:cNvSpPr>
          <p:nvPr/>
        </p:nvSpPr>
        <p:spPr>
          <a:xfrm>
            <a:off x="5496476" y="5156342"/>
            <a:ext cx="688975" cy="477837"/>
          </a:xfrm>
          <a:prstGeom prst="rect">
            <a:avLst/>
          </a:prstGeom>
        </p:spPr>
        <p:txBody>
          <a:bodyPr vert="horz" lIns="91440" tIns="45720" rIns="91440" bIns="45720" rtlCol="0">
            <a:normAutofit/>
          </a:bodyPr>
          <a:lstStyle>
            <a:lvl1pPr marL="0" indent="0" algn="r" defTabSz="914422" rtl="0" eaLnBrk="1" latinLnBrk="0" hangingPunct="1">
              <a:lnSpc>
                <a:spcPct val="90000"/>
              </a:lnSpc>
              <a:spcBef>
                <a:spcPts val="1000"/>
              </a:spcBef>
              <a:buFont typeface="Arial" panose="020B0604020202020204" pitchFamily="34" charset="0"/>
              <a:buNone/>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4.</a:t>
            </a:r>
          </a:p>
        </p:txBody>
      </p:sp>
      <p:pic>
        <p:nvPicPr>
          <p:cNvPr id="9" name="Picture 8">
            <a:extLst>
              <a:ext uri="{FF2B5EF4-FFF2-40B4-BE49-F238E27FC236}">
                <a16:creationId xmlns:a16="http://schemas.microsoft.com/office/drawing/2014/main" id="{71DD45C2-E7EE-03F2-8121-72CB4C4210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215" y="1500188"/>
            <a:ext cx="4774170" cy="3117066"/>
          </a:xfrm>
          <a:prstGeom prst="rect">
            <a:avLst/>
          </a:prstGeom>
        </p:spPr>
      </p:pic>
      <p:pic>
        <p:nvPicPr>
          <p:cNvPr id="12" name="Picture 4">
            <a:extLst>
              <a:ext uri="{FF2B5EF4-FFF2-40B4-BE49-F238E27FC236}">
                <a16:creationId xmlns:a16="http://schemas.microsoft.com/office/drawing/2014/main" id="{887E6EC9-3EE1-B415-9578-DB3CF550A5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2979" y="4728245"/>
            <a:ext cx="2600060" cy="1626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85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EC8A87-3173-56A5-E512-03B8543DFB0F}"/>
              </a:ext>
            </a:extLst>
          </p:cNvPr>
          <p:cNvSpPr>
            <a:spLocks noGrp="1"/>
          </p:cNvSpPr>
          <p:nvPr>
            <p:ph type="title"/>
          </p:nvPr>
        </p:nvSpPr>
        <p:spPr/>
        <p:txBody>
          <a:bodyPr>
            <a:normAutofit/>
          </a:bodyPr>
          <a:lstStyle/>
          <a:p>
            <a:r>
              <a:rPr lang="en-US" sz="4000" dirty="0">
                <a:latin typeface="Arial Nova Light"/>
              </a:rPr>
              <a:t>Lab protocol - transformation</a:t>
            </a:r>
          </a:p>
        </p:txBody>
      </p:sp>
      <p:sp>
        <p:nvSpPr>
          <p:cNvPr id="6" name="Text Placeholder 5">
            <a:extLst>
              <a:ext uri="{FF2B5EF4-FFF2-40B4-BE49-F238E27FC236}">
                <a16:creationId xmlns:a16="http://schemas.microsoft.com/office/drawing/2014/main" id="{CB02F41C-98D8-67F7-5D05-98449CB9E3D9}"/>
              </a:ext>
            </a:extLst>
          </p:cNvPr>
          <p:cNvSpPr>
            <a:spLocks noGrp="1"/>
          </p:cNvSpPr>
          <p:nvPr>
            <p:ph type="body" sz="quarter" idx="17"/>
          </p:nvPr>
        </p:nvSpPr>
        <p:spPr>
          <a:xfrm>
            <a:off x="6340475" y="1500188"/>
            <a:ext cx="5000625" cy="2157412"/>
          </a:xfrm>
        </p:spPr>
        <p:txBody>
          <a:bodyPr>
            <a:noAutofit/>
          </a:bodyPr>
          <a:lstStyle/>
          <a:p>
            <a:r>
              <a:rPr lang="en-US" dirty="0"/>
              <a:t>Dip a loop into the pGLO plasmid vial, check for a film across the circle, and swirl the plasmid in the </a:t>
            </a:r>
            <a:r>
              <a:rPr lang="en-US" b="1" dirty="0"/>
              <a:t>+pGLO </a:t>
            </a:r>
            <a:r>
              <a:rPr lang="en-US" dirty="0"/>
              <a:t>tube. Do not add any plasmid into the    </a:t>
            </a:r>
            <a:r>
              <a:rPr lang="en-US" b="1" dirty="0"/>
              <a:t>–pGLO </a:t>
            </a:r>
            <a:r>
              <a:rPr lang="en-US" dirty="0"/>
              <a:t>tube. </a:t>
            </a:r>
          </a:p>
        </p:txBody>
      </p:sp>
      <p:sp>
        <p:nvSpPr>
          <p:cNvPr id="7" name="Text Placeholder 6">
            <a:extLst>
              <a:ext uri="{FF2B5EF4-FFF2-40B4-BE49-F238E27FC236}">
                <a16:creationId xmlns:a16="http://schemas.microsoft.com/office/drawing/2014/main" id="{27FB4F2A-79C1-E62B-16E7-430F6372BFB0}"/>
              </a:ext>
            </a:extLst>
          </p:cNvPr>
          <p:cNvSpPr>
            <a:spLocks noGrp="1"/>
          </p:cNvSpPr>
          <p:nvPr>
            <p:ph type="body" sz="quarter" idx="18"/>
          </p:nvPr>
        </p:nvSpPr>
        <p:spPr/>
        <p:txBody>
          <a:bodyPr/>
          <a:lstStyle/>
          <a:p>
            <a:r>
              <a:rPr lang="en-US" dirty="0"/>
              <a:t>5.</a:t>
            </a:r>
          </a:p>
        </p:txBody>
      </p:sp>
      <p:pic>
        <p:nvPicPr>
          <p:cNvPr id="2" name="Picture 1">
            <a:extLst>
              <a:ext uri="{FF2B5EF4-FFF2-40B4-BE49-F238E27FC236}">
                <a16:creationId xmlns:a16="http://schemas.microsoft.com/office/drawing/2014/main" id="{B5B5571E-9494-5207-EB67-FDCDA6E5E1C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229" t="29387"/>
          <a:stretch/>
        </p:blipFill>
        <p:spPr bwMode="auto">
          <a:xfrm>
            <a:off x="429719" y="1540508"/>
            <a:ext cx="4731852" cy="2477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BB1B2E76-DC16-8BE4-9A4A-60794910F5A2}"/>
              </a:ext>
            </a:extLst>
          </p:cNvPr>
          <p:cNvSpPr/>
          <p:nvPr/>
        </p:nvSpPr>
        <p:spPr>
          <a:xfrm>
            <a:off x="170865" y="1169477"/>
            <a:ext cx="1174819" cy="1094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4">
            <a:extLst>
              <a:ext uri="{FF2B5EF4-FFF2-40B4-BE49-F238E27FC236}">
                <a16:creationId xmlns:a16="http://schemas.microsoft.com/office/drawing/2014/main" id="{93118876-5ED0-5B70-4104-77ABDFF682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684" y="4525231"/>
            <a:ext cx="3376219" cy="2111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descr="A close up of a clock&#10;&#10;Description automatically generated">
            <a:extLst>
              <a:ext uri="{FF2B5EF4-FFF2-40B4-BE49-F238E27FC236}">
                <a16:creationId xmlns:a16="http://schemas.microsoft.com/office/drawing/2014/main" id="{689AB557-45D4-85CF-5225-ABD6339D3E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366" y="5328761"/>
            <a:ext cx="599815" cy="600075"/>
          </a:xfrm>
          <a:prstGeom prst="rect">
            <a:avLst/>
          </a:prstGeom>
        </p:spPr>
      </p:pic>
      <p:sp>
        <p:nvSpPr>
          <p:cNvPr id="17" name="Text Placeholder 5">
            <a:extLst>
              <a:ext uri="{FF2B5EF4-FFF2-40B4-BE49-F238E27FC236}">
                <a16:creationId xmlns:a16="http://schemas.microsoft.com/office/drawing/2014/main" id="{74CAEFD9-B5D2-746E-18A3-DE42DD78F94D}"/>
              </a:ext>
            </a:extLst>
          </p:cNvPr>
          <p:cNvSpPr txBox="1">
            <a:spLocks/>
          </p:cNvSpPr>
          <p:nvPr/>
        </p:nvSpPr>
        <p:spPr>
          <a:xfrm>
            <a:off x="6309439" y="4585684"/>
            <a:ext cx="5000625" cy="2157412"/>
          </a:xfrm>
          <a:prstGeom prst="rect">
            <a:avLst/>
          </a:prstGeom>
        </p:spPr>
        <p:txBody>
          <a:bodyPr vert="horz" lIns="91440" tIns="45720" rIns="91440" bIns="45720" rtlCol="0">
            <a:noAutofit/>
          </a:bodyPr>
          <a:lstStyle>
            <a:lvl1pPr marL="0" indent="0" algn="l" defTabSz="914422" rtl="0" eaLnBrk="1" latinLnBrk="0" hangingPunct="1">
              <a:lnSpc>
                <a:spcPct val="90000"/>
              </a:lnSpc>
              <a:spcBef>
                <a:spcPts val="1000"/>
              </a:spcBef>
              <a:buFont typeface="Arial" panose="020B0604020202020204" pitchFamily="34" charset="0"/>
              <a:buNone/>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Incubate the tubes on ice for 10 minutes. Make sure the tubes are in full contact with the ice. </a:t>
            </a:r>
          </a:p>
        </p:txBody>
      </p:sp>
      <p:sp>
        <p:nvSpPr>
          <p:cNvPr id="18" name="Text Placeholder 6">
            <a:extLst>
              <a:ext uri="{FF2B5EF4-FFF2-40B4-BE49-F238E27FC236}">
                <a16:creationId xmlns:a16="http://schemas.microsoft.com/office/drawing/2014/main" id="{2618DAC3-87EC-A347-13F7-9FDE679FC0D2}"/>
              </a:ext>
            </a:extLst>
          </p:cNvPr>
          <p:cNvSpPr txBox="1">
            <a:spLocks/>
          </p:cNvSpPr>
          <p:nvPr/>
        </p:nvSpPr>
        <p:spPr>
          <a:xfrm>
            <a:off x="5465440" y="4585684"/>
            <a:ext cx="688975" cy="477837"/>
          </a:xfrm>
          <a:prstGeom prst="rect">
            <a:avLst/>
          </a:prstGeom>
        </p:spPr>
        <p:txBody>
          <a:bodyPr vert="horz" lIns="91440" tIns="45720" rIns="91440" bIns="45720" rtlCol="0">
            <a:normAutofit/>
          </a:bodyPr>
          <a:lstStyle>
            <a:lvl1pPr marL="0" indent="0" algn="r" defTabSz="914422" rtl="0" eaLnBrk="1" latinLnBrk="0" hangingPunct="1">
              <a:lnSpc>
                <a:spcPct val="90000"/>
              </a:lnSpc>
              <a:spcBef>
                <a:spcPts val="1000"/>
              </a:spcBef>
              <a:buFont typeface="Arial" panose="020B0604020202020204" pitchFamily="34" charset="0"/>
              <a:buNone/>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6.</a:t>
            </a:r>
          </a:p>
        </p:txBody>
      </p:sp>
      <p:pic>
        <p:nvPicPr>
          <p:cNvPr id="8" name="Picture 7" descr="A picture containing screenshot, line, light&#10;&#10;Description automatically generated">
            <a:extLst>
              <a:ext uri="{FF2B5EF4-FFF2-40B4-BE49-F238E27FC236}">
                <a16:creationId xmlns:a16="http://schemas.microsoft.com/office/drawing/2014/main" id="{2233AB6C-8F48-72E8-EEB7-DBB238832E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72621">
            <a:off x="57660" y="1068067"/>
            <a:ext cx="1258827" cy="944882"/>
          </a:xfrm>
          <a:prstGeom prst="rect">
            <a:avLst/>
          </a:prstGeom>
        </p:spPr>
      </p:pic>
    </p:spTree>
    <p:extLst>
      <p:ext uri="{BB962C8B-B14F-4D97-AF65-F5344CB8AC3E}">
        <p14:creationId xmlns:p14="http://schemas.microsoft.com/office/powerpoint/2010/main" val="10079375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EC8A87-3173-56A5-E512-03B8543DFB0F}"/>
              </a:ext>
            </a:extLst>
          </p:cNvPr>
          <p:cNvSpPr>
            <a:spLocks noGrp="1"/>
          </p:cNvSpPr>
          <p:nvPr>
            <p:ph type="title"/>
          </p:nvPr>
        </p:nvSpPr>
        <p:spPr/>
        <p:txBody>
          <a:bodyPr>
            <a:normAutofit/>
          </a:bodyPr>
          <a:lstStyle/>
          <a:p>
            <a:r>
              <a:rPr lang="en-US" sz="4000">
                <a:latin typeface="Arial Nova Light"/>
              </a:rPr>
              <a:t>Lab protocol - transformation</a:t>
            </a:r>
          </a:p>
        </p:txBody>
      </p:sp>
      <p:sp>
        <p:nvSpPr>
          <p:cNvPr id="6" name="Text Placeholder 5">
            <a:extLst>
              <a:ext uri="{FF2B5EF4-FFF2-40B4-BE49-F238E27FC236}">
                <a16:creationId xmlns:a16="http://schemas.microsoft.com/office/drawing/2014/main" id="{CB02F41C-98D8-67F7-5D05-98449CB9E3D9}"/>
              </a:ext>
            </a:extLst>
          </p:cNvPr>
          <p:cNvSpPr>
            <a:spLocks noGrp="1"/>
          </p:cNvSpPr>
          <p:nvPr>
            <p:ph type="body" sz="quarter" idx="17"/>
          </p:nvPr>
        </p:nvSpPr>
        <p:spPr>
          <a:xfrm>
            <a:off x="6340475" y="1500188"/>
            <a:ext cx="5000625" cy="2157412"/>
          </a:xfrm>
        </p:spPr>
        <p:txBody>
          <a:bodyPr>
            <a:noAutofit/>
          </a:bodyPr>
          <a:lstStyle/>
          <a:p>
            <a:r>
              <a:rPr lang="en-US" dirty="0"/>
              <a:t>Label plates as shown here:</a:t>
            </a:r>
          </a:p>
          <a:p>
            <a:pPr marL="457200" indent="-457200">
              <a:buFont typeface="Arial" panose="020B0604020202020204" pitchFamily="34" charset="0"/>
              <a:buChar char="•"/>
            </a:pPr>
            <a:r>
              <a:rPr lang="en-US" dirty="0"/>
              <a:t>Draw a line down the center of each plate</a:t>
            </a:r>
          </a:p>
          <a:p>
            <a:pPr marL="457200" indent="-457200">
              <a:buFont typeface="Arial" panose="020B0604020202020204" pitchFamily="34" charset="0"/>
              <a:buChar char="•"/>
            </a:pPr>
            <a:r>
              <a:rPr lang="en-US" dirty="0"/>
              <a:t>Write </a:t>
            </a:r>
            <a:r>
              <a:rPr lang="en-US" b="1" dirty="0"/>
              <a:t>+ pGLO </a:t>
            </a:r>
            <a:r>
              <a:rPr lang="en-US" dirty="0"/>
              <a:t>on one side of each plate, and </a:t>
            </a:r>
            <a:r>
              <a:rPr lang="en-US" b="1" dirty="0"/>
              <a:t>– pGLO </a:t>
            </a:r>
            <a:r>
              <a:rPr lang="en-US" dirty="0"/>
              <a:t>on the other. </a:t>
            </a:r>
          </a:p>
        </p:txBody>
      </p:sp>
      <p:sp>
        <p:nvSpPr>
          <p:cNvPr id="7" name="Text Placeholder 6">
            <a:extLst>
              <a:ext uri="{FF2B5EF4-FFF2-40B4-BE49-F238E27FC236}">
                <a16:creationId xmlns:a16="http://schemas.microsoft.com/office/drawing/2014/main" id="{27FB4F2A-79C1-E62B-16E7-430F6372BFB0}"/>
              </a:ext>
            </a:extLst>
          </p:cNvPr>
          <p:cNvSpPr>
            <a:spLocks noGrp="1"/>
          </p:cNvSpPr>
          <p:nvPr>
            <p:ph type="body" sz="quarter" idx="18"/>
          </p:nvPr>
        </p:nvSpPr>
        <p:spPr/>
        <p:txBody>
          <a:bodyPr/>
          <a:lstStyle/>
          <a:p>
            <a:r>
              <a:rPr lang="en-US" dirty="0"/>
              <a:t>7.</a:t>
            </a:r>
          </a:p>
        </p:txBody>
      </p:sp>
      <p:sp>
        <p:nvSpPr>
          <p:cNvPr id="2" name="Rectangle: Rounded Corners 1">
            <a:extLst>
              <a:ext uri="{FF2B5EF4-FFF2-40B4-BE49-F238E27FC236}">
                <a16:creationId xmlns:a16="http://schemas.microsoft.com/office/drawing/2014/main" id="{3EBB6FA8-B2AF-4E30-0406-ED26097F66B9}"/>
              </a:ext>
            </a:extLst>
          </p:cNvPr>
          <p:cNvSpPr/>
          <p:nvPr/>
        </p:nvSpPr>
        <p:spPr>
          <a:xfrm>
            <a:off x="6091160" y="4649190"/>
            <a:ext cx="5487805" cy="1796059"/>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Light"/>
              <a:ea typeface="+mn-ea"/>
              <a:cs typeface="+mn-cs"/>
            </a:endParaRPr>
          </a:p>
        </p:txBody>
      </p:sp>
      <p:sp>
        <p:nvSpPr>
          <p:cNvPr id="3" name="TextBox 2">
            <a:extLst>
              <a:ext uri="{FF2B5EF4-FFF2-40B4-BE49-F238E27FC236}">
                <a16:creationId xmlns:a16="http://schemas.microsoft.com/office/drawing/2014/main" id="{F123B17A-3E56-5CA2-A555-07E9468A76BE}"/>
              </a:ext>
            </a:extLst>
          </p:cNvPr>
          <p:cNvSpPr txBox="1"/>
          <p:nvPr/>
        </p:nvSpPr>
        <p:spPr>
          <a:xfrm>
            <a:off x="6184312" y="4753618"/>
            <a:ext cx="520049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Nova Light"/>
                <a:ea typeface="+mn-ea"/>
                <a:cs typeface="+mn-cs"/>
              </a:rPr>
              <a:t>Note: Plates should be labeled on the bottom (agar side) around the edge, in small, neat writing, so the bacteria colonies can be easily seen. </a:t>
            </a:r>
          </a:p>
        </p:txBody>
      </p:sp>
      <p:pic>
        <p:nvPicPr>
          <p:cNvPr id="4" name="Picture 3" descr="Shape, circle&#10;&#10;Description automatically generated">
            <a:extLst>
              <a:ext uri="{FF2B5EF4-FFF2-40B4-BE49-F238E27FC236}">
                <a16:creationId xmlns:a16="http://schemas.microsoft.com/office/drawing/2014/main" id="{51EDB34B-94DF-7363-A573-B0BA35912A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829" y="2564777"/>
            <a:ext cx="4960583" cy="2147277"/>
          </a:xfrm>
          <a:prstGeom prst="rect">
            <a:avLst/>
          </a:prstGeom>
        </p:spPr>
      </p:pic>
    </p:spTree>
    <p:extLst>
      <p:ext uri="{BB962C8B-B14F-4D97-AF65-F5344CB8AC3E}">
        <p14:creationId xmlns:p14="http://schemas.microsoft.com/office/powerpoint/2010/main" val="33424620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043FC-4C30-3147-9CC1-538B41A8F84D}"/>
              </a:ext>
            </a:extLst>
          </p:cNvPr>
          <p:cNvSpPr>
            <a:spLocks noGrp="1"/>
          </p:cNvSpPr>
          <p:nvPr>
            <p:ph type="title"/>
          </p:nvPr>
        </p:nvSpPr>
        <p:spPr/>
        <p:txBody>
          <a:bodyPr>
            <a:normAutofit/>
          </a:bodyPr>
          <a:lstStyle/>
          <a:p>
            <a:r>
              <a:rPr lang="en-US" sz="4000" dirty="0"/>
              <a:t>Look at the plasmid under UV light  </a:t>
            </a:r>
          </a:p>
        </p:txBody>
      </p:sp>
      <p:sp>
        <p:nvSpPr>
          <p:cNvPr id="3" name="Text Placeholder 2">
            <a:extLst>
              <a:ext uri="{FF2B5EF4-FFF2-40B4-BE49-F238E27FC236}">
                <a16:creationId xmlns:a16="http://schemas.microsoft.com/office/drawing/2014/main" id="{31A20499-583C-1A2E-0EFE-B3D9D51DDC7E}"/>
              </a:ext>
            </a:extLst>
          </p:cNvPr>
          <p:cNvSpPr>
            <a:spLocks noGrp="1"/>
          </p:cNvSpPr>
          <p:nvPr>
            <p:ph type="body" sz="quarter" idx="17"/>
          </p:nvPr>
        </p:nvSpPr>
        <p:spPr>
          <a:xfrm>
            <a:off x="6395893" y="2639116"/>
            <a:ext cx="4076232" cy="789884"/>
          </a:xfrm>
        </p:spPr>
        <p:txBody>
          <a:bodyPr/>
          <a:lstStyle/>
          <a:p>
            <a:r>
              <a:rPr lang="en-US" dirty="0"/>
              <a:t>What color is the DNA?</a:t>
            </a:r>
          </a:p>
          <a:p>
            <a:r>
              <a:rPr lang="en-US" dirty="0"/>
              <a:t> Can you see any green?</a:t>
            </a:r>
          </a:p>
        </p:txBody>
      </p:sp>
      <p:pic>
        <p:nvPicPr>
          <p:cNvPr id="6" name="Picture 5" descr="A white bottle with yellow label&#10;&#10;Description automatically generated with medium confidence">
            <a:extLst>
              <a:ext uri="{FF2B5EF4-FFF2-40B4-BE49-F238E27FC236}">
                <a16:creationId xmlns:a16="http://schemas.microsoft.com/office/drawing/2014/main" id="{1C4688D2-077C-82C8-E145-257B3A9682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0454" y="1535424"/>
            <a:ext cx="1899320" cy="3639028"/>
          </a:xfrm>
          <a:prstGeom prst="rect">
            <a:avLst/>
          </a:prstGeom>
        </p:spPr>
      </p:pic>
      <p:pic>
        <p:nvPicPr>
          <p:cNvPr id="10" name="Picture 9" descr="A purple rolling pin with lines coming out of it&#10;&#10;Description automatically generated with low confidence">
            <a:extLst>
              <a:ext uri="{FF2B5EF4-FFF2-40B4-BE49-F238E27FC236}">
                <a16:creationId xmlns:a16="http://schemas.microsoft.com/office/drawing/2014/main" id="{6219FFFD-60F9-0D10-A4A1-75FA14C3FA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443601">
            <a:off x="1552379" y="2285837"/>
            <a:ext cx="2138203" cy="2138203"/>
          </a:xfrm>
          <a:prstGeom prst="rect">
            <a:avLst/>
          </a:prstGeom>
        </p:spPr>
      </p:pic>
    </p:spTree>
    <p:extLst>
      <p:ext uri="{BB962C8B-B14F-4D97-AF65-F5344CB8AC3E}">
        <p14:creationId xmlns:p14="http://schemas.microsoft.com/office/powerpoint/2010/main" val="39579102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E71536B-FD8F-A1B0-576F-24AC27244313}"/>
              </a:ext>
            </a:extLst>
          </p:cNvPr>
          <p:cNvSpPr/>
          <p:nvPr/>
        </p:nvSpPr>
        <p:spPr>
          <a:xfrm>
            <a:off x="6900485" y="218661"/>
            <a:ext cx="5063320" cy="64008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CE21757-2867-52DD-9321-8E791D327152}"/>
              </a:ext>
            </a:extLst>
          </p:cNvPr>
          <p:cNvSpPr>
            <a:spLocks noGrp="1"/>
          </p:cNvSpPr>
          <p:nvPr>
            <p:ph type="ctrTitle"/>
          </p:nvPr>
        </p:nvSpPr>
        <p:spPr/>
        <p:txBody>
          <a:bodyPr/>
          <a:lstStyle/>
          <a:p>
            <a:r>
              <a:rPr lang="en-US"/>
              <a:t>Background Information</a:t>
            </a:r>
          </a:p>
        </p:txBody>
      </p:sp>
      <p:sp>
        <p:nvSpPr>
          <p:cNvPr id="3" name="Subtitle 2">
            <a:extLst>
              <a:ext uri="{FF2B5EF4-FFF2-40B4-BE49-F238E27FC236}">
                <a16:creationId xmlns:a16="http://schemas.microsoft.com/office/drawing/2014/main" id="{418B639F-82AC-53E2-8805-2BB927DAAFBD}"/>
              </a:ext>
            </a:extLst>
          </p:cNvPr>
          <p:cNvSpPr>
            <a:spLocks noGrp="1"/>
          </p:cNvSpPr>
          <p:nvPr>
            <p:ph type="subTitle" idx="1"/>
          </p:nvPr>
        </p:nvSpPr>
        <p:spPr/>
        <p:txBody>
          <a:bodyPr>
            <a:normAutofit/>
          </a:bodyPr>
          <a:lstStyle/>
          <a:p>
            <a:r>
              <a:rPr lang="en-US" dirty="0"/>
              <a:t>Bacterial transformation steps</a:t>
            </a:r>
          </a:p>
        </p:txBody>
      </p:sp>
      <p:pic>
        <p:nvPicPr>
          <p:cNvPr id="5" name="Graphic 4">
            <a:extLst>
              <a:ext uri="{FF2B5EF4-FFF2-40B4-BE49-F238E27FC236}">
                <a16:creationId xmlns:a16="http://schemas.microsoft.com/office/drawing/2014/main" id="{C6901398-235C-7F59-DE94-7140833D97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0490" y="3161255"/>
            <a:ext cx="731771" cy="731771"/>
          </a:xfrm>
          <a:prstGeom prst="rect">
            <a:avLst/>
          </a:prstGeom>
        </p:spPr>
      </p:pic>
      <p:pic>
        <p:nvPicPr>
          <p:cNvPr id="9" name="Picture 8">
            <a:extLst>
              <a:ext uri="{FF2B5EF4-FFF2-40B4-BE49-F238E27FC236}">
                <a16:creationId xmlns:a16="http://schemas.microsoft.com/office/drawing/2014/main" id="{5DA72C65-7BE1-7BE5-04AD-F9F3CF157F01}"/>
              </a:ext>
            </a:extLst>
          </p:cNvPr>
          <p:cNvPicPr>
            <a:picLocks noChangeAspect="1"/>
          </p:cNvPicPr>
          <p:nvPr/>
        </p:nvPicPr>
        <p:blipFill>
          <a:blip r:embed="rId5"/>
          <a:stretch>
            <a:fillRect/>
          </a:stretch>
        </p:blipFill>
        <p:spPr>
          <a:xfrm>
            <a:off x="8406381" y="291806"/>
            <a:ext cx="2856103" cy="2869449"/>
          </a:xfrm>
          <a:prstGeom prst="rect">
            <a:avLst/>
          </a:prstGeom>
        </p:spPr>
      </p:pic>
      <p:pic>
        <p:nvPicPr>
          <p:cNvPr id="11" name="Picture 10">
            <a:extLst>
              <a:ext uri="{FF2B5EF4-FFF2-40B4-BE49-F238E27FC236}">
                <a16:creationId xmlns:a16="http://schemas.microsoft.com/office/drawing/2014/main" id="{3F70EA68-9933-9E7D-DC78-78CB922EF416}"/>
              </a:ext>
            </a:extLst>
          </p:cNvPr>
          <p:cNvPicPr>
            <a:picLocks noChangeAspect="1"/>
          </p:cNvPicPr>
          <p:nvPr/>
        </p:nvPicPr>
        <p:blipFill>
          <a:blip r:embed="rId6"/>
          <a:stretch>
            <a:fillRect/>
          </a:stretch>
        </p:blipFill>
        <p:spPr>
          <a:xfrm>
            <a:off x="8425089" y="3707730"/>
            <a:ext cx="2952022" cy="2802035"/>
          </a:xfrm>
          <a:prstGeom prst="rect">
            <a:avLst/>
          </a:prstGeom>
        </p:spPr>
      </p:pic>
      <p:pic>
        <p:nvPicPr>
          <p:cNvPr id="13" name="Picture 12">
            <a:extLst>
              <a:ext uri="{FF2B5EF4-FFF2-40B4-BE49-F238E27FC236}">
                <a16:creationId xmlns:a16="http://schemas.microsoft.com/office/drawing/2014/main" id="{82F1CBF8-86A6-D8D1-C09D-21FE22C9912E}"/>
              </a:ext>
            </a:extLst>
          </p:cNvPr>
          <p:cNvPicPr>
            <a:picLocks noChangeAspect="1"/>
          </p:cNvPicPr>
          <p:nvPr/>
        </p:nvPicPr>
        <p:blipFill>
          <a:blip r:embed="rId7"/>
          <a:stretch>
            <a:fillRect/>
          </a:stretch>
        </p:blipFill>
        <p:spPr>
          <a:xfrm>
            <a:off x="7582566" y="243082"/>
            <a:ext cx="666843" cy="2734057"/>
          </a:xfrm>
          <a:prstGeom prst="rect">
            <a:avLst/>
          </a:prstGeom>
        </p:spPr>
      </p:pic>
      <p:pic>
        <p:nvPicPr>
          <p:cNvPr id="15" name="Picture 14">
            <a:extLst>
              <a:ext uri="{FF2B5EF4-FFF2-40B4-BE49-F238E27FC236}">
                <a16:creationId xmlns:a16="http://schemas.microsoft.com/office/drawing/2014/main" id="{EF842CE8-E202-E45F-2755-67DDC1B302E3}"/>
              </a:ext>
            </a:extLst>
          </p:cNvPr>
          <p:cNvPicPr>
            <a:picLocks noChangeAspect="1"/>
          </p:cNvPicPr>
          <p:nvPr/>
        </p:nvPicPr>
        <p:blipFill>
          <a:blip r:embed="rId8"/>
          <a:stretch>
            <a:fillRect/>
          </a:stretch>
        </p:blipFill>
        <p:spPr>
          <a:xfrm>
            <a:off x="7553987" y="3937656"/>
            <a:ext cx="695422" cy="2572109"/>
          </a:xfrm>
          <a:prstGeom prst="rect">
            <a:avLst/>
          </a:prstGeom>
        </p:spPr>
      </p:pic>
    </p:spTree>
    <p:extLst>
      <p:ext uri="{BB962C8B-B14F-4D97-AF65-F5344CB8AC3E}">
        <p14:creationId xmlns:p14="http://schemas.microsoft.com/office/powerpoint/2010/main" val="34351328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E7F79-D224-935A-AA67-743381BA1B53}"/>
              </a:ext>
            </a:extLst>
          </p:cNvPr>
          <p:cNvSpPr>
            <a:spLocks noGrp="1"/>
          </p:cNvSpPr>
          <p:nvPr>
            <p:ph type="title"/>
          </p:nvPr>
        </p:nvSpPr>
        <p:spPr/>
        <p:txBody>
          <a:bodyPr>
            <a:normAutofit/>
          </a:bodyPr>
          <a:lstStyle/>
          <a:p>
            <a:r>
              <a:rPr lang="en-US" sz="4000" dirty="0"/>
              <a:t>DNA is negatively charged</a:t>
            </a:r>
            <a:endParaRPr lang="en-US" sz="4000" baseline="-25000" dirty="0"/>
          </a:p>
        </p:txBody>
      </p:sp>
      <p:pic>
        <p:nvPicPr>
          <p:cNvPr id="14" name="Picture 13" descr="A picture containing graphics, colorfulness, creativity, art&#10;&#10;Description automatically generated">
            <a:extLst>
              <a:ext uri="{FF2B5EF4-FFF2-40B4-BE49-F238E27FC236}">
                <a16:creationId xmlns:a16="http://schemas.microsoft.com/office/drawing/2014/main" id="{DC69D625-E63B-3044-43FA-E2A22713E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344" y="2731667"/>
            <a:ext cx="2952779" cy="2798889"/>
          </a:xfrm>
          <a:prstGeom prst="rect">
            <a:avLst/>
          </a:prstGeom>
        </p:spPr>
      </p:pic>
      <p:sp>
        <p:nvSpPr>
          <p:cNvPr id="17" name="Rectangle 16">
            <a:extLst>
              <a:ext uri="{FF2B5EF4-FFF2-40B4-BE49-F238E27FC236}">
                <a16:creationId xmlns:a16="http://schemas.microsoft.com/office/drawing/2014/main" id="{64C8C954-FD28-94F8-730A-377B63E1DE20}"/>
              </a:ext>
            </a:extLst>
          </p:cNvPr>
          <p:cNvSpPr/>
          <p:nvPr/>
        </p:nvSpPr>
        <p:spPr>
          <a:xfrm>
            <a:off x="3040653" y="3082497"/>
            <a:ext cx="914400" cy="693005"/>
          </a:xfrm>
          <a:prstGeom prst="rect">
            <a:avLst/>
          </a:prstGeom>
          <a:no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04FB0C32-A784-7212-C7B7-628BC901D5BF}"/>
              </a:ext>
            </a:extLst>
          </p:cNvPr>
          <p:cNvCxnSpPr>
            <a:cxnSpLocks/>
          </p:cNvCxnSpPr>
          <p:nvPr/>
        </p:nvCxnSpPr>
        <p:spPr>
          <a:xfrm flipV="1">
            <a:off x="3955053" y="1530576"/>
            <a:ext cx="1021681" cy="1551921"/>
          </a:xfrm>
          <a:prstGeom prst="line">
            <a:avLst/>
          </a:prstGeom>
          <a:ln w="15875" cap="rnd" cmpd="sng">
            <a:prstDash val="sysDash"/>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CDE8EAA7-101E-3C1B-B18F-FE1F5B474677}"/>
              </a:ext>
            </a:extLst>
          </p:cNvPr>
          <p:cNvCxnSpPr>
            <a:cxnSpLocks/>
          </p:cNvCxnSpPr>
          <p:nvPr/>
        </p:nvCxnSpPr>
        <p:spPr>
          <a:xfrm>
            <a:off x="3955053" y="3775502"/>
            <a:ext cx="1201563" cy="2910109"/>
          </a:xfrm>
          <a:prstGeom prst="line">
            <a:avLst/>
          </a:prstGeom>
          <a:ln w="15875" cap="rnd" cmpd="sng">
            <a:prstDash val="sysDash"/>
          </a:ln>
        </p:spPr>
        <p:style>
          <a:lnRef idx="1">
            <a:schemeClr val="dk1"/>
          </a:lnRef>
          <a:fillRef idx="0">
            <a:schemeClr val="dk1"/>
          </a:fillRef>
          <a:effectRef idx="0">
            <a:schemeClr val="dk1"/>
          </a:effectRef>
          <a:fontRef idx="minor">
            <a:schemeClr val="tx1"/>
          </a:fontRef>
        </p:style>
      </p:cxnSp>
      <p:pic>
        <p:nvPicPr>
          <p:cNvPr id="26" name="Picture 25" descr="A screenshot of a computer game&#10;&#10;Description automatically generated with low confidence">
            <a:extLst>
              <a:ext uri="{FF2B5EF4-FFF2-40B4-BE49-F238E27FC236}">
                <a16:creationId xmlns:a16="http://schemas.microsoft.com/office/drawing/2014/main" id="{3515E9DB-D237-6680-007D-D63612D4A4B9}"/>
              </a:ext>
            </a:extLst>
          </p:cNvPr>
          <p:cNvPicPr>
            <a:picLocks noChangeAspect="1"/>
          </p:cNvPicPr>
          <p:nvPr/>
        </p:nvPicPr>
        <p:blipFill rotWithShape="1">
          <a:blip r:embed="rId4">
            <a:extLst>
              <a:ext uri="{28A0092B-C50C-407E-A947-70E740481C1C}">
                <a14:useLocalDpi xmlns:a14="http://schemas.microsoft.com/office/drawing/2010/main" val="0"/>
              </a:ext>
            </a:extLst>
          </a:blip>
          <a:srcRect t="9064" b="12037"/>
          <a:stretch/>
        </p:blipFill>
        <p:spPr>
          <a:xfrm>
            <a:off x="4138538" y="1530576"/>
            <a:ext cx="5662514" cy="5155035"/>
          </a:xfrm>
          <a:prstGeom prst="rect">
            <a:avLst/>
          </a:prstGeom>
        </p:spPr>
      </p:pic>
      <p:pic>
        <p:nvPicPr>
          <p:cNvPr id="3" name="Picture 2" descr="A white line in a black circle&#10;&#10;Description automatically generated with medium confidence">
            <a:extLst>
              <a:ext uri="{FF2B5EF4-FFF2-40B4-BE49-F238E27FC236}">
                <a16:creationId xmlns:a16="http://schemas.microsoft.com/office/drawing/2014/main" id="{EC027524-04D0-8F65-3DB3-903E7AA55F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2034" y="1933738"/>
            <a:ext cx="433610" cy="417655"/>
          </a:xfrm>
          <a:prstGeom prst="rect">
            <a:avLst/>
          </a:prstGeom>
        </p:spPr>
      </p:pic>
      <p:pic>
        <p:nvPicPr>
          <p:cNvPr id="4" name="Picture 3" descr="A white line in a black circle&#10;&#10;Description automatically generated with medium confidence">
            <a:extLst>
              <a:ext uri="{FF2B5EF4-FFF2-40B4-BE49-F238E27FC236}">
                <a16:creationId xmlns:a16="http://schemas.microsoft.com/office/drawing/2014/main" id="{D6919469-9335-AB20-371C-3E49E6107E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2034" y="2927373"/>
            <a:ext cx="433610" cy="417655"/>
          </a:xfrm>
          <a:prstGeom prst="rect">
            <a:avLst/>
          </a:prstGeom>
        </p:spPr>
      </p:pic>
      <p:pic>
        <p:nvPicPr>
          <p:cNvPr id="5" name="Picture 4" descr="A white line in a black circle&#10;&#10;Description automatically generated with medium confidence">
            <a:extLst>
              <a:ext uri="{FF2B5EF4-FFF2-40B4-BE49-F238E27FC236}">
                <a16:creationId xmlns:a16="http://schemas.microsoft.com/office/drawing/2014/main" id="{1C0FCF33-E3C9-E4D3-41D9-3033E467A5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2034" y="3767346"/>
            <a:ext cx="433610" cy="417655"/>
          </a:xfrm>
          <a:prstGeom prst="rect">
            <a:avLst/>
          </a:prstGeom>
        </p:spPr>
      </p:pic>
      <p:pic>
        <p:nvPicPr>
          <p:cNvPr id="6" name="Picture 5" descr="A white line in a black circle&#10;&#10;Description automatically generated with medium confidence">
            <a:extLst>
              <a:ext uri="{FF2B5EF4-FFF2-40B4-BE49-F238E27FC236}">
                <a16:creationId xmlns:a16="http://schemas.microsoft.com/office/drawing/2014/main" id="{4906A14B-4C74-519C-A71A-5674372412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2034" y="4627214"/>
            <a:ext cx="433610" cy="417655"/>
          </a:xfrm>
          <a:prstGeom prst="rect">
            <a:avLst/>
          </a:prstGeom>
        </p:spPr>
      </p:pic>
      <p:pic>
        <p:nvPicPr>
          <p:cNvPr id="8" name="Picture 7" descr="A white line in a black circle&#10;&#10;Description automatically generated with medium confidence">
            <a:extLst>
              <a:ext uri="{FF2B5EF4-FFF2-40B4-BE49-F238E27FC236}">
                <a16:creationId xmlns:a16="http://schemas.microsoft.com/office/drawing/2014/main" id="{278F96D6-3D82-5235-4623-A2F0D6637D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0827" y="2873669"/>
            <a:ext cx="433610" cy="417655"/>
          </a:xfrm>
          <a:prstGeom prst="rect">
            <a:avLst/>
          </a:prstGeom>
        </p:spPr>
      </p:pic>
      <p:pic>
        <p:nvPicPr>
          <p:cNvPr id="9" name="Picture 8" descr="A white line in a black circle&#10;&#10;Description automatically generated with medium confidence">
            <a:extLst>
              <a:ext uri="{FF2B5EF4-FFF2-40B4-BE49-F238E27FC236}">
                <a16:creationId xmlns:a16="http://schemas.microsoft.com/office/drawing/2014/main" id="{98798857-8B36-DAD5-1B2C-6F393695C1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0827" y="3768448"/>
            <a:ext cx="433610" cy="417655"/>
          </a:xfrm>
          <a:prstGeom prst="rect">
            <a:avLst/>
          </a:prstGeom>
        </p:spPr>
      </p:pic>
      <p:pic>
        <p:nvPicPr>
          <p:cNvPr id="10" name="Picture 9" descr="A white line in a black circle&#10;&#10;Description automatically generated with medium confidence">
            <a:extLst>
              <a:ext uri="{FF2B5EF4-FFF2-40B4-BE49-F238E27FC236}">
                <a16:creationId xmlns:a16="http://schemas.microsoft.com/office/drawing/2014/main" id="{9AAAB374-A699-F083-7F67-506EB67C3A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0827" y="4657849"/>
            <a:ext cx="433610" cy="417655"/>
          </a:xfrm>
          <a:prstGeom prst="rect">
            <a:avLst/>
          </a:prstGeom>
        </p:spPr>
      </p:pic>
      <p:pic>
        <p:nvPicPr>
          <p:cNvPr id="11" name="Picture 10" descr="A white line in a black circle&#10;&#10;Description automatically generated with medium confidence">
            <a:extLst>
              <a:ext uri="{FF2B5EF4-FFF2-40B4-BE49-F238E27FC236}">
                <a16:creationId xmlns:a16="http://schemas.microsoft.com/office/drawing/2014/main" id="{4DB9E53E-5AC1-90EF-AE80-F291BF30B4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0827" y="5567145"/>
            <a:ext cx="433610" cy="417655"/>
          </a:xfrm>
          <a:prstGeom prst="rect">
            <a:avLst/>
          </a:prstGeom>
        </p:spPr>
      </p:pic>
    </p:spTree>
    <p:extLst>
      <p:ext uri="{BB962C8B-B14F-4D97-AF65-F5344CB8AC3E}">
        <p14:creationId xmlns:p14="http://schemas.microsoft.com/office/powerpoint/2010/main" val="37663900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920CAFED-AEA3-E68A-E2B6-605D44B443F9}"/>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2474989">
            <a:off x="1728511" y="1922203"/>
            <a:ext cx="1347477" cy="3411430"/>
          </a:xfrm>
          <a:prstGeom prst="rect">
            <a:avLst/>
          </a:prstGeom>
        </p:spPr>
      </p:pic>
      <p:pic>
        <p:nvPicPr>
          <p:cNvPr id="17" name="Picture 16" descr="A picture containing graphics, clipart, graphic design, colorfulness&#10;&#10;Description automatically generated">
            <a:extLst>
              <a:ext uri="{FF2B5EF4-FFF2-40B4-BE49-F238E27FC236}">
                <a16:creationId xmlns:a16="http://schemas.microsoft.com/office/drawing/2014/main" id="{98A29A41-AB96-B4E6-4C76-FF8C70F5E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742" y="2049551"/>
            <a:ext cx="1121605" cy="1157160"/>
          </a:xfrm>
          <a:prstGeom prst="rect">
            <a:avLst/>
          </a:prstGeom>
        </p:spPr>
      </p:pic>
      <p:pic>
        <p:nvPicPr>
          <p:cNvPr id="16" name="Picture 15" descr="A picture containing screenshot, circle&#10;&#10;Description automatically generated">
            <a:extLst>
              <a:ext uri="{FF2B5EF4-FFF2-40B4-BE49-F238E27FC236}">
                <a16:creationId xmlns:a16="http://schemas.microsoft.com/office/drawing/2014/main" id="{13ADDE7A-6F5C-7C00-F892-C67B2C96FF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4897" y="1464808"/>
            <a:ext cx="5053594" cy="4980442"/>
          </a:xfrm>
          <a:prstGeom prst="rect">
            <a:avLst/>
          </a:prstGeom>
        </p:spPr>
      </p:pic>
      <p:sp>
        <p:nvSpPr>
          <p:cNvPr id="29" name="AutoShape 22">
            <a:extLst>
              <a:ext uri="{FF2B5EF4-FFF2-40B4-BE49-F238E27FC236}">
                <a16:creationId xmlns:a16="http://schemas.microsoft.com/office/drawing/2014/main" id="{3B97B34B-5B2C-44BE-888E-8931A401F747}"/>
              </a:ext>
            </a:extLst>
          </p:cNvPr>
          <p:cNvSpPr/>
          <p:nvPr/>
        </p:nvSpPr>
        <p:spPr>
          <a:xfrm>
            <a:off x="609600" y="412750"/>
            <a:ext cx="10972800" cy="0"/>
          </a:xfrm>
          <a:prstGeom prst="line">
            <a:avLst/>
          </a:prstGeom>
          <a:ln w="28575" cap="flat">
            <a:solidFill>
              <a:srgbClr val="99CA3D"/>
            </a:solidFill>
            <a:prstDash val="solid"/>
            <a:headEnd type="none" w="sm" len="sm"/>
            <a:tailEnd type="none" w="sm" len="sm"/>
          </a:ln>
        </p:spPr>
      </p:sp>
      <p:sp>
        <p:nvSpPr>
          <p:cNvPr id="6" name="Title 5">
            <a:extLst>
              <a:ext uri="{FF2B5EF4-FFF2-40B4-BE49-F238E27FC236}">
                <a16:creationId xmlns:a16="http://schemas.microsoft.com/office/drawing/2014/main" id="{7B8BF1B1-CACB-7F7A-8E6A-80EF9DE4BC0A}"/>
              </a:ext>
            </a:extLst>
          </p:cNvPr>
          <p:cNvSpPr>
            <a:spLocks noGrp="1"/>
          </p:cNvSpPr>
          <p:nvPr>
            <p:ph type="title"/>
          </p:nvPr>
        </p:nvSpPr>
        <p:spPr/>
        <p:txBody>
          <a:bodyPr>
            <a:normAutofit/>
          </a:bodyPr>
          <a:lstStyle/>
          <a:p>
            <a:r>
              <a:rPr lang="en-US" sz="4000" dirty="0"/>
              <a:t>CaCl</a:t>
            </a:r>
            <a:r>
              <a:rPr lang="en-US" sz="4000" baseline="-25000" dirty="0"/>
              <a:t>2 </a:t>
            </a:r>
            <a:r>
              <a:rPr lang="en-US" sz="4000" dirty="0"/>
              <a:t>transformation solution</a:t>
            </a:r>
          </a:p>
        </p:txBody>
      </p:sp>
      <p:sp>
        <p:nvSpPr>
          <p:cNvPr id="14" name="TextBox 13">
            <a:extLst>
              <a:ext uri="{FF2B5EF4-FFF2-40B4-BE49-F238E27FC236}">
                <a16:creationId xmlns:a16="http://schemas.microsoft.com/office/drawing/2014/main" id="{B647DA1C-6088-B86C-FF2E-E70D2DD134BD}"/>
              </a:ext>
            </a:extLst>
          </p:cNvPr>
          <p:cNvSpPr txBox="1"/>
          <p:nvPr/>
        </p:nvSpPr>
        <p:spPr>
          <a:xfrm>
            <a:off x="10009095" y="2457943"/>
            <a:ext cx="1387951" cy="461665"/>
          </a:xfrm>
          <a:prstGeom prst="rect">
            <a:avLst/>
          </a:prstGeom>
          <a:noFill/>
        </p:spPr>
        <p:txBody>
          <a:bodyPr wrap="square">
            <a:spAutoFit/>
          </a:bodyPr>
          <a:lstStyle/>
          <a:p>
            <a:r>
              <a:rPr lang="en-US" sz="2400" dirty="0"/>
              <a:t>plasmid</a:t>
            </a:r>
            <a:endParaRPr lang="en-US" dirty="0"/>
          </a:p>
        </p:txBody>
      </p:sp>
      <p:cxnSp>
        <p:nvCxnSpPr>
          <p:cNvPr id="15" name="Straight Connector 14">
            <a:extLst>
              <a:ext uri="{FF2B5EF4-FFF2-40B4-BE49-F238E27FC236}">
                <a16:creationId xmlns:a16="http://schemas.microsoft.com/office/drawing/2014/main" id="{47A64E44-0F27-79E0-634F-126FDF472183}"/>
              </a:ext>
            </a:extLst>
          </p:cNvPr>
          <p:cNvCxnSpPr>
            <a:cxnSpLocks/>
          </p:cNvCxnSpPr>
          <p:nvPr/>
        </p:nvCxnSpPr>
        <p:spPr>
          <a:xfrm flipH="1">
            <a:off x="8181835" y="2730163"/>
            <a:ext cx="1814781" cy="0"/>
          </a:xfrm>
          <a:prstGeom prst="line">
            <a:avLst/>
          </a:prstGeom>
          <a:ln w="19050" cap="rnd">
            <a:tailEnd type="oval"/>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BEF242B3-32C6-F086-2539-387F431D5F4A}"/>
              </a:ext>
            </a:extLst>
          </p:cNvPr>
          <p:cNvSpPr txBox="1"/>
          <p:nvPr/>
        </p:nvSpPr>
        <p:spPr>
          <a:xfrm>
            <a:off x="10351963" y="4924762"/>
            <a:ext cx="1846418" cy="830997"/>
          </a:xfrm>
          <a:prstGeom prst="rect">
            <a:avLst/>
          </a:prstGeom>
          <a:noFill/>
        </p:spPr>
        <p:txBody>
          <a:bodyPr wrap="square">
            <a:spAutoFit/>
          </a:bodyPr>
          <a:lstStyle/>
          <a:p>
            <a:r>
              <a:rPr lang="en-US" sz="2400" dirty="0"/>
              <a:t>plasma</a:t>
            </a:r>
          </a:p>
          <a:p>
            <a:r>
              <a:rPr lang="en-US" sz="2400" dirty="0"/>
              <a:t>membrane</a:t>
            </a:r>
            <a:endParaRPr lang="en-US" dirty="0"/>
          </a:p>
        </p:txBody>
      </p:sp>
      <p:cxnSp>
        <p:nvCxnSpPr>
          <p:cNvPr id="30" name="Straight Connector 29">
            <a:extLst>
              <a:ext uri="{FF2B5EF4-FFF2-40B4-BE49-F238E27FC236}">
                <a16:creationId xmlns:a16="http://schemas.microsoft.com/office/drawing/2014/main" id="{D9DA1F95-E710-C731-5128-5D1625CED545}"/>
              </a:ext>
            </a:extLst>
          </p:cNvPr>
          <p:cNvCxnSpPr>
            <a:cxnSpLocks/>
          </p:cNvCxnSpPr>
          <p:nvPr/>
        </p:nvCxnSpPr>
        <p:spPr>
          <a:xfrm flipH="1" flipV="1">
            <a:off x="9415849" y="4040659"/>
            <a:ext cx="929733" cy="1025611"/>
          </a:xfrm>
          <a:prstGeom prst="line">
            <a:avLst/>
          </a:prstGeom>
          <a:ln w="19050" cap="rnd">
            <a:tailEnd type="oval"/>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ED4061D9-4947-C407-BA98-DC196598EB1B}"/>
              </a:ext>
            </a:extLst>
          </p:cNvPr>
          <p:cNvSpPr txBox="1"/>
          <p:nvPr/>
        </p:nvSpPr>
        <p:spPr>
          <a:xfrm>
            <a:off x="9288768" y="1197502"/>
            <a:ext cx="2799705" cy="430887"/>
          </a:xfrm>
          <a:prstGeom prst="rect">
            <a:avLst/>
          </a:prstGeom>
          <a:noFill/>
        </p:spPr>
        <p:txBody>
          <a:bodyPr wrap="square">
            <a:spAutoFit/>
          </a:bodyPr>
          <a:lstStyle/>
          <a:p>
            <a:r>
              <a:rPr lang="en-US" sz="2200" dirty="0"/>
              <a:t>negative charges</a:t>
            </a:r>
          </a:p>
        </p:txBody>
      </p:sp>
      <p:pic>
        <p:nvPicPr>
          <p:cNvPr id="19" name="Picture 18" descr="A white line in a black circle&#10;&#10;Description automatically generated with medium confidence">
            <a:extLst>
              <a:ext uri="{FF2B5EF4-FFF2-40B4-BE49-F238E27FC236}">
                <a16:creationId xmlns:a16="http://schemas.microsoft.com/office/drawing/2014/main" id="{4BDC7040-AB87-1EDB-7FA5-8D4DF7EFE8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5731" y="2618208"/>
            <a:ext cx="262022" cy="252381"/>
          </a:xfrm>
          <a:prstGeom prst="rect">
            <a:avLst/>
          </a:prstGeom>
        </p:spPr>
      </p:pic>
      <p:pic>
        <p:nvPicPr>
          <p:cNvPr id="20" name="Picture 19" descr="A white line in a black circle&#10;&#10;Description automatically generated with medium confidence">
            <a:extLst>
              <a:ext uri="{FF2B5EF4-FFF2-40B4-BE49-F238E27FC236}">
                <a16:creationId xmlns:a16="http://schemas.microsoft.com/office/drawing/2014/main" id="{4DE9A409-C585-0E4E-F9A0-98B7D142B5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39" y="3049815"/>
            <a:ext cx="262022" cy="252381"/>
          </a:xfrm>
          <a:prstGeom prst="rect">
            <a:avLst/>
          </a:prstGeom>
        </p:spPr>
      </p:pic>
      <p:pic>
        <p:nvPicPr>
          <p:cNvPr id="22" name="Picture 21" descr="A white line in a black circle&#10;&#10;Description automatically generated with medium confidence">
            <a:extLst>
              <a:ext uri="{FF2B5EF4-FFF2-40B4-BE49-F238E27FC236}">
                <a16:creationId xmlns:a16="http://schemas.microsoft.com/office/drawing/2014/main" id="{BBEE331B-2CFB-0EEC-77EE-B2C7812987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8028" y="2954330"/>
            <a:ext cx="262022" cy="252381"/>
          </a:xfrm>
          <a:prstGeom prst="rect">
            <a:avLst/>
          </a:prstGeom>
        </p:spPr>
      </p:pic>
      <p:pic>
        <p:nvPicPr>
          <p:cNvPr id="23" name="Picture 22" descr="A white line in a black circle&#10;&#10;Description automatically generated with medium confidence">
            <a:extLst>
              <a:ext uri="{FF2B5EF4-FFF2-40B4-BE49-F238E27FC236}">
                <a16:creationId xmlns:a16="http://schemas.microsoft.com/office/drawing/2014/main" id="{E765F625-395D-0B5D-F279-3705B48C79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6438" y="2025708"/>
            <a:ext cx="262022" cy="252381"/>
          </a:xfrm>
          <a:prstGeom prst="rect">
            <a:avLst/>
          </a:prstGeom>
        </p:spPr>
      </p:pic>
      <p:pic>
        <p:nvPicPr>
          <p:cNvPr id="24" name="Picture 23" descr="A white line in a black circle&#10;&#10;Description automatically generated with medium confidence">
            <a:extLst>
              <a:ext uri="{FF2B5EF4-FFF2-40B4-BE49-F238E27FC236}">
                <a16:creationId xmlns:a16="http://schemas.microsoft.com/office/drawing/2014/main" id="{99466CFE-4033-E0E1-9DED-EE9738B513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7803" y="2101546"/>
            <a:ext cx="262022" cy="252381"/>
          </a:xfrm>
          <a:prstGeom prst="rect">
            <a:avLst/>
          </a:prstGeom>
        </p:spPr>
      </p:pic>
      <p:sp>
        <p:nvSpPr>
          <p:cNvPr id="34" name="Oval 33">
            <a:extLst>
              <a:ext uri="{FF2B5EF4-FFF2-40B4-BE49-F238E27FC236}">
                <a16:creationId xmlns:a16="http://schemas.microsoft.com/office/drawing/2014/main" id="{84E1D964-43B5-AEBC-24BE-CC8A11FA7DE5}"/>
              </a:ext>
            </a:extLst>
          </p:cNvPr>
          <p:cNvSpPr/>
          <p:nvPr/>
        </p:nvSpPr>
        <p:spPr>
          <a:xfrm>
            <a:off x="2943261" y="3206711"/>
            <a:ext cx="641574" cy="641574"/>
          </a:xfrm>
          <a:prstGeom prst="ellipse">
            <a:avLst/>
          </a:prstGeom>
          <a:noFill/>
          <a:ln w="158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254F61BF-08C5-DA85-2060-CC9D4960A32C}"/>
              </a:ext>
            </a:extLst>
          </p:cNvPr>
          <p:cNvCxnSpPr>
            <a:cxnSpLocks/>
          </p:cNvCxnSpPr>
          <p:nvPr/>
        </p:nvCxnSpPr>
        <p:spPr>
          <a:xfrm flipV="1">
            <a:off x="3274541" y="1825187"/>
            <a:ext cx="3390883" cy="1381524"/>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13C9DB3-7CD7-CA73-286F-390488DEE4F1}"/>
              </a:ext>
            </a:extLst>
          </p:cNvPr>
          <p:cNvCxnSpPr>
            <a:cxnSpLocks/>
          </p:cNvCxnSpPr>
          <p:nvPr/>
        </p:nvCxnSpPr>
        <p:spPr>
          <a:xfrm>
            <a:off x="3175686" y="3848285"/>
            <a:ext cx="3089190" cy="2058245"/>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EFBD775-6917-8CC1-3DB9-06AF52B09EF0}"/>
              </a:ext>
            </a:extLst>
          </p:cNvPr>
          <p:cNvCxnSpPr>
            <a:cxnSpLocks/>
          </p:cNvCxnSpPr>
          <p:nvPr/>
        </p:nvCxnSpPr>
        <p:spPr>
          <a:xfrm flipH="1">
            <a:off x="8208347" y="1464808"/>
            <a:ext cx="1092778" cy="584743"/>
          </a:xfrm>
          <a:prstGeom prst="line">
            <a:avLst/>
          </a:prstGeom>
          <a:ln w="19050" cap="rnd">
            <a:tailEnd type="oval"/>
          </a:ln>
        </p:spPr>
        <p:style>
          <a:lnRef idx="1">
            <a:schemeClr val="dk1"/>
          </a:lnRef>
          <a:fillRef idx="0">
            <a:schemeClr val="dk1"/>
          </a:fillRef>
          <a:effectRef idx="0">
            <a:schemeClr val="dk1"/>
          </a:effectRef>
          <a:fontRef idx="minor">
            <a:schemeClr val="tx1"/>
          </a:fontRef>
        </p:style>
      </p:cxnSp>
      <p:pic>
        <p:nvPicPr>
          <p:cNvPr id="61" name="Picture 60" descr="A white line in a black circle&#10;&#10;Description automatically generated with medium confidence">
            <a:extLst>
              <a:ext uri="{FF2B5EF4-FFF2-40B4-BE49-F238E27FC236}">
                <a16:creationId xmlns:a16="http://schemas.microsoft.com/office/drawing/2014/main" id="{28F344F1-F2A9-7994-EC5E-E22664ADCA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4872" y="2387671"/>
            <a:ext cx="262022" cy="252381"/>
          </a:xfrm>
          <a:prstGeom prst="rect">
            <a:avLst/>
          </a:prstGeom>
        </p:spPr>
      </p:pic>
    </p:spTree>
    <p:extLst>
      <p:ext uri="{BB962C8B-B14F-4D97-AF65-F5344CB8AC3E}">
        <p14:creationId xmlns:p14="http://schemas.microsoft.com/office/powerpoint/2010/main" val="1776295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descr="A picture containing darkness, black, green, moon&#10;&#10;Description automatically generated">
            <a:extLst>
              <a:ext uri="{FF2B5EF4-FFF2-40B4-BE49-F238E27FC236}">
                <a16:creationId xmlns:a16="http://schemas.microsoft.com/office/drawing/2014/main" id="{CC07F221-7BA4-4E3A-7D22-E34B50B555C4}"/>
              </a:ext>
            </a:extLst>
          </p:cNvPr>
          <p:cNvPicPr>
            <a:picLocks noChangeAspect="1"/>
          </p:cNvPicPr>
          <p:nvPr/>
        </p:nvPicPr>
        <p:blipFill rotWithShape="1">
          <a:blip r:embed="rId3">
            <a:extLst>
              <a:ext uri="{28A0092B-C50C-407E-A947-70E740481C1C}">
                <a14:useLocalDpi xmlns:a14="http://schemas.microsoft.com/office/drawing/2010/main" val="0"/>
              </a:ext>
            </a:extLst>
          </a:blip>
          <a:srcRect l="40518" t="29129" r="49671" b="61591"/>
          <a:stretch/>
        </p:blipFill>
        <p:spPr>
          <a:xfrm>
            <a:off x="7337199" y="1554425"/>
            <a:ext cx="732805" cy="799664"/>
          </a:xfrm>
          <a:prstGeom prst="rect">
            <a:avLst/>
          </a:prstGeom>
        </p:spPr>
      </p:pic>
      <p:pic>
        <p:nvPicPr>
          <p:cNvPr id="77" name="Picture 76" descr="A picture containing icon&#10;&#10;Description automatically generated">
            <a:extLst>
              <a:ext uri="{FF2B5EF4-FFF2-40B4-BE49-F238E27FC236}">
                <a16:creationId xmlns:a16="http://schemas.microsoft.com/office/drawing/2014/main" id="{0125D8FC-DCCD-6EC4-7381-17A47D00059F}"/>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rot="2474989">
            <a:off x="1728511" y="1922203"/>
            <a:ext cx="1347477" cy="3411430"/>
          </a:xfrm>
          <a:prstGeom prst="rect">
            <a:avLst/>
          </a:prstGeom>
        </p:spPr>
      </p:pic>
      <p:pic>
        <p:nvPicPr>
          <p:cNvPr id="17" name="Picture 16" descr="A picture containing graphics, clipart, graphic design, colorfulness&#10;&#10;Description automatically generated">
            <a:extLst>
              <a:ext uri="{FF2B5EF4-FFF2-40B4-BE49-F238E27FC236}">
                <a16:creationId xmlns:a16="http://schemas.microsoft.com/office/drawing/2014/main" id="{98A29A41-AB96-B4E6-4C76-FF8C70F5EF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6742" y="2049551"/>
            <a:ext cx="1121605" cy="1157160"/>
          </a:xfrm>
          <a:prstGeom prst="rect">
            <a:avLst/>
          </a:prstGeom>
        </p:spPr>
      </p:pic>
      <p:pic>
        <p:nvPicPr>
          <p:cNvPr id="16" name="Picture 15" descr="A picture containing screenshot, circle&#10;&#10;Description automatically generated">
            <a:extLst>
              <a:ext uri="{FF2B5EF4-FFF2-40B4-BE49-F238E27FC236}">
                <a16:creationId xmlns:a16="http://schemas.microsoft.com/office/drawing/2014/main" id="{13ADDE7A-6F5C-7C00-F892-C67B2C96FF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4897" y="1464808"/>
            <a:ext cx="5053594" cy="4980442"/>
          </a:xfrm>
          <a:prstGeom prst="rect">
            <a:avLst/>
          </a:prstGeom>
        </p:spPr>
      </p:pic>
      <p:sp>
        <p:nvSpPr>
          <p:cNvPr id="29" name="AutoShape 22">
            <a:extLst>
              <a:ext uri="{FF2B5EF4-FFF2-40B4-BE49-F238E27FC236}">
                <a16:creationId xmlns:a16="http://schemas.microsoft.com/office/drawing/2014/main" id="{3B97B34B-5B2C-44BE-888E-8931A401F747}"/>
              </a:ext>
            </a:extLst>
          </p:cNvPr>
          <p:cNvSpPr/>
          <p:nvPr/>
        </p:nvSpPr>
        <p:spPr>
          <a:xfrm>
            <a:off x="609600" y="412750"/>
            <a:ext cx="10972800" cy="0"/>
          </a:xfrm>
          <a:prstGeom prst="line">
            <a:avLst/>
          </a:prstGeom>
          <a:ln w="28575" cap="flat">
            <a:solidFill>
              <a:srgbClr val="99CA3D"/>
            </a:solidFill>
            <a:prstDash val="solid"/>
            <a:headEnd type="none" w="sm" len="sm"/>
            <a:tailEnd type="none" w="sm" len="sm"/>
          </a:ln>
        </p:spPr>
      </p:sp>
      <p:sp>
        <p:nvSpPr>
          <p:cNvPr id="6" name="Title 5">
            <a:extLst>
              <a:ext uri="{FF2B5EF4-FFF2-40B4-BE49-F238E27FC236}">
                <a16:creationId xmlns:a16="http://schemas.microsoft.com/office/drawing/2014/main" id="{7B8BF1B1-CACB-7F7A-8E6A-80EF9DE4BC0A}"/>
              </a:ext>
            </a:extLst>
          </p:cNvPr>
          <p:cNvSpPr>
            <a:spLocks noGrp="1"/>
          </p:cNvSpPr>
          <p:nvPr>
            <p:ph type="title"/>
          </p:nvPr>
        </p:nvSpPr>
        <p:spPr/>
        <p:txBody>
          <a:bodyPr>
            <a:normAutofit/>
          </a:bodyPr>
          <a:lstStyle/>
          <a:p>
            <a:r>
              <a:rPr lang="en-US" sz="4000" dirty="0"/>
              <a:t>CaCl</a:t>
            </a:r>
            <a:r>
              <a:rPr lang="en-US" sz="4000" baseline="-25000" dirty="0"/>
              <a:t>2 </a:t>
            </a:r>
            <a:r>
              <a:rPr lang="en-US" sz="4000" dirty="0"/>
              <a:t>transformation solution</a:t>
            </a:r>
          </a:p>
        </p:txBody>
      </p:sp>
      <p:pic>
        <p:nvPicPr>
          <p:cNvPr id="19" name="Picture 18" descr="A white line in a black circle&#10;&#10;Description automatically generated with medium confidence">
            <a:extLst>
              <a:ext uri="{FF2B5EF4-FFF2-40B4-BE49-F238E27FC236}">
                <a16:creationId xmlns:a16="http://schemas.microsoft.com/office/drawing/2014/main" id="{4BDC7040-AB87-1EDB-7FA5-8D4DF7EFE8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5731" y="2618208"/>
            <a:ext cx="262022" cy="252381"/>
          </a:xfrm>
          <a:prstGeom prst="rect">
            <a:avLst/>
          </a:prstGeom>
        </p:spPr>
      </p:pic>
      <p:pic>
        <p:nvPicPr>
          <p:cNvPr id="20" name="Picture 19" descr="A white line in a black circle&#10;&#10;Description automatically generated with medium confidence">
            <a:extLst>
              <a:ext uri="{FF2B5EF4-FFF2-40B4-BE49-F238E27FC236}">
                <a16:creationId xmlns:a16="http://schemas.microsoft.com/office/drawing/2014/main" id="{4DE9A409-C585-0E4E-F9A0-98B7D142B5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9639" y="3049815"/>
            <a:ext cx="262022" cy="252381"/>
          </a:xfrm>
          <a:prstGeom prst="rect">
            <a:avLst/>
          </a:prstGeom>
        </p:spPr>
      </p:pic>
      <p:pic>
        <p:nvPicPr>
          <p:cNvPr id="22" name="Picture 21" descr="A white line in a black circle&#10;&#10;Description automatically generated with medium confidence">
            <a:extLst>
              <a:ext uri="{FF2B5EF4-FFF2-40B4-BE49-F238E27FC236}">
                <a16:creationId xmlns:a16="http://schemas.microsoft.com/office/drawing/2014/main" id="{BBEE331B-2CFB-0EEC-77EE-B2C7812987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8028" y="2954330"/>
            <a:ext cx="262022" cy="252381"/>
          </a:xfrm>
          <a:prstGeom prst="rect">
            <a:avLst/>
          </a:prstGeom>
        </p:spPr>
      </p:pic>
      <p:pic>
        <p:nvPicPr>
          <p:cNvPr id="23" name="Picture 22" descr="A white line in a black circle&#10;&#10;Description automatically generated with medium confidence">
            <a:extLst>
              <a:ext uri="{FF2B5EF4-FFF2-40B4-BE49-F238E27FC236}">
                <a16:creationId xmlns:a16="http://schemas.microsoft.com/office/drawing/2014/main" id="{E765F625-395D-0B5D-F279-3705B48C79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06438" y="2025708"/>
            <a:ext cx="262022" cy="252381"/>
          </a:xfrm>
          <a:prstGeom prst="rect">
            <a:avLst/>
          </a:prstGeom>
        </p:spPr>
      </p:pic>
      <p:pic>
        <p:nvPicPr>
          <p:cNvPr id="24" name="Picture 23" descr="A white line in a black circle&#10;&#10;Description automatically generated with medium confidence">
            <a:extLst>
              <a:ext uri="{FF2B5EF4-FFF2-40B4-BE49-F238E27FC236}">
                <a16:creationId xmlns:a16="http://schemas.microsoft.com/office/drawing/2014/main" id="{99466CFE-4033-E0E1-9DED-EE9738B513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7803" y="2101546"/>
            <a:ext cx="262022" cy="252381"/>
          </a:xfrm>
          <a:prstGeom prst="rect">
            <a:avLst/>
          </a:prstGeom>
        </p:spPr>
      </p:pic>
      <p:sp>
        <p:nvSpPr>
          <p:cNvPr id="34" name="Oval 33">
            <a:extLst>
              <a:ext uri="{FF2B5EF4-FFF2-40B4-BE49-F238E27FC236}">
                <a16:creationId xmlns:a16="http://schemas.microsoft.com/office/drawing/2014/main" id="{84E1D964-43B5-AEBC-24BE-CC8A11FA7DE5}"/>
              </a:ext>
            </a:extLst>
          </p:cNvPr>
          <p:cNvSpPr/>
          <p:nvPr/>
        </p:nvSpPr>
        <p:spPr>
          <a:xfrm>
            <a:off x="2943261" y="3206711"/>
            <a:ext cx="641574" cy="641574"/>
          </a:xfrm>
          <a:prstGeom prst="ellipse">
            <a:avLst/>
          </a:prstGeom>
          <a:noFill/>
          <a:ln w="158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254F61BF-08C5-DA85-2060-CC9D4960A32C}"/>
              </a:ext>
            </a:extLst>
          </p:cNvPr>
          <p:cNvCxnSpPr>
            <a:cxnSpLocks/>
          </p:cNvCxnSpPr>
          <p:nvPr/>
        </p:nvCxnSpPr>
        <p:spPr>
          <a:xfrm flipV="1">
            <a:off x="3274541" y="1825187"/>
            <a:ext cx="3390883" cy="1381524"/>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13C9DB3-7CD7-CA73-286F-390488DEE4F1}"/>
              </a:ext>
            </a:extLst>
          </p:cNvPr>
          <p:cNvCxnSpPr>
            <a:cxnSpLocks/>
          </p:cNvCxnSpPr>
          <p:nvPr/>
        </p:nvCxnSpPr>
        <p:spPr>
          <a:xfrm>
            <a:off x="3175686" y="3848285"/>
            <a:ext cx="3089190" cy="2058245"/>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pic>
        <p:nvPicPr>
          <p:cNvPr id="61" name="Picture 60" descr="A white line in a black circle&#10;&#10;Description automatically generated with medium confidence">
            <a:extLst>
              <a:ext uri="{FF2B5EF4-FFF2-40B4-BE49-F238E27FC236}">
                <a16:creationId xmlns:a16="http://schemas.microsoft.com/office/drawing/2014/main" id="{28F344F1-F2A9-7994-EC5E-E22664ADCA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4872" y="2387671"/>
            <a:ext cx="262022" cy="252381"/>
          </a:xfrm>
          <a:prstGeom prst="rect">
            <a:avLst/>
          </a:prstGeom>
        </p:spPr>
      </p:pic>
      <p:pic>
        <p:nvPicPr>
          <p:cNvPr id="62" name="Picture 61" descr="A picture containing darkness, black, green, moon&#10;&#10;Description automatically generated">
            <a:extLst>
              <a:ext uri="{FF2B5EF4-FFF2-40B4-BE49-F238E27FC236}">
                <a16:creationId xmlns:a16="http://schemas.microsoft.com/office/drawing/2014/main" id="{A745B236-F0B3-6418-7DA4-DBE401D0DD65}"/>
              </a:ext>
            </a:extLst>
          </p:cNvPr>
          <p:cNvPicPr>
            <a:picLocks noChangeAspect="1"/>
          </p:cNvPicPr>
          <p:nvPr/>
        </p:nvPicPr>
        <p:blipFill rotWithShape="1">
          <a:blip r:embed="rId3">
            <a:extLst>
              <a:ext uri="{28A0092B-C50C-407E-A947-70E740481C1C}">
                <a14:useLocalDpi xmlns:a14="http://schemas.microsoft.com/office/drawing/2010/main" val="0"/>
              </a:ext>
            </a:extLst>
          </a:blip>
          <a:srcRect l="40518" t="29129" r="49671" b="61591"/>
          <a:stretch/>
        </p:blipFill>
        <p:spPr>
          <a:xfrm>
            <a:off x="6541918" y="2754991"/>
            <a:ext cx="732805" cy="799664"/>
          </a:xfrm>
          <a:prstGeom prst="rect">
            <a:avLst/>
          </a:prstGeom>
        </p:spPr>
      </p:pic>
      <p:pic>
        <p:nvPicPr>
          <p:cNvPr id="63" name="Picture 62" descr="A picture containing darkness, black, green, moon&#10;&#10;Description automatically generated">
            <a:extLst>
              <a:ext uri="{FF2B5EF4-FFF2-40B4-BE49-F238E27FC236}">
                <a16:creationId xmlns:a16="http://schemas.microsoft.com/office/drawing/2014/main" id="{6741C0D6-2343-B2FD-D16D-08E7C813278C}"/>
              </a:ext>
            </a:extLst>
          </p:cNvPr>
          <p:cNvPicPr>
            <a:picLocks noChangeAspect="1"/>
          </p:cNvPicPr>
          <p:nvPr/>
        </p:nvPicPr>
        <p:blipFill rotWithShape="1">
          <a:blip r:embed="rId3">
            <a:extLst>
              <a:ext uri="{28A0092B-C50C-407E-A947-70E740481C1C}">
                <a14:useLocalDpi xmlns:a14="http://schemas.microsoft.com/office/drawing/2010/main" val="0"/>
              </a:ext>
            </a:extLst>
          </a:blip>
          <a:srcRect l="40518" t="29129" r="49671" b="61591"/>
          <a:stretch/>
        </p:blipFill>
        <p:spPr>
          <a:xfrm>
            <a:off x="6507521" y="1986882"/>
            <a:ext cx="732805" cy="799664"/>
          </a:xfrm>
          <a:prstGeom prst="rect">
            <a:avLst/>
          </a:prstGeom>
        </p:spPr>
      </p:pic>
      <p:pic>
        <p:nvPicPr>
          <p:cNvPr id="64" name="Picture 63" descr="A picture containing darkness, black, green, moon&#10;&#10;Description automatically generated">
            <a:extLst>
              <a:ext uri="{FF2B5EF4-FFF2-40B4-BE49-F238E27FC236}">
                <a16:creationId xmlns:a16="http://schemas.microsoft.com/office/drawing/2014/main" id="{C54B3ECE-77BF-8141-88E6-7D688FD9E3CA}"/>
              </a:ext>
            </a:extLst>
          </p:cNvPr>
          <p:cNvPicPr>
            <a:picLocks noChangeAspect="1"/>
          </p:cNvPicPr>
          <p:nvPr/>
        </p:nvPicPr>
        <p:blipFill rotWithShape="1">
          <a:blip r:embed="rId3">
            <a:extLst>
              <a:ext uri="{28A0092B-C50C-407E-A947-70E740481C1C}">
                <a14:useLocalDpi xmlns:a14="http://schemas.microsoft.com/office/drawing/2010/main" val="0"/>
              </a:ext>
            </a:extLst>
          </a:blip>
          <a:srcRect l="40518" t="29129" r="49671" b="61591"/>
          <a:stretch/>
        </p:blipFill>
        <p:spPr>
          <a:xfrm>
            <a:off x="7880170" y="2786546"/>
            <a:ext cx="732805" cy="799664"/>
          </a:xfrm>
          <a:prstGeom prst="rect">
            <a:avLst/>
          </a:prstGeom>
        </p:spPr>
      </p:pic>
      <p:pic>
        <p:nvPicPr>
          <p:cNvPr id="65" name="Picture 64" descr="A picture containing darkness, black, green, moon&#10;&#10;Description automatically generated">
            <a:extLst>
              <a:ext uri="{FF2B5EF4-FFF2-40B4-BE49-F238E27FC236}">
                <a16:creationId xmlns:a16="http://schemas.microsoft.com/office/drawing/2014/main" id="{86AECE19-131E-2AE2-03D8-D04A74469C64}"/>
              </a:ext>
            </a:extLst>
          </p:cNvPr>
          <p:cNvPicPr>
            <a:picLocks noChangeAspect="1"/>
          </p:cNvPicPr>
          <p:nvPr/>
        </p:nvPicPr>
        <p:blipFill rotWithShape="1">
          <a:blip r:embed="rId3">
            <a:extLst>
              <a:ext uri="{28A0092B-C50C-407E-A947-70E740481C1C}">
                <a14:useLocalDpi xmlns:a14="http://schemas.microsoft.com/office/drawing/2010/main" val="0"/>
              </a:ext>
            </a:extLst>
          </a:blip>
          <a:srcRect l="40518" t="29129" r="49671" b="61591"/>
          <a:stretch/>
        </p:blipFill>
        <p:spPr>
          <a:xfrm>
            <a:off x="7952564" y="1997527"/>
            <a:ext cx="732805" cy="799664"/>
          </a:xfrm>
          <a:prstGeom prst="rect">
            <a:avLst/>
          </a:prstGeom>
        </p:spPr>
      </p:pic>
      <p:pic>
        <p:nvPicPr>
          <p:cNvPr id="67" name="Picture 66" descr="A picture containing darkness, black, green, moon&#10;&#10;Description automatically generated">
            <a:extLst>
              <a:ext uri="{FF2B5EF4-FFF2-40B4-BE49-F238E27FC236}">
                <a16:creationId xmlns:a16="http://schemas.microsoft.com/office/drawing/2014/main" id="{9538FE20-35AF-F4C5-FAF2-F317C31A9E8A}"/>
              </a:ext>
            </a:extLst>
          </p:cNvPr>
          <p:cNvPicPr>
            <a:picLocks noChangeAspect="1"/>
          </p:cNvPicPr>
          <p:nvPr/>
        </p:nvPicPr>
        <p:blipFill rotWithShape="1">
          <a:blip r:embed="rId3">
            <a:extLst>
              <a:ext uri="{28A0092B-C50C-407E-A947-70E740481C1C}">
                <a14:useLocalDpi xmlns:a14="http://schemas.microsoft.com/office/drawing/2010/main" val="0"/>
              </a:ext>
            </a:extLst>
          </a:blip>
          <a:srcRect l="40518" t="29129" r="49671" b="61591"/>
          <a:stretch/>
        </p:blipFill>
        <p:spPr>
          <a:xfrm>
            <a:off x="7338163" y="3060694"/>
            <a:ext cx="732805" cy="799664"/>
          </a:xfrm>
          <a:prstGeom prst="rect">
            <a:avLst/>
          </a:prstGeom>
        </p:spPr>
      </p:pic>
      <p:sp>
        <p:nvSpPr>
          <p:cNvPr id="72" name="TextBox 71">
            <a:extLst>
              <a:ext uri="{FF2B5EF4-FFF2-40B4-BE49-F238E27FC236}">
                <a16:creationId xmlns:a16="http://schemas.microsoft.com/office/drawing/2014/main" id="{8FBACB4B-3FD8-8E4C-8458-F466DC109BD2}"/>
              </a:ext>
            </a:extLst>
          </p:cNvPr>
          <p:cNvSpPr txBox="1"/>
          <p:nvPr/>
        </p:nvSpPr>
        <p:spPr>
          <a:xfrm>
            <a:off x="9203153" y="1472201"/>
            <a:ext cx="2799705" cy="769441"/>
          </a:xfrm>
          <a:prstGeom prst="rect">
            <a:avLst/>
          </a:prstGeom>
          <a:noFill/>
        </p:spPr>
        <p:txBody>
          <a:bodyPr wrap="square">
            <a:spAutoFit/>
          </a:bodyPr>
          <a:lstStyle/>
          <a:p>
            <a:r>
              <a:rPr lang="en-US" sz="2200" dirty="0"/>
              <a:t>Ca</a:t>
            </a:r>
            <a:r>
              <a:rPr lang="en-US" sz="2200" baseline="30000" dirty="0"/>
              <a:t>2+ </a:t>
            </a:r>
            <a:r>
              <a:rPr lang="en-US" sz="2200" dirty="0"/>
              <a:t>shields </a:t>
            </a:r>
          </a:p>
          <a:p>
            <a:r>
              <a:rPr lang="en-US" sz="2200" dirty="0"/>
              <a:t>negative charges</a:t>
            </a:r>
          </a:p>
        </p:txBody>
      </p:sp>
      <p:cxnSp>
        <p:nvCxnSpPr>
          <p:cNvPr id="73" name="Straight Connector 72">
            <a:extLst>
              <a:ext uri="{FF2B5EF4-FFF2-40B4-BE49-F238E27FC236}">
                <a16:creationId xmlns:a16="http://schemas.microsoft.com/office/drawing/2014/main" id="{2E1E02A7-4230-7900-1EA2-D294B9591445}"/>
              </a:ext>
            </a:extLst>
          </p:cNvPr>
          <p:cNvCxnSpPr>
            <a:cxnSpLocks/>
          </p:cNvCxnSpPr>
          <p:nvPr/>
        </p:nvCxnSpPr>
        <p:spPr>
          <a:xfrm flipH="1">
            <a:off x="8563547" y="1790581"/>
            <a:ext cx="635721" cy="323322"/>
          </a:xfrm>
          <a:prstGeom prst="line">
            <a:avLst/>
          </a:prstGeom>
          <a:ln w="19050" cap="rnd">
            <a:tailEnd type="ova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52785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descr="A picture containing darkness, black, green, moon&#10;&#10;Description automatically generated">
            <a:extLst>
              <a:ext uri="{FF2B5EF4-FFF2-40B4-BE49-F238E27FC236}">
                <a16:creationId xmlns:a16="http://schemas.microsoft.com/office/drawing/2014/main" id="{CC07F221-7BA4-4E3A-7D22-E34B50B555C4}"/>
              </a:ext>
            </a:extLst>
          </p:cNvPr>
          <p:cNvPicPr>
            <a:picLocks noChangeAspect="1"/>
          </p:cNvPicPr>
          <p:nvPr/>
        </p:nvPicPr>
        <p:blipFill rotWithShape="1">
          <a:blip r:embed="rId3">
            <a:extLst>
              <a:ext uri="{28A0092B-C50C-407E-A947-70E740481C1C}">
                <a14:useLocalDpi xmlns:a14="http://schemas.microsoft.com/office/drawing/2010/main" val="0"/>
              </a:ext>
            </a:extLst>
          </a:blip>
          <a:srcRect l="40518" t="29129" r="49671" b="61591"/>
          <a:stretch/>
        </p:blipFill>
        <p:spPr>
          <a:xfrm>
            <a:off x="7337199" y="1554425"/>
            <a:ext cx="732805" cy="799664"/>
          </a:xfrm>
          <a:prstGeom prst="rect">
            <a:avLst/>
          </a:prstGeom>
        </p:spPr>
      </p:pic>
      <p:pic>
        <p:nvPicPr>
          <p:cNvPr id="17" name="Picture 16" descr="A picture containing graphics, clipart, graphic design, colorfulness&#10;&#10;Description automatically generated">
            <a:extLst>
              <a:ext uri="{FF2B5EF4-FFF2-40B4-BE49-F238E27FC236}">
                <a16:creationId xmlns:a16="http://schemas.microsoft.com/office/drawing/2014/main" id="{98A29A41-AB96-B4E6-4C76-FF8C70F5E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742" y="2049551"/>
            <a:ext cx="1121605" cy="1157160"/>
          </a:xfrm>
          <a:prstGeom prst="rect">
            <a:avLst/>
          </a:prstGeom>
        </p:spPr>
      </p:pic>
      <p:pic>
        <p:nvPicPr>
          <p:cNvPr id="16" name="Picture 15" descr="A picture containing screenshot, circle&#10;&#10;Description automatically generated">
            <a:extLst>
              <a:ext uri="{FF2B5EF4-FFF2-40B4-BE49-F238E27FC236}">
                <a16:creationId xmlns:a16="http://schemas.microsoft.com/office/drawing/2014/main" id="{13ADDE7A-6F5C-7C00-F892-C67B2C96FF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4897" y="1464808"/>
            <a:ext cx="5053594" cy="4980442"/>
          </a:xfrm>
          <a:prstGeom prst="rect">
            <a:avLst/>
          </a:prstGeom>
        </p:spPr>
      </p:pic>
      <p:pic>
        <p:nvPicPr>
          <p:cNvPr id="4" name="Picture 3" descr="A picture containing icon&#10;&#10;Description automatically generated">
            <a:extLst>
              <a:ext uri="{FF2B5EF4-FFF2-40B4-BE49-F238E27FC236}">
                <a16:creationId xmlns:a16="http://schemas.microsoft.com/office/drawing/2014/main" id="{FC259487-805D-A9AC-7CFA-4BDC3CB6C5BA}"/>
              </a:ext>
            </a:extLst>
          </p:cNvPr>
          <p:cNvPicPr>
            <a:picLocks noChangeAspect="1"/>
          </p:cNvPicPr>
          <p:nvPr/>
        </p:nvPicPr>
        <p:blipFill>
          <a:blip r:embed="rId6" cstate="print">
            <a:alphaModFix/>
            <a:extLst>
              <a:ext uri="{28A0092B-C50C-407E-A947-70E740481C1C}">
                <a14:useLocalDpi xmlns:a14="http://schemas.microsoft.com/office/drawing/2010/main" val="0"/>
              </a:ext>
            </a:extLst>
          </a:blip>
          <a:stretch>
            <a:fillRect/>
          </a:stretch>
        </p:blipFill>
        <p:spPr>
          <a:xfrm rot="2474989">
            <a:off x="1728511" y="1922203"/>
            <a:ext cx="1347477" cy="3411430"/>
          </a:xfrm>
          <a:prstGeom prst="rect">
            <a:avLst/>
          </a:prstGeom>
        </p:spPr>
      </p:pic>
      <p:sp>
        <p:nvSpPr>
          <p:cNvPr id="29" name="AutoShape 22">
            <a:extLst>
              <a:ext uri="{FF2B5EF4-FFF2-40B4-BE49-F238E27FC236}">
                <a16:creationId xmlns:a16="http://schemas.microsoft.com/office/drawing/2014/main" id="{3B97B34B-5B2C-44BE-888E-8931A401F747}"/>
              </a:ext>
            </a:extLst>
          </p:cNvPr>
          <p:cNvSpPr/>
          <p:nvPr/>
        </p:nvSpPr>
        <p:spPr>
          <a:xfrm>
            <a:off x="609600" y="412750"/>
            <a:ext cx="10972800" cy="0"/>
          </a:xfrm>
          <a:prstGeom prst="line">
            <a:avLst/>
          </a:prstGeom>
          <a:ln w="28575" cap="flat">
            <a:solidFill>
              <a:srgbClr val="99CA3D"/>
            </a:solidFill>
            <a:prstDash val="solid"/>
            <a:headEnd type="none" w="sm" len="sm"/>
            <a:tailEnd type="none" w="sm" len="sm"/>
          </a:ln>
        </p:spPr>
      </p:sp>
      <p:sp>
        <p:nvSpPr>
          <p:cNvPr id="6" name="Title 5">
            <a:extLst>
              <a:ext uri="{FF2B5EF4-FFF2-40B4-BE49-F238E27FC236}">
                <a16:creationId xmlns:a16="http://schemas.microsoft.com/office/drawing/2014/main" id="{7B8BF1B1-CACB-7F7A-8E6A-80EF9DE4BC0A}"/>
              </a:ext>
            </a:extLst>
          </p:cNvPr>
          <p:cNvSpPr>
            <a:spLocks noGrp="1"/>
          </p:cNvSpPr>
          <p:nvPr>
            <p:ph type="title"/>
          </p:nvPr>
        </p:nvSpPr>
        <p:spPr/>
        <p:txBody>
          <a:bodyPr>
            <a:normAutofit/>
          </a:bodyPr>
          <a:lstStyle/>
          <a:p>
            <a:r>
              <a:rPr lang="en-US" sz="4000" dirty="0"/>
              <a:t>Incubate on ice for 10 min</a:t>
            </a:r>
          </a:p>
        </p:txBody>
      </p:sp>
      <p:pic>
        <p:nvPicPr>
          <p:cNvPr id="19" name="Picture 18" descr="A white line in a black circle&#10;&#10;Description automatically generated with medium confidence">
            <a:extLst>
              <a:ext uri="{FF2B5EF4-FFF2-40B4-BE49-F238E27FC236}">
                <a16:creationId xmlns:a16="http://schemas.microsoft.com/office/drawing/2014/main" id="{4BDC7040-AB87-1EDB-7FA5-8D4DF7EFE8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5731" y="2618208"/>
            <a:ext cx="262022" cy="252381"/>
          </a:xfrm>
          <a:prstGeom prst="rect">
            <a:avLst/>
          </a:prstGeom>
        </p:spPr>
      </p:pic>
      <p:pic>
        <p:nvPicPr>
          <p:cNvPr id="20" name="Picture 19" descr="A white line in a black circle&#10;&#10;Description automatically generated with medium confidence">
            <a:extLst>
              <a:ext uri="{FF2B5EF4-FFF2-40B4-BE49-F238E27FC236}">
                <a16:creationId xmlns:a16="http://schemas.microsoft.com/office/drawing/2014/main" id="{4DE9A409-C585-0E4E-F9A0-98B7D142B5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9639" y="3049815"/>
            <a:ext cx="262022" cy="252381"/>
          </a:xfrm>
          <a:prstGeom prst="rect">
            <a:avLst/>
          </a:prstGeom>
        </p:spPr>
      </p:pic>
      <p:pic>
        <p:nvPicPr>
          <p:cNvPr id="22" name="Picture 21" descr="A white line in a black circle&#10;&#10;Description automatically generated with medium confidence">
            <a:extLst>
              <a:ext uri="{FF2B5EF4-FFF2-40B4-BE49-F238E27FC236}">
                <a16:creationId xmlns:a16="http://schemas.microsoft.com/office/drawing/2014/main" id="{BBEE331B-2CFB-0EEC-77EE-B2C7812987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8028" y="2954330"/>
            <a:ext cx="262022" cy="252381"/>
          </a:xfrm>
          <a:prstGeom prst="rect">
            <a:avLst/>
          </a:prstGeom>
        </p:spPr>
      </p:pic>
      <p:pic>
        <p:nvPicPr>
          <p:cNvPr id="23" name="Picture 22" descr="A white line in a black circle&#10;&#10;Description automatically generated with medium confidence">
            <a:extLst>
              <a:ext uri="{FF2B5EF4-FFF2-40B4-BE49-F238E27FC236}">
                <a16:creationId xmlns:a16="http://schemas.microsoft.com/office/drawing/2014/main" id="{E765F625-395D-0B5D-F279-3705B48C79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06438" y="2025708"/>
            <a:ext cx="262022" cy="252381"/>
          </a:xfrm>
          <a:prstGeom prst="rect">
            <a:avLst/>
          </a:prstGeom>
        </p:spPr>
      </p:pic>
      <p:pic>
        <p:nvPicPr>
          <p:cNvPr id="24" name="Picture 23" descr="A white line in a black circle&#10;&#10;Description automatically generated with medium confidence">
            <a:extLst>
              <a:ext uri="{FF2B5EF4-FFF2-40B4-BE49-F238E27FC236}">
                <a16:creationId xmlns:a16="http://schemas.microsoft.com/office/drawing/2014/main" id="{99466CFE-4033-E0E1-9DED-EE9738B513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7803" y="2101546"/>
            <a:ext cx="262022" cy="252381"/>
          </a:xfrm>
          <a:prstGeom prst="rect">
            <a:avLst/>
          </a:prstGeom>
        </p:spPr>
      </p:pic>
      <p:sp>
        <p:nvSpPr>
          <p:cNvPr id="34" name="Oval 33">
            <a:extLst>
              <a:ext uri="{FF2B5EF4-FFF2-40B4-BE49-F238E27FC236}">
                <a16:creationId xmlns:a16="http://schemas.microsoft.com/office/drawing/2014/main" id="{84E1D964-43B5-AEBC-24BE-CC8A11FA7DE5}"/>
              </a:ext>
            </a:extLst>
          </p:cNvPr>
          <p:cNvSpPr/>
          <p:nvPr/>
        </p:nvSpPr>
        <p:spPr>
          <a:xfrm>
            <a:off x="2943261" y="3206711"/>
            <a:ext cx="641574" cy="641574"/>
          </a:xfrm>
          <a:prstGeom prst="ellipse">
            <a:avLst/>
          </a:prstGeom>
          <a:noFill/>
          <a:ln w="158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254F61BF-08C5-DA85-2060-CC9D4960A32C}"/>
              </a:ext>
            </a:extLst>
          </p:cNvPr>
          <p:cNvCxnSpPr>
            <a:cxnSpLocks/>
          </p:cNvCxnSpPr>
          <p:nvPr/>
        </p:nvCxnSpPr>
        <p:spPr>
          <a:xfrm flipV="1">
            <a:off x="3274541" y="1825187"/>
            <a:ext cx="3390883" cy="1381524"/>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13C9DB3-7CD7-CA73-286F-390488DEE4F1}"/>
              </a:ext>
            </a:extLst>
          </p:cNvPr>
          <p:cNvCxnSpPr>
            <a:cxnSpLocks/>
          </p:cNvCxnSpPr>
          <p:nvPr/>
        </p:nvCxnSpPr>
        <p:spPr>
          <a:xfrm>
            <a:off x="3175686" y="3848285"/>
            <a:ext cx="3089190" cy="2058245"/>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pic>
        <p:nvPicPr>
          <p:cNvPr id="61" name="Picture 60" descr="A white line in a black circle&#10;&#10;Description automatically generated with medium confidence">
            <a:extLst>
              <a:ext uri="{FF2B5EF4-FFF2-40B4-BE49-F238E27FC236}">
                <a16:creationId xmlns:a16="http://schemas.microsoft.com/office/drawing/2014/main" id="{28F344F1-F2A9-7994-EC5E-E22664ADCA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4872" y="2387671"/>
            <a:ext cx="262022" cy="252381"/>
          </a:xfrm>
          <a:prstGeom prst="rect">
            <a:avLst/>
          </a:prstGeom>
        </p:spPr>
      </p:pic>
      <p:pic>
        <p:nvPicPr>
          <p:cNvPr id="62" name="Picture 61" descr="A picture containing darkness, black, green, moon&#10;&#10;Description automatically generated">
            <a:extLst>
              <a:ext uri="{FF2B5EF4-FFF2-40B4-BE49-F238E27FC236}">
                <a16:creationId xmlns:a16="http://schemas.microsoft.com/office/drawing/2014/main" id="{A745B236-F0B3-6418-7DA4-DBE401D0DD65}"/>
              </a:ext>
            </a:extLst>
          </p:cNvPr>
          <p:cNvPicPr>
            <a:picLocks noChangeAspect="1"/>
          </p:cNvPicPr>
          <p:nvPr/>
        </p:nvPicPr>
        <p:blipFill rotWithShape="1">
          <a:blip r:embed="rId3">
            <a:extLst>
              <a:ext uri="{28A0092B-C50C-407E-A947-70E740481C1C}">
                <a14:useLocalDpi xmlns:a14="http://schemas.microsoft.com/office/drawing/2010/main" val="0"/>
              </a:ext>
            </a:extLst>
          </a:blip>
          <a:srcRect l="40518" t="29129" r="49671" b="61591"/>
          <a:stretch/>
        </p:blipFill>
        <p:spPr>
          <a:xfrm>
            <a:off x="6541918" y="2754991"/>
            <a:ext cx="732805" cy="799664"/>
          </a:xfrm>
          <a:prstGeom prst="rect">
            <a:avLst/>
          </a:prstGeom>
        </p:spPr>
      </p:pic>
      <p:pic>
        <p:nvPicPr>
          <p:cNvPr id="63" name="Picture 62" descr="A picture containing darkness, black, green, moon&#10;&#10;Description automatically generated">
            <a:extLst>
              <a:ext uri="{FF2B5EF4-FFF2-40B4-BE49-F238E27FC236}">
                <a16:creationId xmlns:a16="http://schemas.microsoft.com/office/drawing/2014/main" id="{6741C0D6-2343-B2FD-D16D-08E7C813278C}"/>
              </a:ext>
            </a:extLst>
          </p:cNvPr>
          <p:cNvPicPr>
            <a:picLocks noChangeAspect="1"/>
          </p:cNvPicPr>
          <p:nvPr/>
        </p:nvPicPr>
        <p:blipFill rotWithShape="1">
          <a:blip r:embed="rId3">
            <a:extLst>
              <a:ext uri="{28A0092B-C50C-407E-A947-70E740481C1C}">
                <a14:useLocalDpi xmlns:a14="http://schemas.microsoft.com/office/drawing/2010/main" val="0"/>
              </a:ext>
            </a:extLst>
          </a:blip>
          <a:srcRect l="40518" t="29129" r="49671" b="61591"/>
          <a:stretch/>
        </p:blipFill>
        <p:spPr>
          <a:xfrm>
            <a:off x="6507521" y="1986882"/>
            <a:ext cx="732805" cy="799664"/>
          </a:xfrm>
          <a:prstGeom prst="rect">
            <a:avLst/>
          </a:prstGeom>
        </p:spPr>
      </p:pic>
      <p:pic>
        <p:nvPicPr>
          <p:cNvPr id="64" name="Picture 63" descr="A picture containing darkness, black, green, moon&#10;&#10;Description automatically generated">
            <a:extLst>
              <a:ext uri="{FF2B5EF4-FFF2-40B4-BE49-F238E27FC236}">
                <a16:creationId xmlns:a16="http://schemas.microsoft.com/office/drawing/2014/main" id="{C54B3ECE-77BF-8141-88E6-7D688FD9E3CA}"/>
              </a:ext>
            </a:extLst>
          </p:cNvPr>
          <p:cNvPicPr>
            <a:picLocks noChangeAspect="1"/>
          </p:cNvPicPr>
          <p:nvPr/>
        </p:nvPicPr>
        <p:blipFill rotWithShape="1">
          <a:blip r:embed="rId3">
            <a:extLst>
              <a:ext uri="{28A0092B-C50C-407E-A947-70E740481C1C}">
                <a14:useLocalDpi xmlns:a14="http://schemas.microsoft.com/office/drawing/2010/main" val="0"/>
              </a:ext>
            </a:extLst>
          </a:blip>
          <a:srcRect l="40518" t="29129" r="49671" b="61591"/>
          <a:stretch/>
        </p:blipFill>
        <p:spPr>
          <a:xfrm>
            <a:off x="7880170" y="2786546"/>
            <a:ext cx="732805" cy="799664"/>
          </a:xfrm>
          <a:prstGeom prst="rect">
            <a:avLst/>
          </a:prstGeom>
        </p:spPr>
      </p:pic>
      <p:pic>
        <p:nvPicPr>
          <p:cNvPr id="65" name="Picture 64" descr="A picture containing darkness, black, green, moon&#10;&#10;Description automatically generated">
            <a:extLst>
              <a:ext uri="{FF2B5EF4-FFF2-40B4-BE49-F238E27FC236}">
                <a16:creationId xmlns:a16="http://schemas.microsoft.com/office/drawing/2014/main" id="{86AECE19-131E-2AE2-03D8-D04A74469C64}"/>
              </a:ext>
            </a:extLst>
          </p:cNvPr>
          <p:cNvPicPr>
            <a:picLocks noChangeAspect="1"/>
          </p:cNvPicPr>
          <p:nvPr/>
        </p:nvPicPr>
        <p:blipFill rotWithShape="1">
          <a:blip r:embed="rId3">
            <a:extLst>
              <a:ext uri="{28A0092B-C50C-407E-A947-70E740481C1C}">
                <a14:useLocalDpi xmlns:a14="http://schemas.microsoft.com/office/drawing/2010/main" val="0"/>
              </a:ext>
            </a:extLst>
          </a:blip>
          <a:srcRect l="40518" t="29129" r="49671" b="61591"/>
          <a:stretch/>
        </p:blipFill>
        <p:spPr>
          <a:xfrm>
            <a:off x="7952564" y="1997527"/>
            <a:ext cx="732805" cy="799664"/>
          </a:xfrm>
          <a:prstGeom prst="rect">
            <a:avLst/>
          </a:prstGeom>
        </p:spPr>
      </p:pic>
      <p:pic>
        <p:nvPicPr>
          <p:cNvPr id="67" name="Picture 66" descr="A picture containing darkness, black, green, moon&#10;&#10;Description automatically generated">
            <a:extLst>
              <a:ext uri="{FF2B5EF4-FFF2-40B4-BE49-F238E27FC236}">
                <a16:creationId xmlns:a16="http://schemas.microsoft.com/office/drawing/2014/main" id="{9538FE20-35AF-F4C5-FAF2-F317C31A9E8A}"/>
              </a:ext>
            </a:extLst>
          </p:cNvPr>
          <p:cNvPicPr>
            <a:picLocks noChangeAspect="1"/>
          </p:cNvPicPr>
          <p:nvPr/>
        </p:nvPicPr>
        <p:blipFill rotWithShape="1">
          <a:blip r:embed="rId3">
            <a:extLst>
              <a:ext uri="{28A0092B-C50C-407E-A947-70E740481C1C}">
                <a14:useLocalDpi xmlns:a14="http://schemas.microsoft.com/office/drawing/2010/main" val="0"/>
              </a:ext>
            </a:extLst>
          </a:blip>
          <a:srcRect l="40518" t="29129" r="49671" b="61591"/>
          <a:stretch/>
        </p:blipFill>
        <p:spPr>
          <a:xfrm>
            <a:off x="7338163" y="3060694"/>
            <a:ext cx="732805" cy="799664"/>
          </a:xfrm>
          <a:prstGeom prst="rect">
            <a:avLst/>
          </a:prstGeom>
        </p:spPr>
      </p:pic>
      <p:sp>
        <p:nvSpPr>
          <p:cNvPr id="72" name="TextBox 71">
            <a:extLst>
              <a:ext uri="{FF2B5EF4-FFF2-40B4-BE49-F238E27FC236}">
                <a16:creationId xmlns:a16="http://schemas.microsoft.com/office/drawing/2014/main" id="{8FBACB4B-3FD8-8E4C-8458-F466DC109BD2}"/>
              </a:ext>
            </a:extLst>
          </p:cNvPr>
          <p:cNvSpPr txBox="1"/>
          <p:nvPr/>
        </p:nvSpPr>
        <p:spPr>
          <a:xfrm>
            <a:off x="9203153" y="1472201"/>
            <a:ext cx="2799705" cy="769441"/>
          </a:xfrm>
          <a:prstGeom prst="rect">
            <a:avLst/>
          </a:prstGeom>
          <a:noFill/>
        </p:spPr>
        <p:txBody>
          <a:bodyPr wrap="square">
            <a:spAutoFit/>
          </a:bodyPr>
          <a:lstStyle/>
          <a:p>
            <a:r>
              <a:rPr lang="en-US" sz="2200" dirty="0"/>
              <a:t>Ca</a:t>
            </a:r>
            <a:r>
              <a:rPr lang="en-US" sz="2200" baseline="30000" dirty="0"/>
              <a:t>2+ </a:t>
            </a:r>
            <a:r>
              <a:rPr lang="en-US" sz="2200" dirty="0"/>
              <a:t>shields </a:t>
            </a:r>
          </a:p>
          <a:p>
            <a:r>
              <a:rPr lang="en-US" sz="2200" dirty="0"/>
              <a:t>negative charges</a:t>
            </a:r>
          </a:p>
        </p:txBody>
      </p:sp>
      <p:cxnSp>
        <p:nvCxnSpPr>
          <p:cNvPr id="73" name="Straight Connector 72">
            <a:extLst>
              <a:ext uri="{FF2B5EF4-FFF2-40B4-BE49-F238E27FC236}">
                <a16:creationId xmlns:a16="http://schemas.microsoft.com/office/drawing/2014/main" id="{2E1E02A7-4230-7900-1EA2-D294B9591445}"/>
              </a:ext>
            </a:extLst>
          </p:cNvPr>
          <p:cNvCxnSpPr>
            <a:cxnSpLocks/>
          </p:cNvCxnSpPr>
          <p:nvPr/>
        </p:nvCxnSpPr>
        <p:spPr>
          <a:xfrm flipH="1">
            <a:off x="8563547" y="1790581"/>
            <a:ext cx="635721" cy="323322"/>
          </a:xfrm>
          <a:prstGeom prst="line">
            <a:avLst/>
          </a:prstGeom>
          <a:ln w="19050" cap="rnd">
            <a:tailEnd type="oval"/>
          </a:ln>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821299BB-B1E0-2A72-749A-A359C5DFC0C1}"/>
              </a:ext>
            </a:extLst>
          </p:cNvPr>
          <p:cNvSpPr/>
          <p:nvPr/>
        </p:nvSpPr>
        <p:spPr>
          <a:xfrm>
            <a:off x="500799" y="5081818"/>
            <a:ext cx="468847" cy="58483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 name="Picture 2" descr="A picture containing rectangle&#10;&#10;Description automatically generated">
            <a:extLst>
              <a:ext uri="{FF2B5EF4-FFF2-40B4-BE49-F238E27FC236}">
                <a16:creationId xmlns:a16="http://schemas.microsoft.com/office/drawing/2014/main" id="{87CF48E5-9F4C-0BC5-4829-A672AF8E82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345" y="2503791"/>
            <a:ext cx="1067756" cy="3540243"/>
          </a:xfrm>
          <a:prstGeom prst="rect">
            <a:avLst/>
          </a:prstGeom>
        </p:spPr>
      </p:pic>
    </p:spTree>
    <p:extLst>
      <p:ext uri="{BB962C8B-B14F-4D97-AF65-F5344CB8AC3E}">
        <p14:creationId xmlns:p14="http://schemas.microsoft.com/office/powerpoint/2010/main" val="4095958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descr="A picture containing darkness, black, green, moon&#10;&#10;Description automatically generated">
            <a:extLst>
              <a:ext uri="{FF2B5EF4-FFF2-40B4-BE49-F238E27FC236}">
                <a16:creationId xmlns:a16="http://schemas.microsoft.com/office/drawing/2014/main" id="{CC07F221-7BA4-4E3A-7D22-E34B50B555C4}"/>
              </a:ext>
            </a:extLst>
          </p:cNvPr>
          <p:cNvPicPr>
            <a:picLocks noChangeAspect="1"/>
          </p:cNvPicPr>
          <p:nvPr/>
        </p:nvPicPr>
        <p:blipFill rotWithShape="1">
          <a:blip r:embed="rId3">
            <a:extLst>
              <a:ext uri="{28A0092B-C50C-407E-A947-70E740481C1C}">
                <a14:useLocalDpi xmlns:a14="http://schemas.microsoft.com/office/drawing/2010/main" val="0"/>
              </a:ext>
            </a:extLst>
          </a:blip>
          <a:srcRect l="40518" t="29129" r="49671" b="61591"/>
          <a:stretch/>
        </p:blipFill>
        <p:spPr>
          <a:xfrm>
            <a:off x="7337199" y="1554425"/>
            <a:ext cx="732805" cy="799664"/>
          </a:xfrm>
          <a:prstGeom prst="rect">
            <a:avLst/>
          </a:prstGeom>
        </p:spPr>
      </p:pic>
      <p:pic>
        <p:nvPicPr>
          <p:cNvPr id="17" name="Picture 16" descr="A picture containing graphics, clipart, graphic design, colorfulness&#10;&#10;Description automatically generated">
            <a:extLst>
              <a:ext uri="{FF2B5EF4-FFF2-40B4-BE49-F238E27FC236}">
                <a16:creationId xmlns:a16="http://schemas.microsoft.com/office/drawing/2014/main" id="{98A29A41-AB96-B4E6-4C76-FF8C70F5E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742" y="2049551"/>
            <a:ext cx="1121605" cy="1157160"/>
          </a:xfrm>
          <a:prstGeom prst="rect">
            <a:avLst/>
          </a:prstGeom>
        </p:spPr>
      </p:pic>
      <p:pic>
        <p:nvPicPr>
          <p:cNvPr id="16" name="Picture 15" descr="A picture containing screenshot, circle&#10;&#10;Description automatically generated">
            <a:extLst>
              <a:ext uri="{FF2B5EF4-FFF2-40B4-BE49-F238E27FC236}">
                <a16:creationId xmlns:a16="http://schemas.microsoft.com/office/drawing/2014/main" id="{13ADDE7A-6F5C-7C00-F892-C67B2C96FF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4897" y="1464808"/>
            <a:ext cx="5053594" cy="4980442"/>
          </a:xfrm>
          <a:prstGeom prst="rect">
            <a:avLst/>
          </a:prstGeom>
        </p:spPr>
      </p:pic>
      <p:pic>
        <p:nvPicPr>
          <p:cNvPr id="4" name="Picture 3" descr="A picture containing icon&#10;&#10;Description automatically generated">
            <a:extLst>
              <a:ext uri="{FF2B5EF4-FFF2-40B4-BE49-F238E27FC236}">
                <a16:creationId xmlns:a16="http://schemas.microsoft.com/office/drawing/2014/main" id="{FC259487-805D-A9AC-7CFA-4BDC3CB6C5BA}"/>
              </a:ext>
            </a:extLst>
          </p:cNvPr>
          <p:cNvPicPr>
            <a:picLocks noChangeAspect="1"/>
          </p:cNvPicPr>
          <p:nvPr/>
        </p:nvPicPr>
        <p:blipFill>
          <a:blip r:embed="rId6" cstate="print">
            <a:alphaModFix/>
            <a:extLst>
              <a:ext uri="{28A0092B-C50C-407E-A947-70E740481C1C}">
                <a14:useLocalDpi xmlns:a14="http://schemas.microsoft.com/office/drawing/2010/main" val="0"/>
              </a:ext>
            </a:extLst>
          </a:blip>
          <a:stretch>
            <a:fillRect/>
          </a:stretch>
        </p:blipFill>
        <p:spPr>
          <a:xfrm rot="2474989">
            <a:off x="1728511" y="1922203"/>
            <a:ext cx="1347477" cy="3411430"/>
          </a:xfrm>
          <a:prstGeom prst="rect">
            <a:avLst/>
          </a:prstGeom>
        </p:spPr>
      </p:pic>
      <p:sp>
        <p:nvSpPr>
          <p:cNvPr id="29" name="AutoShape 22">
            <a:extLst>
              <a:ext uri="{FF2B5EF4-FFF2-40B4-BE49-F238E27FC236}">
                <a16:creationId xmlns:a16="http://schemas.microsoft.com/office/drawing/2014/main" id="{3B97B34B-5B2C-44BE-888E-8931A401F747}"/>
              </a:ext>
            </a:extLst>
          </p:cNvPr>
          <p:cNvSpPr/>
          <p:nvPr/>
        </p:nvSpPr>
        <p:spPr>
          <a:xfrm>
            <a:off x="609600" y="412750"/>
            <a:ext cx="10972800" cy="0"/>
          </a:xfrm>
          <a:prstGeom prst="line">
            <a:avLst/>
          </a:prstGeom>
          <a:ln w="28575" cap="flat">
            <a:solidFill>
              <a:srgbClr val="99CA3D"/>
            </a:solidFill>
            <a:prstDash val="solid"/>
            <a:headEnd type="none" w="sm" len="sm"/>
            <a:tailEnd type="none" w="sm" len="sm"/>
          </a:ln>
        </p:spPr>
      </p:sp>
      <p:sp>
        <p:nvSpPr>
          <p:cNvPr id="6" name="Title 5">
            <a:extLst>
              <a:ext uri="{FF2B5EF4-FFF2-40B4-BE49-F238E27FC236}">
                <a16:creationId xmlns:a16="http://schemas.microsoft.com/office/drawing/2014/main" id="{7B8BF1B1-CACB-7F7A-8E6A-80EF9DE4BC0A}"/>
              </a:ext>
            </a:extLst>
          </p:cNvPr>
          <p:cNvSpPr>
            <a:spLocks noGrp="1"/>
          </p:cNvSpPr>
          <p:nvPr>
            <p:ph type="title"/>
          </p:nvPr>
        </p:nvSpPr>
        <p:spPr/>
        <p:txBody>
          <a:bodyPr>
            <a:normAutofit/>
          </a:bodyPr>
          <a:lstStyle/>
          <a:p>
            <a:r>
              <a:rPr lang="en-US" sz="4000" dirty="0"/>
              <a:t>Heat shock at 60°C for 50 sec</a:t>
            </a:r>
          </a:p>
        </p:txBody>
      </p:sp>
      <p:pic>
        <p:nvPicPr>
          <p:cNvPr id="19" name="Picture 18" descr="A white line in a black circle&#10;&#10;Description automatically generated with medium confidence">
            <a:extLst>
              <a:ext uri="{FF2B5EF4-FFF2-40B4-BE49-F238E27FC236}">
                <a16:creationId xmlns:a16="http://schemas.microsoft.com/office/drawing/2014/main" id="{4BDC7040-AB87-1EDB-7FA5-8D4DF7EFE8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5731" y="2618208"/>
            <a:ext cx="262022" cy="252381"/>
          </a:xfrm>
          <a:prstGeom prst="rect">
            <a:avLst/>
          </a:prstGeom>
        </p:spPr>
      </p:pic>
      <p:pic>
        <p:nvPicPr>
          <p:cNvPr id="20" name="Picture 19" descr="A white line in a black circle&#10;&#10;Description automatically generated with medium confidence">
            <a:extLst>
              <a:ext uri="{FF2B5EF4-FFF2-40B4-BE49-F238E27FC236}">
                <a16:creationId xmlns:a16="http://schemas.microsoft.com/office/drawing/2014/main" id="{4DE9A409-C585-0E4E-F9A0-98B7D142B5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9639" y="3049815"/>
            <a:ext cx="262022" cy="252381"/>
          </a:xfrm>
          <a:prstGeom prst="rect">
            <a:avLst/>
          </a:prstGeom>
        </p:spPr>
      </p:pic>
      <p:pic>
        <p:nvPicPr>
          <p:cNvPr id="22" name="Picture 21" descr="A white line in a black circle&#10;&#10;Description automatically generated with medium confidence">
            <a:extLst>
              <a:ext uri="{FF2B5EF4-FFF2-40B4-BE49-F238E27FC236}">
                <a16:creationId xmlns:a16="http://schemas.microsoft.com/office/drawing/2014/main" id="{BBEE331B-2CFB-0EEC-77EE-B2C7812987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8028" y="2954330"/>
            <a:ext cx="262022" cy="252381"/>
          </a:xfrm>
          <a:prstGeom prst="rect">
            <a:avLst/>
          </a:prstGeom>
        </p:spPr>
      </p:pic>
      <p:pic>
        <p:nvPicPr>
          <p:cNvPr id="23" name="Picture 22" descr="A white line in a black circle&#10;&#10;Description automatically generated with medium confidence">
            <a:extLst>
              <a:ext uri="{FF2B5EF4-FFF2-40B4-BE49-F238E27FC236}">
                <a16:creationId xmlns:a16="http://schemas.microsoft.com/office/drawing/2014/main" id="{E765F625-395D-0B5D-F279-3705B48C79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06438" y="2025708"/>
            <a:ext cx="262022" cy="252381"/>
          </a:xfrm>
          <a:prstGeom prst="rect">
            <a:avLst/>
          </a:prstGeom>
        </p:spPr>
      </p:pic>
      <p:pic>
        <p:nvPicPr>
          <p:cNvPr id="24" name="Picture 23" descr="A white line in a black circle&#10;&#10;Description automatically generated with medium confidence">
            <a:extLst>
              <a:ext uri="{FF2B5EF4-FFF2-40B4-BE49-F238E27FC236}">
                <a16:creationId xmlns:a16="http://schemas.microsoft.com/office/drawing/2014/main" id="{99466CFE-4033-E0E1-9DED-EE9738B513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7803" y="2101546"/>
            <a:ext cx="262022" cy="252381"/>
          </a:xfrm>
          <a:prstGeom prst="rect">
            <a:avLst/>
          </a:prstGeom>
        </p:spPr>
      </p:pic>
      <p:sp>
        <p:nvSpPr>
          <p:cNvPr id="34" name="Oval 33">
            <a:extLst>
              <a:ext uri="{FF2B5EF4-FFF2-40B4-BE49-F238E27FC236}">
                <a16:creationId xmlns:a16="http://schemas.microsoft.com/office/drawing/2014/main" id="{84E1D964-43B5-AEBC-24BE-CC8A11FA7DE5}"/>
              </a:ext>
            </a:extLst>
          </p:cNvPr>
          <p:cNvSpPr/>
          <p:nvPr/>
        </p:nvSpPr>
        <p:spPr>
          <a:xfrm>
            <a:off x="2943261" y="3206711"/>
            <a:ext cx="641574" cy="641574"/>
          </a:xfrm>
          <a:prstGeom prst="ellipse">
            <a:avLst/>
          </a:prstGeom>
          <a:noFill/>
          <a:ln w="158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254F61BF-08C5-DA85-2060-CC9D4960A32C}"/>
              </a:ext>
            </a:extLst>
          </p:cNvPr>
          <p:cNvCxnSpPr>
            <a:cxnSpLocks/>
          </p:cNvCxnSpPr>
          <p:nvPr/>
        </p:nvCxnSpPr>
        <p:spPr>
          <a:xfrm flipV="1">
            <a:off x="3274541" y="1825187"/>
            <a:ext cx="3390883" cy="1381524"/>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13C9DB3-7CD7-CA73-286F-390488DEE4F1}"/>
              </a:ext>
            </a:extLst>
          </p:cNvPr>
          <p:cNvCxnSpPr>
            <a:cxnSpLocks/>
          </p:cNvCxnSpPr>
          <p:nvPr/>
        </p:nvCxnSpPr>
        <p:spPr>
          <a:xfrm>
            <a:off x="3175686" y="3848285"/>
            <a:ext cx="3089190" cy="2058245"/>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pic>
        <p:nvPicPr>
          <p:cNvPr id="61" name="Picture 60" descr="A white line in a black circle&#10;&#10;Description automatically generated with medium confidence">
            <a:extLst>
              <a:ext uri="{FF2B5EF4-FFF2-40B4-BE49-F238E27FC236}">
                <a16:creationId xmlns:a16="http://schemas.microsoft.com/office/drawing/2014/main" id="{28F344F1-F2A9-7994-EC5E-E22664ADCA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4872" y="2387671"/>
            <a:ext cx="262022" cy="252381"/>
          </a:xfrm>
          <a:prstGeom prst="rect">
            <a:avLst/>
          </a:prstGeom>
        </p:spPr>
      </p:pic>
      <p:pic>
        <p:nvPicPr>
          <p:cNvPr id="62" name="Picture 61" descr="A picture containing darkness, black, green, moon&#10;&#10;Description automatically generated">
            <a:extLst>
              <a:ext uri="{FF2B5EF4-FFF2-40B4-BE49-F238E27FC236}">
                <a16:creationId xmlns:a16="http://schemas.microsoft.com/office/drawing/2014/main" id="{A745B236-F0B3-6418-7DA4-DBE401D0DD65}"/>
              </a:ext>
            </a:extLst>
          </p:cNvPr>
          <p:cNvPicPr>
            <a:picLocks noChangeAspect="1"/>
          </p:cNvPicPr>
          <p:nvPr/>
        </p:nvPicPr>
        <p:blipFill rotWithShape="1">
          <a:blip r:embed="rId3">
            <a:extLst>
              <a:ext uri="{28A0092B-C50C-407E-A947-70E740481C1C}">
                <a14:useLocalDpi xmlns:a14="http://schemas.microsoft.com/office/drawing/2010/main" val="0"/>
              </a:ext>
            </a:extLst>
          </a:blip>
          <a:srcRect l="40518" t="29129" r="49671" b="61591"/>
          <a:stretch/>
        </p:blipFill>
        <p:spPr>
          <a:xfrm>
            <a:off x="6541918" y="2754991"/>
            <a:ext cx="732805" cy="799664"/>
          </a:xfrm>
          <a:prstGeom prst="rect">
            <a:avLst/>
          </a:prstGeom>
        </p:spPr>
      </p:pic>
      <p:pic>
        <p:nvPicPr>
          <p:cNvPr id="63" name="Picture 62" descr="A picture containing darkness, black, green, moon&#10;&#10;Description automatically generated">
            <a:extLst>
              <a:ext uri="{FF2B5EF4-FFF2-40B4-BE49-F238E27FC236}">
                <a16:creationId xmlns:a16="http://schemas.microsoft.com/office/drawing/2014/main" id="{6741C0D6-2343-B2FD-D16D-08E7C813278C}"/>
              </a:ext>
            </a:extLst>
          </p:cNvPr>
          <p:cNvPicPr>
            <a:picLocks noChangeAspect="1"/>
          </p:cNvPicPr>
          <p:nvPr/>
        </p:nvPicPr>
        <p:blipFill rotWithShape="1">
          <a:blip r:embed="rId3">
            <a:extLst>
              <a:ext uri="{28A0092B-C50C-407E-A947-70E740481C1C}">
                <a14:useLocalDpi xmlns:a14="http://schemas.microsoft.com/office/drawing/2010/main" val="0"/>
              </a:ext>
            </a:extLst>
          </a:blip>
          <a:srcRect l="40518" t="29129" r="49671" b="61591"/>
          <a:stretch/>
        </p:blipFill>
        <p:spPr>
          <a:xfrm>
            <a:off x="6507521" y="1986882"/>
            <a:ext cx="732805" cy="799664"/>
          </a:xfrm>
          <a:prstGeom prst="rect">
            <a:avLst/>
          </a:prstGeom>
        </p:spPr>
      </p:pic>
      <p:pic>
        <p:nvPicPr>
          <p:cNvPr id="64" name="Picture 63" descr="A picture containing darkness, black, green, moon&#10;&#10;Description automatically generated">
            <a:extLst>
              <a:ext uri="{FF2B5EF4-FFF2-40B4-BE49-F238E27FC236}">
                <a16:creationId xmlns:a16="http://schemas.microsoft.com/office/drawing/2014/main" id="{C54B3ECE-77BF-8141-88E6-7D688FD9E3CA}"/>
              </a:ext>
            </a:extLst>
          </p:cNvPr>
          <p:cNvPicPr>
            <a:picLocks noChangeAspect="1"/>
          </p:cNvPicPr>
          <p:nvPr/>
        </p:nvPicPr>
        <p:blipFill rotWithShape="1">
          <a:blip r:embed="rId3">
            <a:extLst>
              <a:ext uri="{28A0092B-C50C-407E-A947-70E740481C1C}">
                <a14:useLocalDpi xmlns:a14="http://schemas.microsoft.com/office/drawing/2010/main" val="0"/>
              </a:ext>
            </a:extLst>
          </a:blip>
          <a:srcRect l="40518" t="29129" r="49671" b="61591"/>
          <a:stretch/>
        </p:blipFill>
        <p:spPr>
          <a:xfrm>
            <a:off x="7880170" y="2786546"/>
            <a:ext cx="732805" cy="799664"/>
          </a:xfrm>
          <a:prstGeom prst="rect">
            <a:avLst/>
          </a:prstGeom>
        </p:spPr>
      </p:pic>
      <p:pic>
        <p:nvPicPr>
          <p:cNvPr id="65" name="Picture 64" descr="A picture containing darkness, black, green, moon&#10;&#10;Description automatically generated">
            <a:extLst>
              <a:ext uri="{FF2B5EF4-FFF2-40B4-BE49-F238E27FC236}">
                <a16:creationId xmlns:a16="http://schemas.microsoft.com/office/drawing/2014/main" id="{86AECE19-131E-2AE2-03D8-D04A74469C64}"/>
              </a:ext>
            </a:extLst>
          </p:cNvPr>
          <p:cNvPicPr>
            <a:picLocks noChangeAspect="1"/>
          </p:cNvPicPr>
          <p:nvPr/>
        </p:nvPicPr>
        <p:blipFill rotWithShape="1">
          <a:blip r:embed="rId3">
            <a:extLst>
              <a:ext uri="{28A0092B-C50C-407E-A947-70E740481C1C}">
                <a14:useLocalDpi xmlns:a14="http://schemas.microsoft.com/office/drawing/2010/main" val="0"/>
              </a:ext>
            </a:extLst>
          </a:blip>
          <a:srcRect l="40518" t="29129" r="49671" b="61591"/>
          <a:stretch/>
        </p:blipFill>
        <p:spPr>
          <a:xfrm>
            <a:off x="7952564" y="1997527"/>
            <a:ext cx="732805" cy="799664"/>
          </a:xfrm>
          <a:prstGeom prst="rect">
            <a:avLst/>
          </a:prstGeom>
        </p:spPr>
      </p:pic>
      <p:pic>
        <p:nvPicPr>
          <p:cNvPr id="67" name="Picture 66" descr="A picture containing darkness, black, green, moon&#10;&#10;Description automatically generated">
            <a:extLst>
              <a:ext uri="{FF2B5EF4-FFF2-40B4-BE49-F238E27FC236}">
                <a16:creationId xmlns:a16="http://schemas.microsoft.com/office/drawing/2014/main" id="{9538FE20-35AF-F4C5-FAF2-F317C31A9E8A}"/>
              </a:ext>
            </a:extLst>
          </p:cNvPr>
          <p:cNvPicPr>
            <a:picLocks noChangeAspect="1"/>
          </p:cNvPicPr>
          <p:nvPr/>
        </p:nvPicPr>
        <p:blipFill rotWithShape="1">
          <a:blip r:embed="rId3">
            <a:extLst>
              <a:ext uri="{28A0092B-C50C-407E-A947-70E740481C1C}">
                <a14:useLocalDpi xmlns:a14="http://schemas.microsoft.com/office/drawing/2010/main" val="0"/>
              </a:ext>
            </a:extLst>
          </a:blip>
          <a:srcRect l="40518" t="29129" r="49671" b="61591"/>
          <a:stretch/>
        </p:blipFill>
        <p:spPr>
          <a:xfrm>
            <a:off x="7338163" y="3060694"/>
            <a:ext cx="732805" cy="799664"/>
          </a:xfrm>
          <a:prstGeom prst="rect">
            <a:avLst/>
          </a:prstGeom>
        </p:spPr>
      </p:pic>
      <p:sp>
        <p:nvSpPr>
          <p:cNvPr id="5" name="Rectangle 4">
            <a:extLst>
              <a:ext uri="{FF2B5EF4-FFF2-40B4-BE49-F238E27FC236}">
                <a16:creationId xmlns:a16="http://schemas.microsoft.com/office/drawing/2014/main" id="{EEC745B4-7C1D-BB6C-2C82-630E2EAE50BA}"/>
              </a:ext>
            </a:extLst>
          </p:cNvPr>
          <p:cNvSpPr/>
          <p:nvPr/>
        </p:nvSpPr>
        <p:spPr>
          <a:xfrm>
            <a:off x="500799" y="3189361"/>
            <a:ext cx="446535" cy="247729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7" descr="A picture containing rectangle&#10;&#10;Description automatically generated">
            <a:extLst>
              <a:ext uri="{FF2B5EF4-FFF2-40B4-BE49-F238E27FC236}">
                <a16:creationId xmlns:a16="http://schemas.microsoft.com/office/drawing/2014/main" id="{83362061-2A45-A5DE-A5EC-83A9DC3AB4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345" y="2503791"/>
            <a:ext cx="1067756" cy="3540243"/>
          </a:xfrm>
          <a:prstGeom prst="rect">
            <a:avLst/>
          </a:prstGeom>
        </p:spPr>
      </p:pic>
      <p:sp>
        <p:nvSpPr>
          <p:cNvPr id="9" name="TextBox 8">
            <a:extLst>
              <a:ext uri="{FF2B5EF4-FFF2-40B4-BE49-F238E27FC236}">
                <a16:creationId xmlns:a16="http://schemas.microsoft.com/office/drawing/2014/main" id="{4267631A-1126-FDC6-D456-BD0A926E78AF}"/>
              </a:ext>
            </a:extLst>
          </p:cNvPr>
          <p:cNvSpPr txBox="1"/>
          <p:nvPr/>
        </p:nvSpPr>
        <p:spPr>
          <a:xfrm>
            <a:off x="9824959" y="2052462"/>
            <a:ext cx="2716547" cy="769441"/>
          </a:xfrm>
          <a:prstGeom prst="rect">
            <a:avLst/>
          </a:prstGeom>
          <a:noFill/>
        </p:spPr>
        <p:txBody>
          <a:bodyPr wrap="square">
            <a:spAutoFit/>
          </a:bodyPr>
          <a:lstStyle/>
          <a:p>
            <a:r>
              <a:rPr lang="en-US" sz="2200" dirty="0"/>
              <a:t>Pores form in membrane</a:t>
            </a:r>
          </a:p>
        </p:txBody>
      </p:sp>
      <p:sp>
        <p:nvSpPr>
          <p:cNvPr id="10" name="Rectangle 9">
            <a:extLst>
              <a:ext uri="{FF2B5EF4-FFF2-40B4-BE49-F238E27FC236}">
                <a16:creationId xmlns:a16="http://schemas.microsoft.com/office/drawing/2014/main" id="{6BE79C01-C0F7-51D9-9626-5476BB7C6397}"/>
              </a:ext>
            </a:extLst>
          </p:cNvPr>
          <p:cNvSpPr/>
          <p:nvPr/>
        </p:nvSpPr>
        <p:spPr>
          <a:xfrm>
            <a:off x="6331069" y="3614284"/>
            <a:ext cx="2466941" cy="79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DE9A5B85-B9FE-B04A-5F9B-EE27CFA6C3C2}"/>
              </a:ext>
            </a:extLst>
          </p:cNvPr>
          <p:cNvCxnSpPr>
            <a:cxnSpLocks/>
            <a:stCxn id="9" idx="1"/>
          </p:cNvCxnSpPr>
          <p:nvPr/>
        </p:nvCxnSpPr>
        <p:spPr>
          <a:xfrm flipH="1">
            <a:off x="7657854" y="2437183"/>
            <a:ext cx="2167105" cy="1468392"/>
          </a:xfrm>
          <a:prstGeom prst="line">
            <a:avLst/>
          </a:prstGeom>
          <a:ln w="19050" cap="rnd">
            <a:tailEnd type="ova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57493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5EAA6-19DF-102E-BBC0-46D13173FC11}"/>
              </a:ext>
            </a:extLst>
          </p:cNvPr>
          <p:cNvSpPr>
            <a:spLocks noGrp="1"/>
          </p:cNvSpPr>
          <p:nvPr>
            <p:ph type="title"/>
          </p:nvPr>
        </p:nvSpPr>
        <p:spPr/>
        <p:txBody>
          <a:bodyPr>
            <a:normAutofit/>
          </a:bodyPr>
          <a:lstStyle/>
          <a:p>
            <a:r>
              <a:rPr lang="en-US" sz="4000" dirty="0"/>
              <a:t>Setting the stage  </a:t>
            </a:r>
          </a:p>
        </p:txBody>
      </p:sp>
      <p:pic>
        <p:nvPicPr>
          <p:cNvPr id="1026" name="Picture 2" descr="Free Diabetes Blood Sugar photo and picture">
            <a:extLst>
              <a:ext uri="{FF2B5EF4-FFF2-40B4-BE49-F238E27FC236}">
                <a16:creationId xmlns:a16="http://schemas.microsoft.com/office/drawing/2014/main" id="{41F57898-CA5F-AFDD-93B0-E77341267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49" y="1747901"/>
            <a:ext cx="6000115" cy="3998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Free Insulin Diabetes photo and picture">
            <a:extLst>
              <a:ext uri="{FF2B5EF4-FFF2-40B4-BE49-F238E27FC236}">
                <a16:creationId xmlns:a16="http://schemas.microsoft.com/office/drawing/2014/main" id="{E970917F-4D12-EC8F-8B38-2D2D04BEC3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4274" y="2919549"/>
            <a:ext cx="3836988"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57613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screenshot, circle&#10;&#10;Description automatically generated">
            <a:extLst>
              <a:ext uri="{FF2B5EF4-FFF2-40B4-BE49-F238E27FC236}">
                <a16:creationId xmlns:a16="http://schemas.microsoft.com/office/drawing/2014/main" id="{13ADDE7A-6F5C-7C00-F892-C67B2C96FF3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5104897" y="1464808"/>
            <a:ext cx="5053594" cy="4980442"/>
          </a:xfrm>
          <a:prstGeom prst="rect">
            <a:avLst/>
          </a:prstGeom>
        </p:spPr>
      </p:pic>
      <p:pic>
        <p:nvPicPr>
          <p:cNvPr id="17" name="Picture 16" descr="A picture containing graphics, clipart, graphic design, colorfulness&#10;&#10;Description automatically generated">
            <a:extLst>
              <a:ext uri="{FF2B5EF4-FFF2-40B4-BE49-F238E27FC236}">
                <a16:creationId xmlns:a16="http://schemas.microsoft.com/office/drawing/2014/main" id="{98A29A41-AB96-B4E6-4C76-FF8C70F5E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742" y="5027536"/>
            <a:ext cx="1121605" cy="1157160"/>
          </a:xfrm>
          <a:prstGeom prst="rect">
            <a:avLst/>
          </a:prstGeom>
        </p:spPr>
      </p:pic>
      <p:pic>
        <p:nvPicPr>
          <p:cNvPr id="4" name="Picture 3" descr="A picture containing icon&#10;&#10;Description automatically generated">
            <a:extLst>
              <a:ext uri="{FF2B5EF4-FFF2-40B4-BE49-F238E27FC236}">
                <a16:creationId xmlns:a16="http://schemas.microsoft.com/office/drawing/2014/main" id="{FC259487-805D-A9AC-7CFA-4BDC3CB6C5BA}"/>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rot="2474989">
            <a:off x="1728511" y="1922203"/>
            <a:ext cx="1347477" cy="3411430"/>
          </a:xfrm>
          <a:prstGeom prst="rect">
            <a:avLst/>
          </a:prstGeom>
        </p:spPr>
      </p:pic>
      <p:sp>
        <p:nvSpPr>
          <p:cNvPr id="29" name="AutoShape 22">
            <a:extLst>
              <a:ext uri="{FF2B5EF4-FFF2-40B4-BE49-F238E27FC236}">
                <a16:creationId xmlns:a16="http://schemas.microsoft.com/office/drawing/2014/main" id="{3B97B34B-5B2C-44BE-888E-8931A401F747}"/>
              </a:ext>
            </a:extLst>
          </p:cNvPr>
          <p:cNvSpPr/>
          <p:nvPr/>
        </p:nvSpPr>
        <p:spPr>
          <a:xfrm>
            <a:off x="609600" y="412750"/>
            <a:ext cx="10972800" cy="0"/>
          </a:xfrm>
          <a:prstGeom prst="line">
            <a:avLst/>
          </a:prstGeom>
          <a:ln w="28575" cap="flat">
            <a:solidFill>
              <a:srgbClr val="99CA3D"/>
            </a:solidFill>
            <a:prstDash val="solid"/>
            <a:headEnd type="none" w="sm" len="sm"/>
            <a:tailEnd type="none" w="sm" len="sm"/>
          </a:ln>
        </p:spPr>
      </p:sp>
      <p:sp>
        <p:nvSpPr>
          <p:cNvPr id="6" name="Title 5">
            <a:extLst>
              <a:ext uri="{FF2B5EF4-FFF2-40B4-BE49-F238E27FC236}">
                <a16:creationId xmlns:a16="http://schemas.microsoft.com/office/drawing/2014/main" id="{7B8BF1B1-CACB-7F7A-8E6A-80EF9DE4BC0A}"/>
              </a:ext>
            </a:extLst>
          </p:cNvPr>
          <p:cNvSpPr>
            <a:spLocks noGrp="1"/>
          </p:cNvSpPr>
          <p:nvPr>
            <p:ph type="title"/>
          </p:nvPr>
        </p:nvSpPr>
        <p:spPr/>
        <p:txBody>
          <a:bodyPr>
            <a:normAutofit/>
          </a:bodyPr>
          <a:lstStyle/>
          <a:p>
            <a:r>
              <a:rPr lang="en-US" sz="4000" dirty="0"/>
              <a:t>Incubate on ice for 2 min</a:t>
            </a:r>
          </a:p>
        </p:txBody>
      </p:sp>
      <p:pic>
        <p:nvPicPr>
          <p:cNvPr id="19" name="Picture 18" descr="A white line in a black circle&#10;&#10;Description automatically generated with medium confidence">
            <a:extLst>
              <a:ext uri="{FF2B5EF4-FFF2-40B4-BE49-F238E27FC236}">
                <a16:creationId xmlns:a16="http://schemas.microsoft.com/office/drawing/2014/main" id="{4BDC7040-AB87-1EDB-7FA5-8D4DF7EFE8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5731" y="5596193"/>
            <a:ext cx="262022" cy="252381"/>
          </a:xfrm>
          <a:prstGeom prst="rect">
            <a:avLst/>
          </a:prstGeom>
        </p:spPr>
      </p:pic>
      <p:pic>
        <p:nvPicPr>
          <p:cNvPr id="20" name="Picture 19" descr="A white line in a black circle&#10;&#10;Description automatically generated with medium confidence">
            <a:extLst>
              <a:ext uri="{FF2B5EF4-FFF2-40B4-BE49-F238E27FC236}">
                <a16:creationId xmlns:a16="http://schemas.microsoft.com/office/drawing/2014/main" id="{4DE9A409-C585-0E4E-F9A0-98B7D142B5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39" y="6027800"/>
            <a:ext cx="262022" cy="252381"/>
          </a:xfrm>
          <a:prstGeom prst="rect">
            <a:avLst/>
          </a:prstGeom>
        </p:spPr>
      </p:pic>
      <p:pic>
        <p:nvPicPr>
          <p:cNvPr id="22" name="Picture 21" descr="A white line in a black circle&#10;&#10;Description automatically generated with medium confidence">
            <a:extLst>
              <a:ext uri="{FF2B5EF4-FFF2-40B4-BE49-F238E27FC236}">
                <a16:creationId xmlns:a16="http://schemas.microsoft.com/office/drawing/2014/main" id="{BBEE331B-2CFB-0EEC-77EE-B2C7812987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8028" y="5932315"/>
            <a:ext cx="262022" cy="252381"/>
          </a:xfrm>
          <a:prstGeom prst="rect">
            <a:avLst/>
          </a:prstGeom>
        </p:spPr>
      </p:pic>
      <p:pic>
        <p:nvPicPr>
          <p:cNvPr id="23" name="Picture 22" descr="A white line in a black circle&#10;&#10;Description automatically generated with medium confidence">
            <a:extLst>
              <a:ext uri="{FF2B5EF4-FFF2-40B4-BE49-F238E27FC236}">
                <a16:creationId xmlns:a16="http://schemas.microsoft.com/office/drawing/2014/main" id="{E765F625-395D-0B5D-F279-3705B48C79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6438" y="5003693"/>
            <a:ext cx="262022" cy="252381"/>
          </a:xfrm>
          <a:prstGeom prst="rect">
            <a:avLst/>
          </a:prstGeom>
        </p:spPr>
      </p:pic>
      <p:pic>
        <p:nvPicPr>
          <p:cNvPr id="24" name="Picture 23" descr="A white line in a black circle&#10;&#10;Description automatically generated with medium confidence">
            <a:extLst>
              <a:ext uri="{FF2B5EF4-FFF2-40B4-BE49-F238E27FC236}">
                <a16:creationId xmlns:a16="http://schemas.microsoft.com/office/drawing/2014/main" id="{99466CFE-4033-E0E1-9DED-EE9738B513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7803" y="5079531"/>
            <a:ext cx="262022" cy="252381"/>
          </a:xfrm>
          <a:prstGeom prst="rect">
            <a:avLst/>
          </a:prstGeom>
        </p:spPr>
      </p:pic>
      <p:sp>
        <p:nvSpPr>
          <p:cNvPr id="34" name="Oval 33">
            <a:extLst>
              <a:ext uri="{FF2B5EF4-FFF2-40B4-BE49-F238E27FC236}">
                <a16:creationId xmlns:a16="http://schemas.microsoft.com/office/drawing/2014/main" id="{84E1D964-43B5-AEBC-24BE-CC8A11FA7DE5}"/>
              </a:ext>
            </a:extLst>
          </p:cNvPr>
          <p:cNvSpPr/>
          <p:nvPr/>
        </p:nvSpPr>
        <p:spPr>
          <a:xfrm>
            <a:off x="2943261" y="3206711"/>
            <a:ext cx="641574" cy="641574"/>
          </a:xfrm>
          <a:prstGeom prst="ellipse">
            <a:avLst/>
          </a:prstGeom>
          <a:noFill/>
          <a:ln w="158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254F61BF-08C5-DA85-2060-CC9D4960A32C}"/>
              </a:ext>
            </a:extLst>
          </p:cNvPr>
          <p:cNvCxnSpPr>
            <a:cxnSpLocks/>
          </p:cNvCxnSpPr>
          <p:nvPr/>
        </p:nvCxnSpPr>
        <p:spPr>
          <a:xfrm flipV="1">
            <a:off x="3274541" y="1825187"/>
            <a:ext cx="3390883" cy="1381524"/>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13C9DB3-7CD7-CA73-286F-390488DEE4F1}"/>
              </a:ext>
            </a:extLst>
          </p:cNvPr>
          <p:cNvCxnSpPr>
            <a:cxnSpLocks/>
          </p:cNvCxnSpPr>
          <p:nvPr/>
        </p:nvCxnSpPr>
        <p:spPr>
          <a:xfrm>
            <a:off x="3175686" y="3848285"/>
            <a:ext cx="3089190" cy="2058245"/>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pic>
        <p:nvPicPr>
          <p:cNvPr id="61" name="Picture 60" descr="A white line in a black circle&#10;&#10;Description automatically generated with medium confidence">
            <a:extLst>
              <a:ext uri="{FF2B5EF4-FFF2-40B4-BE49-F238E27FC236}">
                <a16:creationId xmlns:a16="http://schemas.microsoft.com/office/drawing/2014/main" id="{28F344F1-F2A9-7994-EC5E-E22664ADCA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4872" y="5365656"/>
            <a:ext cx="262022" cy="252381"/>
          </a:xfrm>
          <a:prstGeom prst="rect">
            <a:avLst/>
          </a:prstGeom>
        </p:spPr>
      </p:pic>
      <p:pic>
        <p:nvPicPr>
          <p:cNvPr id="63" name="Picture 62" descr="A picture containing darkness, black, green, moon&#10;&#10;Description automatically generated">
            <a:extLst>
              <a:ext uri="{FF2B5EF4-FFF2-40B4-BE49-F238E27FC236}">
                <a16:creationId xmlns:a16="http://schemas.microsoft.com/office/drawing/2014/main" id="{6741C0D6-2343-B2FD-D16D-08E7C813278C}"/>
              </a:ext>
            </a:extLst>
          </p:cNvPr>
          <p:cNvPicPr>
            <a:picLocks noChangeAspect="1"/>
          </p:cNvPicPr>
          <p:nvPr/>
        </p:nvPicPr>
        <p:blipFill rotWithShape="1">
          <a:blip r:embed="rId7">
            <a:extLst>
              <a:ext uri="{28A0092B-C50C-407E-A947-70E740481C1C}">
                <a14:useLocalDpi xmlns:a14="http://schemas.microsoft.com/office/drawing/2010/main" val="0"/>
              </a:ext>
            </a:extLst>
          </a:blip>
          <a:srcRect l="40518" t="29129" r="49671" b="61591"/>
          <a:stretch/>
        </p:blipFill>
        <p:spPr>
          <a:xfrm>
            <a:off x="6507521" y="4964867"/>
            <a:ext cx="732805" cy="799664"/>
          </a:xfrm>
          <a:prstGeom prst="rect">
            <a:avLst/>
          </a:prstGeom>
        </p:spPr>
      </p:pic>
      <p:pic>
        <p:nvPicPr>
          <p:cNvPr id="66" name="Picture 65" descr="A picture containing darkness, black, green, moon&#10;&#10;Description automatically generated">
            <a:extLst>
              <a:ext uri="{FF2B5EF4-FFF2-40B4-BE49-F238E27FC236}">
                <a16:creationId xmlns:a16="http://schemas.microsoft.com/office/drawing/2014/main" id="{CC07F221-7BA4-4E3A-7D22-E34B50B555C4}"/>
              </a:ext>
            </a:extLst>
          </p:cNvPr>
          <p:cNvPicPr>
            <a:picLocks noChangeAspect="1"/>
          </p:cNvPicPr>
          <p:nvPr/>
        </p:nvPicPr>
        <p:blipFill rotWithShape="1">
          <a:blip r:embed="rId7">
            <a:extLst>
              <a:ext uri="{28A0092B-C50C-407E-A947-70E740481C1C}">
                <a14:useLocalDpi xmlns:a14="http://schemas.microsoft.com/office/drawing/2010/main" val="0"/>
              </a:ext>
            </a:extLst>
          </a:blip>
          <a:srcRect l="40518" t="29129" r="49671" b="61591"/>
          <a:stretch/>
        </p:blipFill>
        <p:spPr>
          <a:xfrm>
            <a:off x="7337199" y="4532410"/>
            <a:ext cx="732805" cy="799664"/>
          </a:xfrm>
          <a:prstGeom prst="rect">
            <a:avLst/>
          </a:prstGeom>
        </p:spPr>
      </p:pic>
      <p:pic>
        <p:nvPicPr>
          <p:cNvPr id="65" name="Picture 64" descr="A picture containing darkness, black, green, moon&#10;&#10;Description automatically generated">
            <a:extLst>
              <a:ext uri="{FF2B5EF4-FFF2-40B4-BE49-F238E27FC236}">
                <a16:creationId xmlns:a16="http://schemas.microsoft.com/office/drawing/2014/main" id="{86AECE19-131E-2AE2-03D8-D04A74469C64}"/>
              </a:ext>
            </a:extLst>
          </p:cNvPr>
          <p:cNvPicPr>
            <a:picLocks noChangeAspect="1"/>
          </p:cNvPicPr>
          <p:nvPr/>
        </p:nvPicPr>
        <p:blipFill rotWithShape="1">
          <a:blip r:embed="rId7">
            <a:extLst>
              <a:ext uri="{28A0092B-C50C-407E-A947-70E740481C1C}">
                <a14:useLocalDpi xmlns:a14="http://schemas.microsoft.com/office/drawing/2010/main" val="0"/>
              </a:ext>
            </a:extLst>
          </a:blip>
          <a:srcRect l="40518" t="29129" r="49671" b="61591"/>
          <a:stretch/>
        </p:blipFill>
        <p:spPr>
          <a:xfrm>
            <a:off x="7952564" y="4975512"/>
            <a:ext cx="732805" cy="799664"/>
          </a:xfrm>
          <a:prstGeom prst="rect">
            <a:avLst/>
          </a:prstGeom>
        </p:spPr>
      </p:pic>
      <p:pic>
        <p:nvPicPr>
          <p:cNvPr id="2" name="Picture 1" descr="A picture containing darkness, black, green, moon&#10;&#10;Description automatically generated">
            <a:extLst>
              <a:ext uri="{FF2B5EF4-FFF2-40B4-BE49-F238E27FC236}">
                <a16:creationId xmlns:a16="http://schemas.microsoft.com/office/drawing/2014/main" id="{15FFCA82-4DDC-C2FE-AD95-BFD3DD78CD6F}"/>
              </a:ext>
            </a:extLst>
          </p:cNvPr>
          <p:cNvPicPr>
            <a:picLocks noChangeAspect="1"/>
          </p:cNvPicPr>
          <p:nvPr/>
        </p:nvPicPr>
        <p:blipFill rotWithShape="1">
          <a:blip r:embed="rId7">
            <a:extLst>
              <a:ext uri="{28A0092B-C50C-407E-A947-70E740481C1C}">
                <a14:useLocalDpi xmlns:a14="http://schemas.microsoft.com/office/drawing/2010/main" val="0"/>
              </a:ext>
            </a:extLst>
          </a:blip>
          <a:srcRect l="40518" t="29129" r="49671" b="61591"/>
          <a:stretch/>
        </p:blipFill>
        <p:spPr>
          <a:xfrm>
            <a:off x="6610711" y="5649313"/>
            <a:ext cx="732805" cy="799664"/>
          </a:xfrm>
          <a:prstGeom prst="rect">
            <a:avLst/>
          </a:prstGeom>
        </p:spPr>
      </p:pic>
      <p:pic>
        <p:nvPicPr>
          <p:cNvPr id="3" name="Picture 2" descr="A picture containing darkness, black, green, moon&#10;&#10;Description automatically generated">
            <a:extLst>
              <a:ext uri="{FF2B5EF4-FFF2-40B4-BE49-F238E27FC236}">
                <a16:creationId xmlns:a16="http://schemas.microsoft.com/office/drawing/2014/main" id="{A4394660-E464-650F-6463-62E5646868BE}"/>
              </a:ext>
            </a:extLst>
          </p:cNvPr>
          <p:cNvPicPr>
            <a:picLocks noChangeAspect="1"/>
          </p:cNvPicPr>
          <p:nvPr/>
        </p:nvPicPr>
        <p:blipFill rotWithShape="1">
          <a:blip r:embed="rId7">
            <a:extLst>
              <a:ext uri="{28A0092B-C50C-407E-A947-70E740481C1C}">
                <a14:useLocalDpi xmlns:a14="http://schemas.microsoft.com/office/drawing/2010/main" val="0"/>
              </a:ext>
            </a:extLst>
          </a:blip>
          <a:srcRect l="40518" t="29129" r="49671" b="61591"/>
          <a:stretch/>
        </p:blipFill>
        <p:spPr>
          <a:xfrm>
            <a:off x="7882663" y="5634895"/>
            <a:ext cx="732805" cy="799664"/>
          </a:xfrm>
          <a:prstGeom prst="rect">
            <a:avLst/>
          </a:prstGeom>
        </p:spPr>
      </p:pic>
      <p:sp>
        <p:nvSpPr>
          <p:cNvPr id="9" name="Rectangle 8">
            <a:extLst>
              <a:ext uri="{FF2B5EF4-FFF2-40B4-BE49-F238E27FC236}">
                <a16:creationId xmlns:a16="http://schemas.microsoft.com/office/drawing/2014/main" id="{B9C2E0C3-01DB-DE70-F788-31CA591AB1EB}"/>
              </a:ext>
            </a:extLst>
          </p:cNvPr>
          <p:cNvSpPr/>
          <p:nvPr/>
        </p:nvSpPr>
        <p:spPr>
          <a:xfrm>
            <a:off x="500799" y="5081818"/>
            <a:ext cx="468847" cy="58483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1" name="Picture 10" descr="A picture containing rectangle&#10;&#10;Description automatically generated">
            <a:extLst>
              <a:ext uri="{FF2B5EF4-FFF2-40B4-BE49-F238E27FC236}">
                <a16:creationId xmlns:a16="http://schemas.microsoft.com/office/drawing/2014/main" id="{43620713-9EF4-9F33-21DA-7F0B5034AC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345" y="2503791"/>
            <a:ext cx="1067756" cy="3540243"/>
          </a:xfrm>
          <a:prstGeom prst="rect">
            <a:avLst/>
          </a:prstGeom>
        </p:spPr>
      </p:pic>
    </p:spTree>
    <p:extLst>
      <p:ext uri="{BB962C8B-B14F-4D97-AF65-F5344CB8AC3E}">
        <p14:creationId xmlns:p14="http://schemas.microsoft.com/office/powerpoint/2010/main" val="17921829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9">
            <a:extLst>
              <a:ext uri="{FF2B5EF4-FFF2-40B4-BE49-F238E27FC236}">
                <a16:creationId xmlns:a16="http://schemas.microsoft.com/office/drawing/2014/main" id="{4D577340-F95B-40BB-BFF0-1DF21BE09147}"/>
              </a:ext>
            </a:extLst>
          </p:cNvPr>
          <p:cNvSpPr txBox="1">
            <a:spLocks/>
          </p:cNvSpPr>
          <p:nvPr/>
        </p:nvSpPr>
        <p:spPr>
          <a:xfrm>
            <a:off x="609599" y="1642649"/>
            <a:ext cx="5613796" cy="4068233"/>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Nova" panose="020B0504020202020204" pitchFamily="34" charset="0"/>
                <a:ea typeface="Arial Nova" panose="020B05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200" dirty="0">
                <a:latin typeface="+mj-lt"/>
              </a:rPr>
              <a:t>LB (</a:t>
            </a:r>
            <a:r>
              <a:rPr lang="en-US" sz="2200">
                <a:latin typeface="+mj-lt"/>
              </a:rPr>
              <a:t>lysogeny</a:t>
            </a:r>
            <a:r>
              <a:rPr lang="en-US" sz="2200" dirty="0">
                <a:latin typeface="+mj-lt"/>
              </a:rPr>
              <a:t> broth or Luria Bertani) broth is like chicken noodle soup for bacteria. It has all the nutrients bacteria need to grow:</a:t>
            </a:r>
          </a:p>
          <a:p>
            <a:endParaRPr lang="en-US" sz="2200" dirty="0">
              <a:latin typeface="+mj-lt"/>
            </a:endParaRPr>
          </a:p>
          <a:p>
            <a:pPr marL="381000" lvl="1" indent="-381000">
              <a:lnSpc>
                <a:spcPct val="150000"/>
              </a:lnSpc>
              <a:buFont typeface="Arial" panose="020B0604020202020204" pitchFamily="34" charset="0"/>
              <a:buChar char="•"/>
            </a:pPr>
            <a:r>
              <a:rPr lang="en-US" sz="2200" dirty="0">
                <a:latin typeface="+mj-lt"/>
              </a:rPr>
              <a:t>Carbohydrates</a:t>
            </a:r>
            <a:endParaRPr lang="en-US" sz="2200">
              <a:latin typeface="+mj-lt"/>
            </a:endParaRPr>
          </a:p>
          <a:p>
            <a:pPr marL="381000" lvl="1" indent="-381000">
              <a:lnSpc>
                <a:spcPct val="150000"/>
              </a:lnSpc>
              <a:buFont typeface="Arial" panose="020B0604020202020204" pitchFamily="34" charset="0"/>
              <a:buChar char="•"/>
            </a:pPr>
            <a:r>
              <a:rPr lang="en-US" sz="2200" dirty="0">
                <a:latin typeface="+mj-lt"/>
              </a:rPr>
              <a:t>Amino acids</a:t>
            </a:r>
            <a:endParaRPr lang="en-US" sz="2200">
              <a:latin typeface="+mj-lt"/>
            </a:endParaRPr>
          </a:p>
          <a:p>
            <a:pPr marL="381000" lvl="1" indent="-381000">
              <a:lnSpc>
                <a:spcPct val="150000"/>
              </a:lnSpc>
              <a:buFont typeface="Arial" panose="020B0604020202020204" pitchFamily="34" charset="0"/>
              <a:buChar char="•"/>
            </a:pPr>
            <a:r>
              <a:rPr lang="en-US" sz="2200" dirty="0">
                <a:latin typeface="+mj-lt"/>
              </a:rPr>
              <a:t>Nucleotides</a:t>
            </a:r>
            <a:endParaRPr lang="en-US" sz="2200">
              <a:latin typeface="+mj-lt"/>
            </a:endParaRPr>
          </a:p>
          <a:p>
            <a:pPr marL="381000" lvl="1" indent="-381000">
              <a:lnSpc>
                <a:spcPct val="150000"/>
              </a:lnSpc>
              <a:buFont typeface="Arial" panose="020B0604020202020204" pitchFamily="34" charset="0"/>
              <a:buChar char="•"/>
            </a:pPr>
            <a:r>
              <a:rPr lang="en-US" sz="2200" dirty="0">
                <a:latin typeface="+mj-lt"/>
              </a:rPr>
              <a:t>Salts</a:t>
            </a:r>
            <a:endParaRPr lang="en-US" sz="2200">
              <a:latin typeface="+mj-lt"/>
            </a:endParaRPr>
          </a:p>
          <a:p>
            <a:pPr marL="381000" lvl="1" indent="-381000">
              <a:lnSpc>
                <a:spcPct val="150000"/>
              </a:lnSpc>
              <a:buFont typeface="Arial" panose="020B0604020202020204" pitchFamily="34" charset="0"/>
              <a:buChar char="•"/>
            </a:pPr>
            <a:r>
              <a:rPr lang="en-US" sz="2200" dirty="0">
                <a:latin typeface="+mj-lt"/>
              </a:rPr>
              <a:t>Vitamins</a:t>
            </a:r>
            <a:endParaRPr lang="en-US" sz="2200">
              <a:latin typeface="+mj-lt"/>
            </a:endParaRPr>
          </a:p>
        </p:txBody>
      </p:sp>
      <p:pic>
        <p:nvPicPr>
          <p:cNvPr id="3" name="Picture 2">
            <a:extLst>
              <a:ext uri="{FF2B5EF4-FFF2-40B4-BE49-F238E27FC236}">
                <a16:creationId xmlns:a16="http://schemas.microsoft.com/office/drawing/2014/main" id="{D4300801-DDA7-40ED-83AC-0DA6ED4454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6345" y="1733006"/>
            <a:ext cx="750684" cy="1749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A bowl of soup&#10;&#10;Description automatically generated">
            <a:extLst>
              <a:ext uri="{FF2B5EF4-FFF2-40B4-BE49-F238E27FC236}">
                <a16:creationId xmlns:a16="http://schemas.microsoft.com/office/drawing/2014/main" id="{F5D0AE78-9A3D-4B8F-8BF4-819C596EA0E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9375" l="1719" r="98906">
                        <a14:foregroundMark x1="2969" y1="34766" x2="19479" y2="20547"/>
                        <a14:foregroundMark x1="19479" y1="20547" x2="46667" y2="16953"/>
                        <a14:foregroundMark x1="46667" y1="16953" x2="73229" y2="22891"/>
                        <a14:foregroundMark x1="73229" y1="22891" x2="90417" y2="34453"/>
                        <a14:foregroundMark x1="90417" y1="34453" x2="95313" y2="47500"/>
                        <a14:foregroundMark x1="95313" y1="47500" x2="95729" y2="60859"/>
                        <a14:foregroundMark x1="95729" y1="60859" x2="90781" y2="87734"/>
                        <a14:foregroundMark x1="90781" y1="87734" x2="81302" y2="95156"/>
                        <a14:foregroundMark x1="81302" y1="95156" x2="5156" y2="96094"/>
                        <a14:foregroundMark x1="5156" y1="96094" x2="156" y2="84063"/>
                        <a14:foregroundMark x1="156" y1="84063" x2="1771" y2="39609"/>
                        <a14:foregroundMark x1="1771" y1="39609" x2="3125" y2="34531"/>
                        <a14:foregroundMark x1="94375" y1="37344" x2="98906" y2="48672"/>
                        <a14:foregroundMark x1="98906" y1="48672" x2="92969" y2="87344"/>
                        <a14:foregroundMark x1="92969" y1="87344" x2="92656" y2="88125"/>
                        <a14:foregroundMark x1="94688" y1="37109" x2="99219" y2="48438"/>
                        <a14:foregroundMark x1="99219" y1="48438" x2="98125" y2="61328"/>
                        <a14:foregroundMark x1="98125" y1="61328" x2="93594" y2="50234"/>
                        <a14:foregroundMark x1="93594" y1="50234" x2="95000" y2="38359"/>
                        <a14:foregroundMark x1="85156" y1="28672" x2="85469" y2="28203"/>
                        <a14:foregroundMark x1="1875" y1="92813" x2="11719" y2="95156"/>
                        <a14:foregroundMark x1="11719" y1="95156" x2="30260" y2="92344"/>
                        <a14:foregroundMark x1="30260" y1="92344" x2="67969" y2="97500"/>
                        <a14:foregroundMark x1="67969" y1="97500" x2="86563" y2="96797"/>
                        <a14:foregroundMark x1="86563" y1="96797" x2="92604" y2="86406"/>
                        <a14:foregroundMark x1="92604" y1="86406" x2="99115" y2="60703"/>
                        <a14:foregroundMark x1="99115" y1="60703" x2="94375" y2="49531"/>
                        <a14:foregroundMark x1="94375" y1="49531" x2="8490" y2="85234"/>
                        <a14:foregroundMark x1="8490" y1="85234" x2="1719" y2="93047"/>
                        <a14:foregroundMark x1="5469" y1="85000" x2="15521" y2="91406"/>
                        <a14:foregroundMark x1="15521" y1="91406" x2="77708" y2="99375"/>
                        <a14:foregroundMark x1="77708" y1="99375" x2="86094" y2="95000"/>
                        <a14:foregroundMark x1="86094" y1="95000" x2="85000" y2="93750"/>
                        <a14:foregroundMark x1="4375" y1="83594" x2="14271" y2="90078"/>
                        <a14:foregroundMark x1="14271" y1="90078" x2="50260" y2="85078"/>
                        <a14:foregroundMark x1="50260" y1="85078" x2="67500" y2="76094"/>
                        <a14:foregroundMark x1="67500" y1="76094" x2="53438" y2="67266"/>
                        <a14:foregroundMark x1="53438" y1="67266" x2="33490" y2="71484"/>
                        <a14:foregroundMark x1="33490" y1="71484" x2="12396" y2="87344"/>
                        <a14:foregroundMark x1="12396" y1="87344" x2="3906" y2="86641"/>
                        <a14:foregroundMark x1="58542" y1="78672" x2="52500" y2="90781"/>
                        <a14:foregroundMark x1="52500" y1="90781" x2="62448" y2="97891"/>
                        <a14:foregroundMark x1="62448" y1="97891" x2="71979" y2="97969"/>
                        <a14:foregroundMark x1="71979" y1="97969" x2="81823" y2="93516"/>
                        <a14:foregroundMark x1="81823" y1="93516" x2="89896" y2="83906"/>
                        <a14:foregroundMark x1="89896" y1="83906" x2="93385" y2="70703"/>
                        <a14:foregroundMark x1="93385" y1="70703" x2="81146" y2="67344"/>
                        <a14:foregroundMark x1="81146" y1="67344" x2="56354" y2="80547"/>
                        <a14:foregroundMark x1="23333" y1="91406" x2="30781" y2="99609"/>
                        <a14:foregroundMark x1="30781" y1="99609" x2="52396" y2="99453"/>
                        <a14:foregroundMark x1="52396" y1="99453" x2="41979" y2="92422"/>
                        <a14:foregroundMark x1="41979" y1="92422" x2="22865" y2="91641"/>
                        <a14:foregroundMark x1="92188" y1="86172" x2="89375" y2="98516"/>
                        <a14:foregroundMark x1="89375" y1="98516" x2="92188" y2="86094"/>
                        <a14:foregroundMark x1="92188" y1="86094" x2="92656" y2="85469"/>
                        <a14:foregroundMark x1="96094" y1="41172" x2="99792" y2="53047"/>
                        <a14:foregroundMark x1="99792" y1="53047" x2="96250" y2="78828"/>
                        <a14:foregroundMark x1="96250" y1="78828" x2="93073" y2="66406"/>
                        <a14:foregroundMark x1="93073" y1="66406" x2="96146" y2="53828"/>
                        <a14:foregroundMark x1="96146" y1="53828" x2="95938" y2="41875"/>
                        <a14:foregroundMark x1="80729" y1="30547" x2="80104" y2="28906"/>
                        <a14:foregroundMark x1="83073" y1="23047" x2="83906" y2="24688"/>
                        <a14:foregroundMark x1="82917" y1="27734" x2="82135" y2="26563"/>
                        <a14:foregroundMark x1="85625" y1="25156" x2="86563" y2="26328"/>
                        <a14:foregroundMark x1="99063" y1="46797" x2="98698" y2="59844"/>
                        <a14:foregroundMark x1="98698" y1="59844" x2="97500" y2="62266"/>
                        <a14:foregroundMark x1="98906" y1="50313" x2="98698" y2="63203"/>
                        <a14:foregroundMark x1="98698" y1="63203" x2="95156" y2="72813"/>
                        <a14:foregroundMark x1="96875" y1="73516" x2="93385" y2="85938"/>
                        <a14:foregroundMark x1="93385" y1="85938" x2="92656" y2="86641"/>
                      </a14:backgroundRemoval>
                    </a14:imgEffect>
                    <a14:imgEffect>
                      <a14:colorTemperature colorTemp="5538"/>
                    </a14:imgEffect>
                    <a14:imgEffect>
                      <a14:saturation sat="85000"/>
                    </a14:imgEffect>
                    <a14:imgEffect>
                      <a14:brightnessContrast bright="18000" contrast="24000"/>
                    </a14:imgEffect>
                  </a14:imgLayer>
                </a14:imgProps>
              </a:ext>
              <a:ext uri="{28A0092B-C50C-407E-A947-70E740481C1C}">
                <a14:useLocalDpi xmlns:a14="http://schemas.microsoft.com/office/drawing/2010/main" val="0"/>
              </a:ext>
            </a:extLst>
          </a:blip>
          <a:stretch>
            <a:fillRect/>
          </a:stretch>
        </p:blipFill>
        <p:spPr>
          <a:xfrm flipH="1">
            <a:off x="7351366" y="3482423"/>
            <a:ext cx="3400639" cy="2571207"/>
          </a:xfrm>
          <a:prstGeom prst="rect">
            <a:avLst/>
          </a:prstGeom>
        </p:spPr>
      </p:pic>
      <p:sp>
        <p:nvSpPr>
          <p:cNvPr id="6" name="AutoShape 22">
            <a:extLst>
              <a:ext uri="{FF2B5EF4-FFF2-40B4-BE49-F238E27FC236}">
                <a16:creationId xmlns:a16="http://schemas.microsoft.com/office/drawing/2014/main" id="{AF96FB62-2CC2-4DE6-9B41-79FA0F1A5BA9}"/>
              </a:ext>
            </a:extLst>
          </p:cNvPr>
          <p:cNvSpPr/>
          <p:nvPr/>
        </p:nvSpPr>
        <p:spPr>
          <a:xfrm>
            <a:off x="609600" y="412750"/>
            <a:ext cx="10972800" cy="0"/>
          </a:xfrm>
          <a:prstGeom prst="line">
            <a:avLst/>
          </a:prstGeom>
          <a:ln w="28575" cap="flat">
            <a:solidFill>
              <a:srgbClr val="99CA3D"/>
            </a:solidFill>
            <a:prstDash val="solid"/>
            <a:headEnd type="none" w="sm" len="sm"/>
            <a:tailEnd type="none" w="sm" len="sm"/>
          </a:ln>
        </p:spPr>
      </p:sp>
      <p:sp>
        <p:nvSpPr>
          <p:cNvPr id="7" name="Title 6">
            <a:extLst>
              <a:ext uri="{FF2B5EF4-FFF2-40B4-BE49-F238E27FC236}">
                <a16:creationId xmlns:a16="http://schemas.microsoft.com/office/drawing/2014/main" id="{683A91B8-FB4F-7E84-1A2B-941FCA75F3D9}"/>
              </a:ext>
            </a:extLst>
          </p:cNvPr>
          <p:cNvSpPr>
            <a:spLocks noGrp="1"/>
          </p:cNvSpPr>
          <p:nvPr>
            <p:ph type="title"/>
          </p:nvPr>
        </p:nvSpPr>
        <p:spPr/>
        <p:txBody>
          <a:bodyPr>
            <a:normAutofit/>
          </a:bodyPr>
          <a:lstStyle/>
          <a:p>
            <a:r>
              <a:rPr lang="en-US" sz="4000">
                <a:latin typeface="Arial Nova Light"/>
              </a:rPr>
              <a:t>LB broth</a:t>
            </a:r>
            <a:endParaRPr lang="en-US" sz="4000" dirty="0"/>
          </a:p>
        </p:txBody>
      </p:sp>
    </p:spTree>
    <p:extLst>
      <p:ext uri="{BB962C8B-B14F-4D97-AF65-F5344CB8AC3E}">
        <p14:creationId xmlns:p14="http://schemas.microsoft.com/office/powerpoint/2010/main" val="30369471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1FA4C-0BFC-5688-9FD3-FC4C0301611F}"/>
              </a:ext>
            </a:extLst>
          </p:cNvPr>
          <p:cNvSpPr>
            <a:spLocks noGrp="1"/>
          </p:cNvSpPr>
          <p:nvPr>
            <p:ph type="title"/>
          </p:nvPr>
        </p:nvSpPr>
        <p:spPr/>
        <p:txBody>
          <a:bodyPr>
            <a:normAutofit/>
          </a:bodyPr>
          <a:lstStyle/>
          <a:p>
            <a:r>
              <a:rPr lang="en-US" sz="4000" dirty="0"/>
              <a:t>LB recovery </a:t>
            </a:r>
          </a:p>
        </p:txBody>
      </p:sp>
      <p:pic>
        <p:nvPicPr>
          <p:cNvPr id="5" name="Picture 4" descr="A picture containing icon&#10;&#10;Description automatically generated">
            <a:extLst>
              <a:ext uri="{FF2B5EF4-FFF2-40B4-BE49-F238E27FC236}">
                <a16:creationId xmlns:a16="http://schemas.microsoft.com/office/drawing/2014/main" id="{6C9E228D-5E18-2F69-4C2E-38D0424DC188}"/>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tretch>
            <a:fillRect/>
          </a:stretch>
        </p:blipFill>
        <p:spPr>
          <a:xfrm rot="2474989">
            <a:off x="1019926" y="2407606"/>
            <a:ext cx="1827422" cy="4626515"/>
          </a:xfrm>
          <a:prstGeom prst="rect">
            <a:avLst/>
          </a:prstGeom>
        </p:spPr>
      </p:pic>
      <p:cxnSp>
        <p:nvCxnSpPr>
          <p:cNvPr id="14" name="Straight Arrow Connector 13">
            <a:extLst>
              <a:ext uri="{FF2B5EF4-FFF2-40B4-BE49-F238E27FC236}">
                <a16:creationId xmlns:a16="http://schemas.microsoft.com/office/drawing/2014/main" id="{96132FB9-FFBD-7709-64D7-A5B2C00414FD}"/>
              </a:ext>
            </a:extLst>
          </p:cNvPr>
          <p:cNvCxnSpPr>
            <a:cxnSpLocks/>
            <a:stCxn id="31" idx="0"/>
          </p:cNvCxnSpPr>
          <p:nvPr/>
        </p:nvCxnSpPr>
        <p:spPr>
          <a:xfrm flipV="1">
            <a:off x="2291529" y="1562107"/>
            <a:ext cx="4879141" cy="2291041"/>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B75E4402-BB48-225E-FDBD-E6A6019AB571}"/>
              </a:ext>
            </a:extLst>
          </p:cNvPr>
          <p:cNvSpPr/>
          <p:nvPr/>
        </p:nvSpPr>
        <p:spPr>
          <a:xfrm>
            <a:off x="2137429" y="3853148"/>
            <a:ext cx="308200" cy="308200"/>
          </a:xfrm>
          <a:prstGeom prst="ellipse">
            <a:avLst/>
          </a:prstGeom>
          <a:no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5" name="Oval 34">
            <a:extLst>
              <a:ext uri="{FF2B5EF4-FFF2-40B4-BE49-F238E27FC236}">
                <a16:creationId xmlns:a16="http://schemas.microsoft.com/office/drawing/2014/main" id="{77275511-6CCB-765B-8FD1-6852F890B5DE}"/>
              </a:ext>
            </a:extLst>
          </p:cNvPr>
          <p:cNvSpPr/>
          <p:nvPr/>
        </p:nvSpPr>
        <p:spPr>
          <a:xfrm>
            <a:off x="5904452" y="1091059"/>
            <a:ext cx="5671091" cy="5671091"/>
          </a:xfrm>
          <a:prstGeom prst="ellipse">
            <a:avLst/>
          </a:prstGeom>
          <a:no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FF2E4929-D67A-537E-6881-C53FB5449642}"/>
              </a:ext>
            </a:extLst>
          </p:cNvPr>
          <p:cNvCxnSpPr>
            <a:cxnSpLocks/>
            <a:stCxn id="31" idx="4"/>
          </p:cNvCxnSpPr>
          <p:nvPr/>
        </p:nvCxnSpPr>
        <p:spPr>
          <a:xfrm>
            <a:off x="2291529" y="4161348"/>
            <a:ext cx="4893271" cy="2127942"/>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AB86C87-0792-02D7-251C-B2E39AE23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3782" y="4660479"/>
            <a:ext cx="726772" cy="611036"/>
          </a:xfrm>
          <a:prstGeom prst="rect">
            <a:avLst/>
          </a:prstGeom>
        </p:spPr>
      </p:pic>
      <p:pic>
        <p:nvPicPr>
          <p:cNvPr id="6" name="Picture 5">
            <a:extLst>
              <a:ext uri="{FF2B5EF4-FFF2-40B4-BE49-F238E27FC236}">
                <a16:creationId xmlns:a16="http://schemas.microsoft.com/office/drawing/2014/main" id="{4D5BE381-FA4A-D686-22A6-54121E9449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510288">
            <a:off x="8115894" y="5112854"/>
            <a:ext cx="686687" cy="611035"/>
          </a:xfrm>
          <a:prstGeom prst="rect">
            <a:avLst/>
          </a:prstGeom>
        </p:spPr>
      </p:pic>
      <p:pic>
        <p:nvPicPr>
          <p:cNvPr id="7" name="Picture 6">
            <a:extLst>
              <a:ext uri="{FF2B5EF4-FFF2-40B4-BE49-F238E27FC236}">
                <a16:creationId xmlns:a16="http://schemas.microsoft.com/office/drawing/2014/main" id="{C0F3D399-D5F7-8C9D-E5EF-4B82D8B68A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47879">
            <a:off x="7378177" y="5411699"/>
            <a:ext cx="686687" cy="611035"/>
          </a:xfrm>
          <a:prstGeom prst="rect">
            <a:avLst/>
          </a:prstGeom>
        </p:spPr>
      </p:pic>
      <p:pic>
        <p:nvPicPr>
          <p:cNvPr id="17" name="Picture 16" descr="A picture containing graphics, circle, colorfulness, graphic design&#10;&#10;Description automatically generated">
            <a:extLst>
              <a:ext uri="{FF2B5EF4-FFF2-40B4-BE49-F238E27FC236}">
                <a16:creationId xmlns:a16="http://schemas.microsoft.com/office/drawing/2014/main" id="{AC3415D8-FAF9-E04A-E690-A988BAA022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7043" y="2524771"/>
            <a:ext cx="2526298" cy="2567045"/>
          </a:xfrm>
          <a:prstGeom prst="rect">
            <a:avLst/>
          </a:prstGeom>
        </p:spPr>
      </p:pic>
      <p:sp>
        <p:nvSpPr>
          <p:cNvPr id="10" name="TextBox 9">
            <a:extLst>
              <a:ext uri="{FF2B5EF4-FFF2-40B4-BE49-F238E27FC236}">
                <a16:creationId xmlns:a16="http://schemas.microsoft.com/office/drawing/2014/main" id="{CF6305A4-EF97-5E1F-51FC-D6AB101D01BD}"/>
              </a:ext>
            </a:extLst>
          </p:cNvPr>
          <p:cNvSpPr txBox="1"/>
          <p:nvPr/>
        </p:nvSpPr>
        <p:spPr>
          <a:xfrm>
            <a:off x="553432" y="1320712"/>
            <a:ext cx="4695383" cy="1446550"/>
          </a:xfrm>
          <a:prstGeom prst="rect">
            <a:avLst/>
          </a:prstGeom>
          <a:noFill/>
        </p:spPr>
        <p:txBody>
          <a:bodyPr wrap="square">
            <a:spAutoFit/>
          </a:bodyPr>
          <a:lstStyle/>
          <a:p>
            <a:r>
              <a:rPr lang="en-US" sz="2200" dirty="0">
                <a:latin typeface="+mj-lt"/>
              </a:rPr>
              <a:t>During recovery, </a:t>
            </a:r>
            <a:r>
              <a:rPr lang="en-US" sz="2200" i="1" dirty="0">
                <a:latin typeface="+mj-lt"/>
              </a:rPr>
              <a:t>E. coli </a:t>
            </a:r>
            <a:r>
              <a:rPr lang="en-US" sz="2200" dirty="0">
                <a:latin typeface="+mj-lt"/>
              </a:rPr>
              <a:t>repair their cell walls and express the antibiotic resistance gene so they can grow on ampicillin plates.</a:t>
            </a:r>
            <a:endParaRPr lang="en-US" sz="2200" dirty="0"/>
          </a:p>
        </p:txBody>
      </p:sp>
      <p:pic>
        <p:nvPicPr>
          <p:cNvPr id="3" name="Picture 2" descr="A picture containing graphics, circle, colorfulness, graphic design&#10;&#10;Description automatically generated">
            <a:extLst>
              <a:ext uri="{FF2B5EF4-FFF2-40B4-BE49-F238E27FC236}">
                <a16:creationId xmlns:a16="http://schemas.microsoft.com/office/drawing/2014/main" id="{986CC68B-EE9F-0E5C-FCDA-755AFA0611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5568" y="3853147"/>
            <a:ext cx="621480" cy="631504"/>
          </a:xfrm>
          <a:prstGeom prst="rect">
            <a:avLst/>
          </a:prstGeom>
        </p:spPr>
      </p:pic>
    </p:spTree>
    <p:extLst>
      <p:ext uri="{BB962C8B-B14F-4D97-AF65-F5344CB8AC3E}">
        <p14:creationId xmlns:p14="http://schemas.microsoft.com/office/powerpoint/2010/main" val="7482144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EC8A87-3173-56A5-E512-03B8543DFB0F}"/>
              </a:ext>
            </a:extLst>
          </p:cNvPr>
          <p:cNvSpPr>
            <a:spLocks noGrp="1"/>
          </p:cNvSpPr>
          <p:nvPr>
            <p:ph type="title"/>
          </p:nvPr>
        </p:nvSpPr>
        <p:spPr/>
        <p:txBody>
          <a:bodyPr>
            <a:normAutofit/>
          </a:bodyPr>
          <a:lstStyle/>
          <a:p>
            <a:r>
              <a:rPr lang="en-US" sz="4000">
                <a:latin typeface="Arial Nova Light"/>
              </a:rPr>
              <a:t>Lab protocol - transformation</a:t>
            </a:r>
          </a:p>
        </p:txBody>
      </p:sp>
      <p:sp>
        <p:nvSpPr>
          <p:cNvPr id="6" name="Text Placeholder 5">
            <a:extLst>
              <a:ext uri="{FF2B5EF4-FFF2-40B4-BE49-F238E27FC236}">
                <a16:creationId xmlns:a16="http://schemas.microsoft.com/office/drawing/2014/main" id="{CB02F41C-98D8-67F7-5D05-98449CB9E3D9}"/>
              </a:ext>
            </a:extLst>
          </p:cNvPr>
          <p:cNvSpPr>
            <a:spLocks noGrp="1"/>
          </p:cNvSpPr>
          <p:nvPr>
            <p:ph type="body" sz="quarter" idx="17"/>
          </p:nvPr>
        </p:nvSpPr>
        <p:spPr>
          <a:xfrm>
            <a:off x="6340475" y="1500188"/>
            <a:ext cx="5000625" cy="2157412"/>
          </a:xfrm>
        </p:spPr>
        <p:txBody>
          <a:bodyPr>
            <a:noAutofit/>
          </a:bodyPr>
          <a:lstStyle/>
          <a:p>
            <a:r>
              <a:rPr lang="en-US" dirty="0"/>
              <a:t>Heat shock: get your timers ready! Transfer the tubes directly from the ice into a 60°C water bath or dry bath for exactly 50 sec, then immediately place them back on ice. </a:t>
            </a:r>
          </a:p>
        </p:txBody>
      </p:sp>
      <p:sp>
        <p:nvSpPr>
          <p:cNvPr id="7" name="Text Placeholder 6">
            <a:extLst>
              <a:ext uri="{FF2B5EF4-FFF2-40B4-BE49-F238E27FC236}">
                <a16:creationId xmlns:a16="http://schemas.microsoft.com/office/drawing/2014/main" id="{27FB4F2A-79C1-E62B-16E7-430F6372BFB0}"/>
              </a:ext>
            </a:extLst>
          </p:cNvPr>
          <p:cNvSpPr>
            <a:spLocks noGrp="1"/>
          </p:cNvSpPr>
          <p:nvPr>
            <p:ph type="body" sz="quarter" idx="18"/>
          </p:nvPr>
        </p:nvSpPr>
        <p:spPr/>
        <p:txBody>
          <a:bodyPr/>
          <a:lstStyle/>
          <a:p>
            <a:r>
              <a:rPr lang="en-US" dirty="0"/>
              <a:t>8.</a:t>
            </a:r>
          </a:p>
        </p:txBody>
      </p:sp>
      <p:sp>
        <p:nvSpPr>
          <p:cNvPr id="4" name="Text Placeholder 5">
            <a:extLst>
              <a:ext uri="{FF2B5EF4-FFF2-40B4-BE49-F238E27FC236}">
                <a16:creationId xmlns:a16="http://schemas.microsoft.com/office/drawing/2014/main" id="{C8FD78ED-589C-D718-8CFD-921D3FBA1B5D}"/>
              </a:ext>
            </a:extLst>
          </p:cNvPr>
          <p:cNvSpPr txBox="1">
            <a:spLocks/>
          </p:cNvSpPr>
          <p:nvPr/>
        </p:nvSpPr>
        <p:spPr>
          <a:xfrm>
            <a:off x="6340475" y="4517587"/>
            <a:ext cx="5000625" cy="628880"/>
          </a:xfrm>
          <a:prstGeom prst="rect">
            <a:avLst/>
          </a:prstGeom>
        </p:spPr>
        <p:txBody>
          <a:bodyPr vert="horz" lIns="91440" tIns="45720" rIns="91440" bIns="45720" rtlCol="0">
            <a:noAutofit/>
          </a:bodyPr>
          <a:lstStyle>
            <a:lvl1pPr marL="0" indent="0" algn="l" defTabSz="914422" rtl="0" eaLnBrk="1" latinLnBrk="0" hangingPunct="1">
              <a:lnSpc>
                <a:spcPct val="90000"/>
              </a:lnSpc>
              <a:spcBef>
                <a:spcPts val="1000"/>
              </a:spcBef>
              <a:buFont typeface="Arial" panose="020B0604020202020204" pitchFamily="34" charset="0"/>
              <a:buNone/>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Incubate tubes on ice for 2 min.</a:t>
            </a:r>
          </a:p>
        </p:txBody>
      </p:sp>
      <p:sp>
        <p:nvSpPr>
          <p:cNvPr id="8" name="Text Placeholder 6">
            <a:extLst>
              <a:ext uri="{FF2B5EF4-FFF2-40B4-BE49-F238E27FC236}">
                <a16:creationId xmlns:a16="http://schemas.microsoft.com/office/drawing/2014/main" id="{30587717-D34B-AF70-7601-5E7240C13562}"/>
              </a:ext>
            </a:extLst>
          </p:cNvPr>
          <p:cNvSpPr txBox="1">
            <a:spLocks/>
          </p:cNvSpPr>
          <p:nvPr/>
        </p:nvSpPr>
        <p:spPr>
          <a:xfrm>
            <a:off x="5496476" y="4517587"/>
            <a:ext cx="688975" cy="477837"/>
          </a:xfrm>
          <a:prstGeom prst="rect">
            <a:avLst/>
          </a:prstGeom>
        </p:spPr>
        <p:txBody>
          <a:bodyPr vert="horz" lIns="91440" tIns="45720" rIns="91440" bIns="45720" rtlCol="0">
            <a:normAutofit/>
          </a:bodyPr>
          <a:lstStyle>
            <a:lvl1pPr marL="0" indent="0" algn="r" defTabSz="914422" rtl="0" eaLnBrk="1" latinLnBrk="0" hangingPunct="1">
              <a:lnSpc>
                <a:spcPct val="90000"/>
              </a:lnSpc>
              <a:spcBef>
                <a:spcPts val="1000"/>
              </a:spcBef>
              <a:buFont typeface="Arial" panose="020B0604020202020204" pitchFamily="34" charset="0"/>
              <a:buNone/>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9.</a:t>
            </a:r>
          </a:p>
        </p:txBody>
      </p:sp>
      <p:sp>
        <p:nvSpPr>
          <p:cNvPr id="13" name="Rectangle 12">
            <a:extLst>
              <a:ext uri="{FF2B5EF4-FFF2-40B4-BE49-F238E27FC236}">
                <a16:creationId xmlns:a16="http://schemas.microsoft.com/office/drawing/2014/main" id="{BEF93A46-80A6-4056-FBE6-A215DB757B7B}"/>
              </a:ext>
            </a:extLst>
          </p:cNvPr>
          <p:cNvSpPr/>
          <p:nvPr/>
        </p:nvSpPr>
        <p:spPr>
          <a:xfrm>
            <a:off x="850900" y="1500188"/>
            <a:ext cx="1767537" cy="2157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a:extLst>
              <a:ext uri="{FF2B5EF4-FFF2-40B4-BE49-F238E27FC236}">
                <a16:creationId xmlns:a16="http://schemas.microsoft.com/office/drawing/2014/main" id="{37074B34-9BEE-3F46-A007-D010948CF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537126"/>
            <a:ext cx="4610100" cy="2076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6DE79AB-6D77-79CE-DC1B-A7338D293FF0}"/>
              </a:ext>
            </a:extLst>
          </p:cNvPr>
          <p:cNvSpPr/>
          <p:nvPr/>
        </p:nvSpPr>
        <p:spPr>
          <a:xfrm>
            <a:off x="6185451" y="5146468"/>
            <a:ext cx="5248801" cy="1463338"/>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Light"/>
              <a:ea typeface="+mn-ea"/>
              <a:cs typeface="+mn-cs"/>
            </a:endParaRPr>
          </a:p>
        </p:txBody>
      </p:sp>
      <p:sp>
        <p:nvSpPr>
          <p:cNvPr id="3" name="TextBox 2">
            <a:extLst>
              <a:ext uri="{FF2B5EF4-FFF2-40B4-BE49-F238E27FC236}">
                <a16:creationId xmlns:a16="http://schemas.microsoft.com/office/drawing/2014/main" id="{97A5A126-EF21-F75B-99EC-C65DDE6D7302}"/>
              </a:ext>
            </a:extLst>
          </p:cNvPr>
          <p:cNvSpPr txBox="1"/>
          <p:nvPr/>
        </p:nvSpPr>
        <p:spPr>
          <a:xfrm>
            <a:off x="6433627" y="5269671"/>
            <a:ext cx="500062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Nova Light"/>
                <a:ea typeface="+mn-ea"/>
                <a:cs typeface="+mn-cs"/>
              </a:rPr>
              <a:t>Note: Heat shock should be QUICK! Straight from ice, into heat, back to ice. </a:t>
            </a:r>
          </a:p>
        </p:txBody>
      </p:sp>
    </p:spTree>
    <p:extLst>
      <p:ext uri="{BB962C8B-B14F-4D97-AF65-F5344CB8AC3E}">
        <p14:creationId xmlns:p14="http://schemas.microsoft.com/office/powerpoint/2010/main" val="34560527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B02F41C-98D8-67F7-5D05-98449CB9E3D9}"/>
              </a:ext>
            </a:extLst>
          </p:cNvPr>
          <p:cNvSpPr>
            <a:spLocks noGrp="1"/>
          </p:cNvSpPr>
          <p:nvPr>
            <p:ph type="body" sz="quarter" idx="17"/>
          </p:nvPr>
        </p:nvSpPr>
        <p:spPr>
          <a:xfrm>
            <a:off x="6340475" y="1500188"/>
            <a:ext cx="5000625" cy="2157412"/>
          </a:xfrm>
        </p:spPr>
        <p:txBody>
          <a:bodyPr>
            <a:noAutofit/>
          </a:bodyPr>
          <a:lstStyle/>
          <a:p>
            <a:r>
              <a:rPr lang="en-US" dirty="0"/>
              <a:t>Remove the tubes from ice and pipet 250 </a:t>
            </a:r>
            <a:r>
              <a:rPr lang="en-US" dirty="0" err="1"/>
              <a:t>μl</a:t>
            </a:r>
            <a:r>
              <a:rPr lang="en-US" dirty="0"/>
              <a:t> of LB broth into each tube. Incubate at room temperature for at least 10 min.</a:t>
            </a:r>
          </a:p>
          <a:p>
            <a:endParaRPr lang="en-US" dirty="0"/>
          </a:p>
        </p:txBody>
      </p:sp>
      <p:sp>
        <p:nvSpPr>
          <p:cNvPr id="7" name="Text Placeholder 6">
            <a:extLst>
              <a:ext uri="{FF2B5EF4-FFF2-40B4-BE49-F238E27FC236}">
                <a16:creationId xmlns:a16="http://schemas.microsoft.com/office/drawing/2014/main" id="{27FB4F2A-79C1-E62B-16E7-430F6372BFB0}"/>
              </a:ext>
            </a:extLst>
          </p:cNvPr>
          <p:cNvSpPr>
            <a:spLocks noGrp="1"/>
          </p:cNvSpPr>
          <p:nvPr>
            <p:ph type="body" sz="quarter" idx="18"/>
          </p:nvPr>
        </p:nvSpPr>
        <p:spPr/>
        <p:txBody>
          <a:bodyPr/>
          <a:lstStyle/>
          <a:p>
            <a:r>
              <a:rPr lang="en-US" dirty="0"/>
              <a:t>10.</a:t>
            </a:r>
          </a:p>
        </p:txBody>
      </p:sp>
      <p:pic>
        <p:nvPicPr>
          <p:cNvPr id="12" name="Picture 11" descr="A close up of a clock&#10;&#10;Description automatically generated">
            <a:extLst>
              <a:ext uri="{FF2B5EF4-FFF2-40B4-BE49-F238E27FC236}">
                <a16:creationId xmlns:a16="http://schemas.microsoft.com/office/drawing/2014/main" id="{7CF61502-EAA8-D8A0-C7D1-DB4A343E86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5855" y="3865616"/>
            <a:ext cx="599815" cy="600075"/>
          </a:xfrm>
          <a:prstGeom prst="rect">
            <a:avLst/>
          </a:prstGeom>
        </p:spPr>
      </p:pic>
      <p:sp>
        <p:nvSpPr>
          <p:cNvPr id="5" name="Title 4">
            <a:extLst>
              <a:ext uri="{FF2B5EF4-FFF2-40B4-BE49-F238E27FC236}">
                <a16:creationId xmlns:a16="http://schemas.microsoft.com/office/drawing/2014/main" id="{78EC8A87-3173-56A5-E512-03B8543DFB0F}"/>
              </a:ext>
            </a:extLst>
          </p:cNvPr>
          <p:cNvSpPr>
            <a:spLocks noGrp="1"/>
          </p:cNvSpPr>
          <p:nvPr>
            <p:ph type="title"/>
          </p:nvPr>
        </p:nvSpPr>
        <p:spPr/>
        <p:txBody>
          <a:bodyPr>
            <a:normAutofit/>
          </a:bodyPr>
          <a:lstStyle/>
          <a:p>
            <a:r>
              <a:rPr lang="en-US" sz="4000" dirty="0">
                <a:latin typeface="Arial Nova Light"/>
              </a:rPr>
              <a:t>Lab protocol - transformation</a:t>
            </a:r>
          </a:p>
        </p:txBody>
      </p:sp>
      <p:sp>
        <p:nvSpPr>
          <p:cNvPr id="2" name="Rectangle: Rounded Corners 1">
            <a:extLst>
              <a:ext uri="{FF2B5EF4-FFF2-40B4-BE49-F238E27FC236}">
                <a16:creationId xmlns:a16="http://schemas.microsoft.com/office/drawing/2014/main" id="{FE80589B-71F0-0AB1-987F-15DD4269FFFA}"/>
              </a:ext>
            </a:extLst>
          </p:cNvPr>
          <p:cNvSpPr/>
          <p:nvPr/>
        </p:nvSpPr>
        <p:spPr>
          <a:xfrm>
            <a:off x="6416423" y="4542312"/>
            <a:ext cx="5000625" cy="1419101"/>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Light"/>
              <a:ea typeface="+mn-ea"/>
              <a:cs typeface="+mn-cs"/>
            </a:endParaRPr>
          </a:p>
        </p:txBody>
      </p:sp>
      <p:sp>
        <p:nvSpPr>
          <p:cNvPr id="3" name="TextBox 2">
            <a:extLst>
              <a:ext uri="{FF2B5EF4-FFF2-40B4-BE49-F238E27FC236}">
                <a16:creationId xmlns:a16="http://schemas.microsoft.com/office/drawing/2014/main" id="{79C0571F-8F6C-DE9B-1BE5-8D9F486059B2}"/>
              </a:ext>
            </a:extLst>
          </p:cNvPr>
          <p:cNvSpPr txBox="1"/>
          <p:nvPr/>
        </p:nvSpPr>
        <p:spPr>
          <a:xfrm>
            <a:off x="6509575" y="4646740"/>
            <a:ext cx="500062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Nova Light"/>
                <a:ea typeface="+mn-ea"/>
                <a:cs typeface="+mn-cs"/>
              </a:rPr>
              <a:t>Note: Bacteria can be left at room temperature overnight before proceeding to the next step.  </a:t>
            </a:r>
          </a:p>
        </p:txBody>
      </p:sp>
      <p:pic>
        <p:nvPicPr>
          <p:cNvPr id="10" name="Picture 9">
            <a:extLst>
              <a:ext uri="{FF2B5EF4-FFF2-40B4-BE49-F238E27FC236}">
                <a16:creationId xmlns:a16="http://schemas.microsoft.com/office/drawing/2014/main" id="{5D13AD7D-C447-F4DA-7369-46799665AAD4}"/>
              </a:ext>
            </a:extLst>
          </p:cNvPr>
          <p:cNvPicPr>
            <a:picLocks noChangeAspect="1"/>
          </p:cNvPicPr>
          <p:nvPr/>
        </p:nvPicPr>
        <p:blipFill>
          <a:blip r:embed="rId4"/>
          <a:stretch>
            <a:fillRect/>
          </a:stretch>
        </p:blipFill>
        <p:spPr>
          <a:xfrm>
            <a:off x="269050" y="1620499"/>
            <a:ext cx="4621508" cy="4056053"/>
          </a:xfrm>
          <a:prstGeom prst="rect">
            <a:avLst/>
          </a:prstGeom>
        </p:spPr>
      </p:pic>
    </p:spTree>
    <p:extLst>
      <p:ext uri="{BB962C8B-B14F-4D97-AF65-F5344CB8AC3E}">
        <p14:creationId xmlns:p14="http://schemas.microsoft.com/office/powerpoint/2010/main" val="14041822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2CC86-71BD-6456-6A58-61083224B619}"/>
              </a:ext>
            </a:extLst>
          </p:cNvPr>
          <p:cNvSpPr>
            <a:spLocks noGrp="1"/>
          </p:cNvSpPr>
          <p:nvPr>
            <p:ph type="title"/>
          </p:nvPr>
        </p:nvSpPr>
        <p:spPr/>
        <p:txBody>
          <a:bodyPr>
            <a:normAutofit/>
          </a:bodyPr>
          <a:lstStyle/>
          <a:p>
            <a:r>
              <a:rPr lang="en-US" sz="4000" dirty="0"/>
              <a:t>Activity: Predict transformation results</a:t>
            </a:r>
          </a:p>
        </p:txBody>
      </p:sp>
      <p:pic>
        <p:nvPicPr>
          <p:cNvPr id="6" name="Picture 5" descr="A picture containing circle, powder&#10;&#10;Description automatically generated">
            <a:extLst>
              <a:ext uri="{FF2B5EF4-FFF2-40B4-BE49-F238E27FC236}">
                <a16:creationId xmlns:a16="http://schemas.microsoft.com/office/drawing/2014/main" id="{DD30FBFC-00CE-C104-0828-C49D30AD9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9285" y="1906763"/>
            <a:ext cx="2358136" cy="2299962"/>
          </a:xfrm>
          <a:prstGeom prst="rect">
            <a:avLst/>
          </a:prstGeom>
        </p:spPr>
      </p:pic>
      <p:grpSp>
        <p:nvGrpSpPr>
          <p:cNvPr id="7" name="Group 6">
            <a:extLst>
              <a:ext uri="{FF2B5EF4-FFF2-40B4-BE49-F238E27FC236}">
                <a16:creationId xmlns:a16="http://schemas.microsoft.com/office/drawing/2014/main" id="{B964FFAC-8903-96F7-CBDF-947DE5168CD4}"/>
              </a:ext>
            </a:extLst>
          </p:cNvPr>
          <p:cNvGrpSpPr/>
          <p:nvPr/>
        </p:nvGrpSpPr>
        <p:grpSpPr>
          <a:xfrm>
            <a:off x="2313288" y="1918663"/>
            <a:ext cx="2359231" cy="2300251"/>
            <a:chOff x="5578412" y="1895094"/>
            <a:chExt cx="3146473" cy="3067812"/>
          </a:xfrm>
        </p:grpSpPr>
        <p:pic>
          <p:nvPicPr>
            <p:cNvPr id="8" name="Picture 7">
              <a:extLst>
                <a:ext uri="{FF2B5EF4-FFF2-40B4-BE49-F238E27FC236}">
                  <a16:creationId xmlns:a16="http://schemas.microsoft.com/office/drawing/2014/main" id="{38962D85-F29A-4A83-301D-8161AB26F4F8}"/>
                </a:ext>
              </a:extLst>
            </p:cNvPr>
            <p:cNvPicPr>
              <a:picLocks noChangeAspect="1"/>
            </p:cNvPicPr>
            <p:nvPr/>
          </p:nvPicPr>
          <p:blipFill>
            <a:blip r:embed="rId4"/>
            <a:stretch>
              <a:fillRect/>
            </a:stretch>
          </p:blipFill>
          <p:spPr>
            <a:xfrm>
              <a:off x="5578412" y="1895094"/>
              <a:ext cx="3146473" cy="3067812"/>
            </a:xfrm>
            <a:prstGeom prst="rect">
              <a:avLst/>
            </a:prstGeom>
          </p:spPr>
        </p:pic>
        <p:grpSp>
          <p:nvGrpSpPr>
            <p:cNvPr id="9" name="Google Shape;261;p19">
              <a:extLst>
                <a:ext uri="{FF2B5EF4-FFF2-40B4-BE49-F238E27FC236}">
                  <a16:creationId xmlns:a16="http://schemas.microsoft.com/office/drawing/2014/main" id="{C1970644-AC98-215E-DE15-9C21A5F3ABBB}"/>
                </a:ext>
              </a:extLst>
            </p:cNvPr>
            <p:cNvGrpSpPr/>
            <p:nvPr/>
          </p:nvGrpSpPr>
          <p:grpSpPr>
            <a:xfrm>
              <a:off x="6153166" y="2326176"/>
              <a:ext cx="1064289" cy="2205647"/>
              <a:chOff x="3673199" y="2157195"/>
              <a:chExt cx="797659" cy="1653078"/>
            </a:xfrm>
          </p:grpSpPr>
          <p:pic>
            <p:nvPicPr>
              <p:cNvPr id="27" name="Google Shape;262;p19">
                <a:extLst>
                  <a:ext uri="{FF2B5EF4-FFF2-40B4-BE49-F238E27FC236}">
                    <a16:creationId xmlns:a16="http://schemas.microsoft.com/office/drawing/2014/main" id="{3A18AAEC-1587-45B8-3DAB-C309DE091419}"/>
                  </a:ext>
                </a:extLst>
              </p:cNvPr>
              <p:cNvPicPr preferRelativeResize="0"/>
              <p:nvPr/>
            </p:nvPicPr>
            <p:blipFill rotWithShape="1">
              <a:blip r:embed="rId5">
                <a:alphaModFix/>
              </a:blip>
              <a:srcRect/>
              <a:stretch/>
            </p:blipFill>
            <p:spPr>
              <a:xfrm>
                <a:off x="3927105" y="2159101"/>
                <a:ext cx="129225" cy="269207"/>
              </a:xfrm>
              <a:prstGeom prst="rect">
                <a:avLst/>
              </a:prstGeom>
              <a:noFill/>
              <a:ln>
                <a:noFill/>
              </a:ln>
            </p:spPr>
          </p:pic>
          <p:pic>
            <p:nvPicPr>
              <p:cNvPr id="28" name="Google Shape;263;p19">
                <a:extLst>
                  <a:ext uri="{FF2B5EF4-FFF2-40B4-BE49-F238E27FC236}">
                    <a16:creationId xmlns:a16="http://schemas.microsoft.com/office/drawing/2014/main" id="{05E2CB8A-4213-9B98-3487-3580F106ED16}"/>
                  </a:ext>
                </a:extLst>
              </p:cNvPr>
              <p:cNvPicPr preferRelativeResize="0"/>
              <p:nvPr/>
            </p:nvPicPr>
            <p:blipFill rotWithShape="1">
              <a:blip r:embed="rId5">
                <a:alphaModFix/>
              </a:blip>
              <a:srcRect/>
              <a:stretch/>
            </p:blipFill>
            <p:spPr>
              <a:xfrm>
                <a:off x="4288341" y="2157195"/>
                <a:ext cx="129225" cy="269207"/>
              </a:xfrm>
              <a:prstGeom prst="rect">
                <a:avLst/>
              </a:prstGeom>
              <a:noFill/>
              <a:ln>
                <a:noFill/>
              </a:ln>
            </p:spPr>
          </p:pic>
          <p:pic>
            <p:nvPicPr>
              <p:cNvPr id="29" name="Google Shape;264;p19">
                <a:extLst>
                  <a:ext uri="{FF2B5EF4-FFF2-40B4-BE49-F238E27FC236}">
                    <a16:creationId xmlns:a16="http://schemas.microsoft.com/office/drawing/2014/main" id="{C18A6C3D-2326-88B9-5714-35D64D7D05DE}"/>
                  </a:ext>
                </a:extLst>
              </p:cNvPr>
              <p:cNvPicPr preferRelativeResize="0"/>
              <p:nvPr/>
            </p:nvPicPr>
            <p:blipFill rotWithShape="1">
              <a:blip r:embed="rId5">
                <a:alphaModFix/>
              </a:blip>
              <a:srcRect/>
              <a:stretch/>
            </p:blipFill>
            <p:spPr>
              <a:xfrm>
                <a:off x="3986427" y="2406881"/>
                <a:ext cx="129225" cy="269207"/>
              </a:xfrm>
              <a:prstGeom prst="rect">
                <a:avLst/>
              </a:prstGeom>
              <a:noFill/>
              <a:ln>
                <a:noFill/>
              </a:ln>
            </p:spPr>
          </p:pic>
          <p:pic>
            <p:nvPicPr>
              <p:cNvPr id="30" name="Google Shape;265;p19">
                <a:extLst>
                  <a:ext uri="{FF2B5EF4-FFF2-40B4-BE49-F238E27FC236}">
                    <a16:creationId xmlns:a16="http://schemas.microsoft.com/office/drawing/2014/main" id="{B0291BAC-01B7-5F97-E4D7-4D0451C461BC}"/>
                  </a:ext>
                </a:extLst>
              </p:cNvPr>
              <p:cNvPicPr preferRelativeResize="0"/>
              <p:nvPr/>
            </p:nvPicPr>
            <p:blipFill rotWithShape="1">
              <a:blip r:embed="rId5">
                <a:alphaModFix/>
              </a:blip>
              <a:srcRect/>
              <a:stretch/>
            </p:blipFill>
            <p:spPr>
              <a:xfrm>
                <a:off x="4255267" y="2464459"/>
                <a:ext cx="129225" cy="269207"/>
              </a:xfrm>
              <a:prstGeom prst="rect">
                <a:avLst/>
              </a:prstGeom>
              <a:noFill/>
              <a:ln>
                <a:noFill/>
              </a:ln>
            </p:spPr>
          </p:pic>
          <p:pic>
            <p:nvPicPr>
              <p:cNvPr id="31" name="Google Shape;266;p19">
                <a:extLst>
                  <a:ext uri="{FF2B5EF4-FFF2-40B4-BE49-F238E27FC236}">
                    <a16:creationId xmlns:a16="http://schemas.microsoft.com/office/drawing/2014/main" id="{F51F1061-D0DA-2F07-A2BB-92C98E995A44}"/>
                  </a:ext>
                </a:extLst>
              </p:cNvPr>
              <p:cNvPicPr preferRelativeResize="0"/>
              <p:nvPr/>
            </p:nvPicPr>
            <p:blipFill rotWithShape="1">
              <a:blip r:embed="rId5">
                <a:alphaModFix/>
              </a:blip>
              <a:srcRect/>
              <a:stretch/>
            </p:blipFill>
            <p:spPr>
              <a:xfrm>
                <a:off x="4341632" y="2710215"/>
                <a:ext cx="129225" cy="269207"/>
              </a:xfrm>
              <a:prstGeom prst="rect">
                <a:avLst/>
              </a:prstGeom>
              <a:noFill/>
              <a:ln>
                <a:noFill/>
              </a:ln>
            </p:spPr>
          </p:pic>
          <p:pic>
            <p:nvPicPr>
              <p:cNvPr id="32" name="Google Shape;267;p19">
                <a:extLst>
                  <a:ext uri="{FF2B5EF4-FFF2-40B4-BE49-F238E27FC236}">
                    <a16:creationId xmlns:a16="http://schemas.microsoft.com/office/drawing/2014/main" id="{1AB6C1B7-61E9-2CC8-6762-B06DAA689B8C}"/>
                  </a:ext>
                </a:extLst>
              </p:cNvPr>
              <p:cNvPicPr preferRelativeResize="0"/>
              <p:nvPr/>
            </p:nvPicPr>
            <p:blipFill rotWithShape="1">
              <a:blip r:embed="rId5">
                <a:alphaModFix/>
              </a:blip>
              <a:srcRect/>
              <a:stretch/>
            </p:blipFill>
            <p:spPr>
              <a:xfrm>
                <a:off x="4058843" y="2717902"/>
                <a:ext cx="129225" cy="269207"/>
              </a:xfrm>
              <a:prstGeom prst="rect">
                <a:avLst/>
              </a:prstGeom>
              <a:noFill/>
              <a:ln>
                <a:noFill/>
              </a:ln>
            </p:spPr>
          </p:pic>
          <p:pic>
            <p:nvPicPr>
              <p:cNvPr id="33" name="Google Shape;268;p19">
                <a:extLst>
                  <a:ext uri="{FF2B5EF4-FFF2-40B4-BE49-F238E27FC236}">
                    <a16:creationId xmlns:a16="http://schemas.microsoft.com/office/drawing/2014/main" id="{EAAF8241-EF93-746B-718F-8F6396E2AADE}"/>
                  </a:ext>
                </a:extLst>
              </p:cNvPr>
              <p:cNvPicPr preferRelativeResize="0"/>
              <p:nvPr/>
            </p:nvPicPr>
            <p:blipFill rotWithShape="1">
              <a:blip r:embed="rId5">
                <a:alphaModFix/>
              </a:blip>
              <a:srcRect/>
              <a:stretch/>
            </p:blipFill>
            <p:spPr>
              <a:xfrm>
                <a:off x="3748382" y="2543392"/>
                <a:ext cx="129225" cy="269207"/>
              </a:xfrm>
              <a:prstGeom prst="rect">
                <a:avLst/>
              </a:prstGeom>
              <a:noFill/>
              <a:ln>
                <a:noFill/>
              </a:ln>
            </p:spPr>
          </p:pic>
          <p:pic>
            <p:nvPicPr>
              <p:cNvPr id="34" name="Google Shape;269;p19">
                <a:extLst>
                  <a:ext uri="{FF2B5EF4-FFF2-40B4-BE49-F238E27FC236}">
                    <a16:creationId xmlns:a16="http://schemas.microsoft.com/office/drawing/2014/main" id="{F273BEBB-D1F0-CB97-CB6E-08717893D8D5}"/>
                  </a:ext>
                </a:extLst>
              </p:cNvPr>
              <p:cNvPicPr preferRelativeResize="0"/>
              <p:nvPr/>
            </p:nvPicPr>
            <p:blipFill rotWithShape="1">
              <a:blip r:embed="rId5">
                <a:alphaModFix/>
              </a:blip>
              <a:srcRect/>
              <a:stretch/>
            </p:blipFill>
            <p:spPr>
              <a:xfrm>
                <a:off x="4212001" y="2956388"/>
                <a:ext cx="129225" cy="269207"/>
              </a:xfrm>
              <a:prstGeom prst="rect">
                <a:avLst/>
              </a:prstGeom>
              <a:noFill/>
              <a:ln>
                <a:noFill/>
              </a:ln>
            </p:spPr>
          </p:pic>
          <p:pic>
            <p:nvPicPr>
              <p:cNvPr id="35" name="Google Shape;270;p19">
                <a:extLst>
                  <a:ext uri="{FF2B5EF4-FFF2-40B4-BE49-F238E27FC236}">
                    <a16:creationId xmlns:a16="http://schemas.microsoft.com/office/drawing/2014/main" id="{74198430-E356-6C0E-A294-8CB23E9FC96A}"/>
                  </a:ext>
                </a:extLst>
              </p:cNvPr>
              <p:cNvPicPr preferRelativeResize="0"/>
              <p:nvPr/>
            </p:nvPicPr>
            <p:blipFill rotWithShape="1">
              <a:blip r:embed="rId5">
                <a:alphaModFix/>
              </a:blip>
              <a:srcRect/>
              <a:stretch/>
            </p:blipFill>
            <p:spPr>
              <a:xfrm>
                <a:off x="3994230" y="3143241"/>
                <a:ext cx="129225" cy="269207"/>
              </a:xfrm>
              <a:prstGeom prst="rect">
                <a:avLst/>
              </a:prstGeom>
              <a:noFill/>
              <a:ln>
                <a:noFill/>
              </a:ln>
            </p:spPr>
          </p:pic>
          <p:pic>
            <p:nvPicPr>
              <p:cNvPr id="36" name="Google Shape;271;p19">
                <a:extLst>
                  <a:ext uri="{FF2B5EF4-FFF2-40B4-BE49-F238E27FC236}">
                    <a16:creationId xmlns:a16="http://schemas.microsoft.com/office/drawing/2014/main" id="{CB91F941-2087-54A0-CF67-C7F4BE26EEEA}"/>
                  </a:ext>
                </a:extLst>
              </p:cNvPr>
              <p:cNvPicPr preferRelativeResize="0"/>
              <p:nvPr/>
            </p:nvPicPr>
            <p:blipFill rotWithShape="1">
              <a:blip r:embed="rId5">
                <a:alphaModFix/>
              </a:blip>
              <a:srcRect/>
              <a:stretch/>
            </p:blipFill>
            <p:spPr>
              <a:xfrm>
                <a:off x="4288342" y="3277844"/>
                <a:ext cx="129225" cy="269207"/>
              </a:xfrm>
              <a:prstGeom prst="rect">
                <a:avLst/>
              </a:prstGeom>
              <a:noFill/>
              <a:ln>
                <a:noFill/>
              </a:ln>
            </p:spPr>
          </p:pic>
          <p:pic>
            <p:nvPicPr>
              <p:cNvPr id="37" name="Google Shape;272;p19">
                <a:extLst>
                  <a:ext uri="{FF2B5EF4-FFF2-40B4-BE49-F238E27FC236}">
                    <a16:creationId xmlns:a16="http://schemas.microsoft.com/office/drawing/2014/main" id="{FB3819AE-74A4-70AE-94F9-9874B857FEA7}"/>
                  </a:ext>
                </a:extLst>
              </p:cNvPr>
              <p:cNvPicPr preferRelativeResize="0"/>
              <p:nvPr/>
            </p:nvPicPr>
            <p:blipFill rotWithShape="1">
              <a:blip r:embed="rId5">
                <a:alphaModFix/>
              </a:blip>
              <a:srcRect/>
              <a:stretch/>
            </p:blipFill>
            <p:spPr>
              <a:xfrm>
                <a:off x="3794157" y="2844818"/>
                <a:ext cx="129225" cy="269207"/>
              </a:xfrm>
              <a:prstGeom prst="rect">
                <a:avLst/>
              </a:prstGeom>
              <a:noFill/>
              <a:ln>
                <a:noFill/>
              </a:ln>
            </p:spPr>
          </p:pic>
          <p:pic>
            <p:nvPicPr>
              <p:cNvPr id="38" name="Google Shape;273;p19">
                <a:extLst>
                  <a:ext uri="{FF2B5EF4-FFF2-40B4-BE49-F238E27FC236}">
                    <a16:creationId xmlns:a16="http://schemas.microsoft.com/office/drawing/2014/main" id="{01579731-AC3C-E8D9-9757-4663B30F6188}"/>
                  </a:ext>
                </a:extLst>
              </p:cNvPr>
              <p:cNvPicPr preferRelativeResize="0"/>
              <p:nvPr/>
            </p:nvPicPr>
            <p:blipFill rotWithShape="1">
              <a:blip r:embed="rId5">
                <a:alphaModFix/>
              </a:blip>
              <a:srcRect/>
              <a:stretch/>
            </p:blipFill>
            <p:spPr>
              <a:xfrm>
                <a:off x="3673199" y="3048370"/>
                <a:ext cx="129225" cy="269207"/>
              </a:xfrm>
              <a:prstGeom prst="rect">
                <a:avLst/>
              </a:prstGeom>
              <a:noFill/>
              <a:ln>
                <a:noFill/>
              </a:ln>
            </p:spPr>
          </p:pic>
          <p:pic>
            <p:nvPicPr>
              <p:cNvPr id="39" name="Google Shape;274;p19">
                <a:extLst>
                  <a:ext uri="{FF2B5EF4-FFF2-40B4-BE49-F238E27FC236}">
                    <a16:creationId xmlns:a16="http://schemas.microsoft.com/office/drawing/2014/main" id="{31548912-CCDA-F21D-D898-1626933DF2A4}"/>
                  </a:ext>
                </a:extLst>
              </p:cNvPr>
              <p:cNvPicPr preferRelativeResize="0"/>
              <p:nvPr/>
            </p:nvPicPr>
            <p:blipFill rotWithShape="1">
              <a:blip r:embed="rId5">
                <a:alphaModFix/>
              </a:blip>
              <a:srcRect/>
              <a:stretch/>
            </p:blipFill>
            <p:spPr>
              <a:xfrm>
                <a:off x="4253889" y="3541066"/>
                <a:ext cx="129225" cy="269207"/>
              </a:xfrm>
              <a:prstGeom prst="rect">
                <a:avLst/>
              </a:prstGeom>
              <a:noFill/>
              <a:ln>
                <a:noFill/>
              </a:ln>
            </p:spPr>
          </p:pic>
        </p:grpSp>
        <p:grpSp>
          <p:nvGrpSpPr>
            <p:cNvPr id="10" name="Google Shape;275;p19">
              <a:extLst>
                <a:ext uri="{FF2B5EF4-FFF2-40B4-BE49-F238E27FC236}">
                  <a16:creationId xmlns:a16="http://schemas.microsoft.com/office/drawing/2014/main" id="{CC540CE2-F183-5B23-8DEF-429BC70EEC98}"/>
                </a:ext>
              </a:extLst>
            </p:cNvPr>
            <p:cNvGrpSpPr/>
            <p:nvPr/>
          </p:nvGrpSpPr>
          <p:grpSpPr>
            <a:xfrm>
              <a:off x="7256991" y="2221722"/>
              <a:ext cx="1064289" cy="2205647"/>
              <a:chOff x="4709704" y="1986058"/>
              <a:chExt cx="797659" cy="1653078"/>
            </a:xfrm>
          </p:grpSpPr>
          <p:grpSp>
            <p:nvGrpSpPr>
              <p:cNvPr id="12" name="Google Shape;276;p19">
                <a:extLst>
                  <a:ext uri="{FF2B5EF4-FFF2-40B4-BE49-F238E27FC236}">
                    <a16:creationId xmlns:a16="http://schemas.microsoft.com/office/drawing/2014/main" id="{8500CC5F-8135-2DAC-4107-92852E982047}"/>
                  </a:ext>
                </a:extLst>
              </p:cNvPr>
              <p:cNvGrpSpPr/>
              <p:nvPr/>
            </p:nvGrpSpPr>
            <p:grpSpPr>
              <a:xfrm rot="10800000">
                <a:off x="4709704" y="1986058"/>
                <a:ext cx="797659" cy="1653078"/>
                <a:chOff x="3673199" y="2157195"/>
                <a:chExt cx="797659" cy="1653078"/>
              </a:xfrm>
            </p:grpSpPr>
            <p:pic>
              <p:nvPicPr>
                <p:cNvPr id="14" name="Google Shape;277;p19">
                  <a:extLst>
                    <a:ext uri="{FF2B5EF4-FFF2-40B4-BE49-F238E27FC236}">
                      <a16:creationId xmlns:a16="http://schemas.microsoft.com/office/drawing/2014/main" id="{B9097E3A-6F7B-57E3-9995-8F40BEB5E987}"/>
                    </a:ext>
                  </a:extLst>
                </p:cNvPr>
                <p:cNvPicPr preferRelativeResize="0"/>
                <p:nvPr/>
              </p:nvPicPr>
              <p:blipFill rotWithShape="1">
                <a:blip r:embed="rId5">
                  <a:alphaModFix/>
                </a:blip>
                <a:srcRect/>
                <a:stretch/>
              </p:blipFill>
              <p:spPr>
                <a:xfrm>
                  <a:off x="3927105" y="2159101"/>
                  <a:ext cx="129225" cy="269207"/>
                </a:xfrm>
                <a:prstGeom prst="rect">
                  <a:avLst/>
                </a:prstGeom>
                <a:noFill/>
                <a:ln>
                  <a:noFill/>
                </a:ln>
              </p:spPr>
            </p:pic>
            <p:pic>
              <p:nvPicPr>
                <p:cNvPr id="15" name="Google Shape;278;p19">
                  <a:extLst>
                    <a:ext uri="{FF2B5EF4-FFF2-40B4-BE49-F238E27FC236}">
                      <a16:creationId xmlns:a16="http://schemas.microsoft.com/office/drawing/2014/main" id="{EC673D36-6936-9A91-22C6-FB11A08FE252}"/>
                    </a:ext>
                  </a:extLst>
                </p:cNvPr>
                <p:cNvPicPr preferRelativeResize="0"/>
                <p:nvPr/>
              </p:nvPicPr>
              <p:blipFill rotWithShape="1">
                <a:blip r:embed="rId5">
                  <a:alphaModFix/>
                </a:blip>
                <a:srcRect/>
                <a:stretch/>
              </p:blipFill>
              <p:spPr>
                <a:xfrm>
                  <a:off x="4288341" y="2157195"/>
                  <a:ext cx="129225" cy="269207"/>
                </a:xfrm>
                <a:prstGeom prst="rect">
                  <a:avLst/>
                </a:prstGeom>
                <a:noFill/>
                <a:ln>
                  <a:noFill/>
                </a:ln>
              </p:spPr>
            </p:pic>
            <p:pic>
              <p:nvPicPr>
                <p:cNvPr id="16" name="Google Shape;279;p19">
                  <a:extLst>
                    <a:ext uri="{FF2B5EF4-FFF2-40B4-BE49-F238E27FC236}">
                      <a16:creationId xmlns:a16="http://schemas.microsoft.com/office/drawing/2014/main" id="{C40F0B23-562B-CE09-333C-31DB91CCCE86}"/>
                    </a:ext>
                  </a:extLst>
                </p:cNvPr>
                <p:cNvPicPr preferRelativeResize="0"/>
                <p:nvPr/>
              </p:nvPicPr>
              <p:blipFill rotWithShape="1">
                <a:blip r:embed="rId5">
                  <a:alphaModFix/>
                </a:blip>
                <a:srcRect/>
                <a:stretch/>
              </p:blipFill>
              <p:spPr>
                <a:xfrm>
                  <a:off x="3986427" y="2406881"/>
                  <a:ext cx="129225" cy="269207"/>
                </a:xfrm>
                <a:prstGeom prst="rect">
                  <a:avLst/>
                </a:prstGeom>
                <a:noFill/>
                <a:ln>
                  <a:noFill/>
                </a:ln>
              </p:spPr>
            </p:pic>
            <p:pic>
              <p:nvPicPr>
                <p:cNvPr id="17" name="Google Shape;280;p19">
                  <a:extLst>
                    <a:ext uri="{FF2B5EF4-FFF2-40B4-BE49-F238E27FC236}">
                      <a16:creationId xmlns:a16="http://schemas.microsoft.com/office/drawing/2014/main" id="{4ADEF8B1-B204-D3CB-C0D9-F0416E853B9C}"/>
                    </a:ext>
                  </a:extLst>
                </p:cNvPr>
                <p:cNvPicPr preferRelativeResize="0"/>
                <p:nvPr/>
              </p:nvPicPr>
              <p:blipFill rotWithShape="1">
                <a:blip r:embed="rId5">
                  <a:alphaModFix/>
                </a:blip>
                <a:srcRect/>
                <a:stretch/>
              </p:blipFill>
              <p:spPr>
                <a:xfrm>
                  <a:off x="4255267" y="2464459"/>
                  <a:ext cx="129225" cy="269207"/>
                </a:xfrm>
                <a:prstGeom prst="rect">
                  <a:avLst/>
                </a:prstGeom>
                <a:noFill/>
                <a:ln>
                  <a:noFill/>
                </a:ln>
              </p:spPr>
            </p:pic>
            <p:pic>
              <p:nvPicPr>
                <p:cNvPr id="18" name="Google Shape;281;p19">
                  <a:extLst>
                    <a:ext uri="{FF2B5EF4-FFF2-40B4-BE49-F238E27FC236}">
                      <a16:creationId xmlns:a16="http://schemas.microsoft.com/office/drawing/2014/main" id="{CF7D512E-A392-0D9D-64E3-B4C4761CB291}"/>
                    </a:ext>
                  </a:extLst>
                </p:cNvPr>
                <p:cNvPicPr preferRelativeResize="0"/>
                <p:nvPr/>
              </p:nvPicPr>
              <p:blipFill rotWithShape="1">
                <a:blip r:embed="rId5">
                  <a:alphaModFix/>
                </a:blip>
                <a:srcRect/>
                <a:stretch/>
              </p:blipFill>
              <p:spPr>
                <a:xfrm>
                  <a:off x="4341632" y="2710215"/>
                  <a:ext cx="129225" cy="269207"/>
                </a:xfrm>
                <a:prstGeom prst="rect">
                  <a:avLst/>
                </a:prstGeom>
                <a:noFill/>
                <a:ln>
                  <a:noFill/>
                </a:ln>
              </p:spPr>
            </p:pic>
            <p:pic>
              <p:nvPicPr>
                <p:cNvPr id="19" name="Google Shape;282;p19">
                  <a:extLst>
                    <a:ext uri="{FF2B5EF4-FFF2-40B4-BE49-F238E27FC236}">
                      <a16:creationId xmlns:a16="http://schemas.microsoft.com/office/drawing/2014/main" id="{97EC1FD7-AE29-A04B-6C79-BFDC0E6FCD13}"/>
                    </a:ext>
                  </a:extLst>
                </p:cNvPr>
                <p:cNvPicPr preferRelativeResize="0"/>
                <p:nvPr/>
              </p:nvPicPr>
              <p:blipFill rotWithShape="1">
                <a:blip r:embed="rId5">
                  <a:alphaModFix/>
                </a:blip>
                <a:srcRect/>
                <a:stretch/>
              </p:blipFill>
              <p:spPr>
                <a:xfrm>
                  <a:off x="4058843" y="2717902"/>
                  <a:ext cx="129225" cy="269207"/>
                </a:xfrm>
                <a:prstGeom prst="rect">
                  <a:avLst/>
                </a:prstGeom>
                <a:noFill/>
                <a:ln>
                  <a:noFill/>
                </a:ln>
              </p:spPr>
            </p:pic>
            <p:pic>
              <p:nvPicPr>
                <p:cNvPr id="20" name="Google Shape;283;p19">
                  <a:extLst>
                    <a:ext uri="{FF2B5EF4-FFF2-40B4-BE49-F238E27FC236}">
                      <a16:creationId xmlns:a16="http://schemas.microsoft.com/office/drawing/2014/main" id="{02248115-2085-7637-942F-053C37921C18}"/>
                    </a:ext>
                  </a:extLst>
                </p:cNvPr>
                <p:cNvPicPr preferRelativeResize="0"/>
                <p:nvPr/>
              </p:nvPicPr>
              <p:blipFill rotWithShape="1">
                <a:blip r:embed="rId5">
                  <a:alphaModFix/>
                </a:blip>
                <a:srcRect/>
                <a:stretch/>
              </p:blipFill>
              <p:spPr>
                <a:xfrm>
                  <a:off x="3748382" y="2543392"/>
                  <a:ext cx="129225" cy="269207"/>
                </a:xfrm>
                <a:prstGeom prst="rect">
                  <a:avLst/>
                </a:prstGeom>
                <a:noFill/>
                <a:ln>
                  <a:noFill/>
                </a:ln>
              </p:spPr>
            </p:pic>
            <p:pic>
              <p:nvPicPr>
                <p:cNvPr id="21" name="Google Shape;284;p19">
                  <a:extLst>
                    <a:ext uri="{FF2B5EF4-FFF2-40B4-BE49-F238E27FC236}">
                      <a16:creationId xmlns:a16="http://schemas.microsoft.com/office/drawing/2014/main" id="{523B8B4E-36CF-1DE1-724E-7DE6541AF678}"/>
                    </a:ext>
                  </a:extLst>
                </p:cNvPr>
                <p:cNvPicPr preferRelativeResize="0"/>
                <p:nvPr/>
              </p:nvPicPr>
              <p:blipFill rotWithShape="1">
                <a:blip r:embed="rId5">
                  <a:alphaModFix/>
                </a:blip>
                <a:srcRect/>
                <a:stretch/>
              </p:blipFill>
              <p:spPr>
                <a:xfrm>
                  <a:off x="4212001" y="2956388"/>
                  <a:ext cx="129225" cy="269207"/>
                </a:xfrm>
                <a:prstGeom prst="rect">
                  <a:avLst/>
                </a:prstGeom>
                <a:noFill/>
                <a:ln>
                  <a:noFill/>
                </a:ln>
              </p:spPr>
            </p:pic>
            <p:pic>
              <p:nvPicPr>
                <p:cNvPr id="22" name="Google Shape;285;p19">
                  <a:extLst>
                    <a:ext uri="{FF2B5EF4-FFF2-40B4-BE49-F238E27FC236}">
                      <a16:creationId xmlns:a16="http://schemas.microsoft.com/office/drawing/2014/main" id="{40EED1FC-CC2D-4A61-0B5F-3CCB9F3FE669}"/>
                    </a:ext>
                  </a:extLst>
                </p:cNvPr>
                <p:cNvPicPr preferRelativeResize="0"/>
                <p:nvPr/>
              </p:nvPicPr>
              <p:blipFill rotWithShape="1">
                <a:blip r:embed="rId5">
                  <a:alphaModFix/>
                </a:blip>
                <a:srcRect/>
                <a:stretch/>
              </p:blipFill>
              <p:spPr>
                <a:xfrm>
                  <a:off x="3994230" y="3143241"/>
                  <a:ext cx="129225" cy="269207"/>
                </a:xfrm>
                <a:prstGeom prst="rect">
                  <a:avLst/>
                </a:prstGeom>
                <a:noFill/>
                <a:ln>
                  <a:noFill/>
                </a:ln>
              </p:spPr>
            </p:pic>
            <p:pic>
              <p:nvPicPr>
                <p:cNvPr id="23" name="Google Shape;286;p19">
                  <a:extLst>
                    <a:ext uri="{FF2B5EF4-FFF2-40B4-BE49-F238E27FC236}">
                      <a16:creationId xmlns:a16="http://schemas.microsoft.com/office/drawing/2014/main" id="{0FA2558E-3A53-8EAE-7094-026C96151E53}"/>
                    </a:ext>
                  </a:extLst>
                </p:cNvPr>
                <p:cNvPicPr preferRelativeResize="0"/>
                <p:nvPr/>
              </p:nvPicPr>
              <p:blipFill rotWithShape="1">
                <a:blip r:embed="rId5">
                  <a:alphaModFix/>
                </a:blip>
                <a:srcRect/>
                <a:stretch/>
              </p:blipFill>
              <p:spPr>
                <a:xfrm>
                  <a:off x="4288342" y="3277844"/>
                  <a:ext cx="129225" cy="269207"/>
                </a:xfrm>
                <a:prstGeom prst="rect">
                  <a:avLst/>
                </a:prstGeom>
                <a:noFill/>
                <a:ln>
                  <a:noFill/>
                </a:ln>
              </p:spPr>
            </p:pic>
            <p:pic>
              <p:nvPicPr>
                <p:cNvPr id="24" name="Google Shape;287;p19">
                  <a:extLst>
                    <a:ext uri="{FF2B5EF4-FFF2-40B4-BE49-F238E27FC236}">
                      <a16:creationId xmlns:a16="http://schemas.microsoft.com/office/drawing/2014/main" id="{CB00298F-956B-3310-5B20-6EF674C4536E}"/>
                    </a:ext>
                  </a:extLst>
                </p:cNvPr>
                <p:cNvPicPr preferRelativeResize="0"/>
                <p:nvPr/>
              </p:nvPicPr>
              <p:blipFill rotWithShape="1">
                <a:blip r:embed="rId5">
                  <a:alphaModFix/>
                </a:blip>
                <a:srcRect/>
                <a:stretch/>
              </p:blipFill>
              <p:spPr>
                <a:xfrm>
                  <a:off x="3794157" y="2844818"/>
                  <a:ext cx="129225" cy="269207"/>
                </a:xfrm>
                <a:prstGeom prst="rect">
                  <a:avLst/>
                </a:prstGeom>
                <a:noFill/>
                <a:ln>
                  <a:noFill/>
                </a:ln>
              </p:spPr>
            </p:pic>
            <p:pic>
              <p:nvPicPr>
                <p:cNvPr id="25" name="Google Shape;288;p19">
                  <a:extLst>
                    <a:ext uri="{FF2B5EF4-FFF2-40B4-BE49-F238E27FC236}">
                      <a16:creationId xmlns:a16="http://schemas.microsoft.com/office/drawing/2014/main" id="{F84CF844-91FE-8707-37CF-48FBF89ECB2C}"/>
                    </a:ext>
                  </a:extLst>
                </p:cNvPr>
                <p:cNvPicPr preferRelativeResize="0"/>
                <p:nvPr/>
              </p:nvPicPr>
              <p:blipFill rotWithShape="1">
                <a:blip r:embed="rId5">
                  <a:alphaModFix/>
                </a:blip>
                <a:srcRect/>
                <a:stretch/>
              </p:blipFill>
              <p:spPr>
                <a:xfrm>
                  <a:off x="3673199" y="3048370"/>
                  <a:ext cx="129225" cy="269207"/>
                </a:xfrm>
                <a:prstGeom prst="rect">
                  <a:avLst/>
                </a:prstGeom>
                <a:noFill/>
                <a:ln>
                  <a:noFill/>
                </a:ln>
              </p:spPr>
            </p:pic>
            <p:pic>
              <p:nvPicPr>
                <p:cNvPr id="26" name="Google Shape;289;p19">
                  <a:extLst>
                    <a:ext uri="{FF2B5EF4-FFF2-40B4-BE49-F238E27FC236}">
                      <a16:creationId xmlns:a16="http://schemas.microsoft.com/office/drawing/2014/main" id="{32E64D57-5B23-BAD6-1094-EBD6E66EC666}"/>
                    </a:ext>
                  </a:extLst>
                </p:cNvPr>
                <p:cNvPicPr preferRelativeResize="0"/>
                <p:nvPr/>
              </p:nvPicPr>
              <p:blipFill rotWithShape="1">
                <a:blip r:embed="rId5">
                  <a:alphaModFix/>
                </a:blip>
                <a:srcRect/>
                <a:stretch/>
              </p:blipFill>
              <p:spPr>
                <a:xfrm>
                  <a:off x="4253889" y="3541066"/>
                  <a:ext cx="129225" cy="269207"/>
                </a:xfrm>
                <a:prstGeom prst="rect">
                  <a:avLst/>
                </a:prstGeom>
                <a:noFill/>
                <a:ln>
                  <a:noFill/>
                </a:ln>
              </p:spPr>
            </p:pic>
          </p:grpSp>
          <p:pic>
            <p:nvPicPr>
              <p:cNvPr id="13" name="Google Shape;290;p19">
                <a:extLst>
                  <a:ext uri="{FF2B5EF4-FFF2-40B4-BE49-F238E27FC236}">
                    <a16:creationId xmlns:a16="http://schemas.microsoft.com/office/drawing/2014/main" id="{EA9B6A92-FA56-6CD9-00D4-D94805413B1B}"/>
                  </a:ext>
                </a:extLst>
              </p:cNvPr>
              <p:cNvPicPr preferRelativeResize="0"/>
              <p:nvPr/>
            </p:nvPicPr>
            <p:blipFill rotWithShape="1">
              <a:blip r:embed="rId5">
                <a:alphaModFix/>
              </a:blip>
              <a:srcRect/>
              <a:stretch/>
            </p:blipFill>
            <p:spPr>
              <a:xfrm rot="10800000">
                <a:off x="5121719" y="2087172"/>
                <a:ext cx="129225" cy="269207"/>
              </a:xfrm>
              <a:prstGeom prst="rect">
                <a:avLst/>
              </a:prstGeom>
              <a:noFill/>
              <a:ln>
                <a:noFill/>
              </a:ln>
            </p:spPr>
          </p:pic>
        </p:grpSp>
        <p:pic>
          <p:nvPicPr>
            <p:cNvPr id="11" name="Google Shape;270;p19">
              <a:extLst>
                <a:ext uri="{FF2B5EF4-FFF2-40B4-BE49-F238E27FC236}">
                  <a16:creationId xmlns:a16="http://schemas.microsoft.com/office/drawing/2014/main" id="{154709FC-AF44-FB4D-3B6A-E424FC16DFAE}"/>
                </a:ext>
              </a:extLst>
            </p:cNvPr>
            <p:cNvPicPr preferRelativeResize="0"/>
            <p:nvPr/>
          </p:nvPicPr>
          <p:blipFill rotWithShape="1">
            <a:blip r:embed="rId5">
              <a:alphaModFix/>
            </a:blip>
            <a:srcRect/>
            <a:stretch/>
          </p:blipFill>
          <p:spPr>
            <a:xfrm>
              <a:off x="6455722" y="3983226"/>
              <a:ext cx="172420" cy="359194"/>
            </a:xfrm>
            <a:prstGeom prst="rect">
              <a:avLst/>
            </a:prstGeom>
            <a:noFill/>
            <a:ln>
              <a:noFill/>
            </a:ln>
          </p:spPr>
        </p:pic>
      </p:grpSp>
      <p:sp>
        <p:nvSpPr>
          <p:cNvPr id="40" name="TextBox 39">
            <a:extLst>
              <a:ext uri="{FF2B5EF4-FFF2-40B4-BE49-F238E27FC236}">
                <a16:creationId xmlns:a16="http://schemas.microsoft.com/office/drawing/2014/main" id="{F2C867FF-E5EF-74CE-8568-E163CCABBFA7}"/>
              </a:ext>
            </a:extLst>
          </p:cNvPr>
          <p:cNvSpPr txBox="1"/>
          <p:nvPr/>
        </p:nvSpPr>
        <p:spPr>
          <a:xfrm>
            <a:off x="6831344" y="4874922"/>
            <a:ext cx="3145011" cy="1446550"/>
          </a:xfrm>
          <a:prstGeom prst="rect">
            <a:avLst/>
          </a:prstGeom>
          <a:noFill/>
        </p:spPr>
        <p:txBody>
          <a:bodyPr wrap="square" rtlCol="0">
            <a:spAutoFit/>
          </a:bodyPr>
          <a:lstStyle/>
          <a:p>
            <a:r>
              <a:rPr lang="en-US" sz="2200" dirty="0"/>
              <a:t>All the individual colonies have merged to form a uniform layer of bacterial growth. </a:t>
            </a:r>
          </a:p>
        </p:txBody>
      </p:sp>
      <p:sp>
        <p:nvSpPr>
          <p:cNvPr id="42" name="TextBox 41">
            <a:extLst>
              <a:ext uri="{FF2B5EF4-FFF2-40B4-BE49-F238E27FC236}">
                <a16:creationId xmlns:a16="http://schemas.microsoft.com/office/drawing/2014/main" id="{FD64CEC4-4257-87DD-4070-268C4BDD261F}"/>
              </a:ext>
            </a:extLst>
          </p:cNvPr>
          <p:cNvSpPr txBox="1"/>
          <p:nvPr/>
        </p:nvSpPr>
        <p:spPr>
          <a:xfrm>
            <a:off x="7743774" y="4357522"/>
            <a:ext cx="887896" cy="461665"/>
          </a:xfrm>
          <a:prstGeom prst="rect">
            <a:avLst/>
          </a:prstGeom>
          <a:noFill/>
        </p:spPr>
        <p:txBody>
          <a:bodyPr wrap="square">
            <a:spAutoFit/>
          </a:bodyPr>
          <a:lstStyle/>
          <a:p>
            <a:r>
              <a:rPr lang="en-US" sz="2400" dirty="0"/>
              <a:t>Lawn</a:t>
            </a:r>
          </a:p>
        </p:txBody>
      </p:sp>
      <p:sp>
        <p:nvSpPr>
          <p:cNvPr id="45" name="TextBox 44">
            <a:extLst>
              <a:ext uri="{FF2B5EF4-FFF2-40B4-BE49-F238E27FC236}">
                <a16:creationId xmlns:a16="http://schemas.microsoft.com/office/drawing/2014/main" id="{2629B93A-19AB-CE09-2258-BAD93D91FDDB}"/>
              </a:ext>
            </a:extLst>
          </p:cNvPr>
          <p:cNvSpPr txBox="1"/>
          <p:nvPr/>
        </p:nvSpPr>
        <p:spPr>
          <a:xfrm>
            <a:off x="2097932" y="4874922"/>
            <a:ext cx="3145011" cy="1446550"/>
          </a:xfrm>
          <a:prstGeom prst="rect">
            <a:avLst/>
          </a:prstGeom>
          <a:noFill/>
        </p:spPr>
        <p:txBody>
          <a:bodyPr wrap="square" rtlCol="0">
            <a:spAutoFit/>
          </a:bodyPr>
          <a:lstStyle/>
          <a:p>
            <a:r>
              <a:rPr lang="en-US" sz="2200" dirty="0"/>
              <a:t>Bacteria typically grow in colonies that arise from 1 bacteria dividing over and over. </a:t>
            </a:r>
          </a:p>
        </p:txBody>
      </p:sp>
      <p:sp>
        <p:nvSpPr>
          <p:cNvPr id="46" name="TextBox 45">
            <a:extLst>
              <a:ext uri="{FF2B5EF4-FFF2-40B4-BE49-F238E27FC236}">
                <a16:creationId xmlns:a16="http://schemas.microsoft.com/office/drawing/2014/main" id="{2422D9EC-9882-DEFE-42CD-8AED0D05E3FC}"/>
              </a:ext>
            </a:extLst>
          </p:cNvPr>
          <p:cNvSpPr txBox="1"/>
          <p:nvPr/>
        </p:nvSpPr>
        <p:spPr>
          <a:xfrm>
            <a:off x="2809234" y="4357522"/>
            <a:ext cx="1449305" cy="461665"/>
          </a:xfrm>
          <a:prstGeom prst="rect">
            <a:avLst/>
          </a:prstGeom>
          <a:noFill/>
        </p:spPr>
        <p:txBody>
          <a:bodyPr wrap="square">
            <a:spAutoFit/>
          </a:bodyPr>
          <a:lstStyle/>
          <a:p>
            <a:r>
              <a:rPr lang="en-US" sz="2400" dirty="0"/>
              <a:t>Colonies</a:t>
            </a:r>
          </a:p>
        </p:txBody>
      </p:sp>
    </p:spTree>
    <p:extLst>
      <p:ext uri="{BB962C8B-B14F-4D97-AF65-F5344CB8AC3E}">
        <p14:creationId xmlns:p14="http://schemas.microsoft.com/office/powerpoint/2010/main" val="1230850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11F4F-B0A9-A7D6-1A15-AE71369FE34B}"/>
              </a:ext>
            </a:extLst>
          </p:cNvPr>
          <p:cNvSpPr>
            <a:spLocks noGrp="1"/>
          </p:cNvSpPr>
          <p:nvPr>
            <p:ph type="title"/>
          </p:nvPr>
        </p:nvSpPr>
        <p:spPr/>
        <p:txBody>
          <a:bodyPr>
            <a:normAutofit/>
          </a:bodyPr>
          <a:lstStyle/>
          <a:p>
            <a:r>
              <a:rPr lang="en-US" sz="4000" dirty="0"/>
              <a:t>Activity: Predict transformation results</a:t>
            </a:r>
          </a:p>
        </p:txBody>
      </p:sp>
      <p:pic>
        <p:nvPicPr>
          <p:cNvPr id="4" name="Picture 3">
            <a:hlinkClick r:id="rId3" action="ppaction://hlinksldjump"/>
            <a:extLst>
              <a:ext uri="{FF2B5EF4-FFF2-40B4-BE49-F238E27FC236}">
                <a16:creationId xmlns:a16="http://schemas.microsoft.com/office/drawing/2014/main" id="{EBB0A4B7-8FF8-52B5-8381-69D57FD85AB0}"/>
              </a:ext>
            </a:extLst>
          </p:cNvPr>
          <p:cNvPicPr>
            <a:picLocks noChangeAspect="1"/>
          </p:cNvPicPr>
          <p:nvPr/>
        </p:nvPicPr>
        <p:blipFill>
          <a:blip r:embed="rId4"/>
          <a:stretch>
            <a:fillRect/>
          </a:stretch>
        </p:blipFill>
        <p:spPr>
          <a:xfrm>
            <a:off x="2199499" y="1724354"/>
            <a:ext cx="7793001" cy="4376400"/>
          </a:xfrm>
          <a:prstGeom prst="rect">
            <a:avLst/>
          </a:prstGeom>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223665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B02F41C-98D8-67F7-5D05-98449CB9E3D9}"/>
              </a:ext>
            </a:extLst>
          </p:cNvPr>
          <p:cNvSpPr>
            <a:spLocks noGrp="1"/>
          </p:cNvSpPr>
          <p:nvPr>
            <p:ph type="body" sz="quarter" idx="17"/>
          </p:nvPr>
        </p:nvSpPr>
        <p:spPr>
          <a:xfrm>
            <a:off x="6340475" y="1500188"/>
            <a:ext cx="5000625" cy="2157412"/>
          </a:xfrm>
        </p:spPr>
        <p:txBody>
          <a:bodyPr>
            <a:noAutofit/>
          </a:bodyPr>
          <a:lstStyle/>
          <a:p>
            <a:r>
              <a:rPr lang="en-US" dirty="0"/>
              <a:t>Flick tubes to mix. Pipet one drop from each tube onto the appropriately half of each plate. Use a new pipet for each tube.</a:t>
            </a:r>
          </a:p>
          <a:p>
            <a:endParaRPr lang="en-US" dirty="0"/>
          </a:p>
        </p:txBody>
      </p:sp>
      <p:sp>
        <p:nvSpPr>
          <p:cNvPr id="7" name="Text Placeholder 6">
            <a:extLst>
              <a:ext uri="{FF2B5EF4-FFF2-40B4-BE49-F238E27FC236}">
                <a16:creationId xmlns:a16="http://schemas.microsoft.com/office/drawing/2014/main" id="{27FB4F2A-79C1-E62B-16E7-430F6372BFB0}"/>
              </a:ext>
            </a:extLst>
          </p:cNvPr>
          <p:cNvSpPr>
            <a:spLocks noGrp="1"/>
          </p:cNvSpPr>
          <p:nvPr>
            <p:ph type="body" sz="quarter" idx="18"/>
          </p:nvPr>
        </p:nvSpPr>
        <p:spPr/>
        <p:txBody>
          <a:bodyPr/>
          <a:lstStyle/>
          <a:p>
            <a:r>
              <a:rPr lang="en-US" dirty="0"/>
              <a:t>11.</a:t>
            </a:r>
          </a:p>
        </p:txBody>
      </p:sp>
      <p:sp>
        <p:nvSpPr>
          <p:cNvPr id="13" name="Rectangle 12">
            <a:extLst>
              <a:ext uri="{FF2B5EF4-FFF2-40B4-BE49-F238E27FC236}">
                <a16:creationId xmlns:a16="http://schemas.microsoft.com/office/drawing/2014/main" id="{BEF93A46-80A6-4056-FBE6-A215DB757B7B}"/>
              </a:ext>
            </a:extLst>
          </p:cNvPr>
          <p:cNvSpPr/>
          <p:nvPr/>
        </p:nvSpPr>
        <p:spPr>
          <a:xfrm>
            <a:off x="627543" y="765672"/>
            <a:ext cx="1952261" cy="2398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8EC8A87-3173-56A5-E512-03B8543DFB0F}"/>
              </a:ext>
            </a:extLst>
          </p:cNvPr>
          <p:cNvSpPr>
            <a:spLocks noGrp="1"/>
          </p:cNvSpPr>
          <p:nvPr>
            <p:ph type="title"/>
          </p:nvPr>
        </p:nvSpPr>
        <p:spPr/>
        <p:txBody>
          <a:bodyPr>
            <a:normAutofit/>
          </a:bodyPr>
          <a:lstStyle/>
          <a:p>
            <a:r>
              <a:rPr lang="en-US" sz="4000">
                <a:latin typeface="Arial Nova Light"/>
              </a:rPr>
              <a:t>Lab protocol - transformation</a:t>
            </a:r>
          </a:p>
        </p:txBody>
      </p:sp>
      <p:pic>
        <p:nvPicPr>
          <p:cNvPr id="9" name="Picture 8">
            <a:extLst>
              <a:ext uri="{FF2B5EF4-FFF2-40B4-BE49-F238E27FC236}">
                <a16:creationId xmlns:a16="http://schemas.microsoft.com/office/drawing/2014/main" id="{3389084D-BBCE-21D8-7165-0E0B904C4FD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96923" y="1500188"/>
            <a:ext cx="3682232" cy="2699567"/>
          </a:xfrm>
          <a:prstGeom prst="rect">
            <a:avLst/>
          </a:prstGeom>
        </p:spPr>
      </p:pic>
      <p:pic>
        <p:nvPicPr>
          <p:cNvPr id="11" name="Picture 10">
            <a:extLst>
              <a:ext uri="{FF2B5EF4-FFF2-40B4-BE49-F238E27FC236}">
                <a16:creationId xmlns:a16="http://schemas.microsoft.com/office/drawing/2014/main" id="{9D164B55-5E86-9B4F-895A-D0D1F5486A3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8938" y="4199755"/>
            <a:ext cx="2311752" cy="2293109"/>
          </a:xfrm>
          <a:prstGeom prst="rect">
            <a:avLst/>
          </a:prstGeom>
        </p:spPr>
      </p:pic>
    </p:spTree>
    <p:extLst>
      <p:ext uri="{BB962C8B-B14F-4D97-AF65-F5344CB8AC3E}">
        <p14:creationId xmlns:p14="http://schemas.microsoft.com/office/powerpoint/2010/main" val="28054613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B02F41C-98D8-67F7-5D05-98449CB9E3D9}"/>
              </a:ext>
            </a:extLst>
          </p:cNvPr>
          <p:cNvSpPr>
            <a:spLocks noGrp="1"/>
          </p:cNvSpPr>
          <p:nvPr>
            <p:ph type="body" sz="quarter" idx="17"/>
          </p:nvPr>
        </p:nvSpPr>
        <p:spPr>
          <a:xfrm>
            <a:off x="6340475" y="1500188"/>
            <a:ext cx="5000625" cy="2157412"/>
          </a:xfrm>
        </p:spPr>
        <p:txBody>
          <a:bodyPr>
            <a:noAutofit/>
          </a:bodyPr>
          <a:lstStyle/>
          <a:p>
            <a:r>
              <a:rPr lang="en-US" dirty="0"/>
              <a:t>Use a new loop to spread the bacteria on each half of each plate. Use a fresh loop each time. </a:t>
            </a:r>
          </a:p>
          <a:p>
            <a:endParaRPr lang="en-US" dirty="0"/>
          </a:p>
        </p:txBody>
      </p:sp>
      <p:sp>
        <p:nvSpPr>
          <p:cNvPr id="7" name="Text Placeholder 6">
            <a:extLst>
              <a:ext uri="{FF2B5EF4-FFF2-40B4-BE49-F238E27FC236}">
                <a16:creationId xmlns:a16="http://schemas.microsoft.com/office/drawing/2014/main" id="{27FB4F2A-79C1-E62B-16E7-430F6372BFB0}"/>
              </a:ext>
            </a:extLst>
          </p:cNvPr>
          <p:cNvSpPr>
            <a:spLocks noGrp="1"/>
          </p:cNvSpPr>
          <p:nvPr>
            <p:ph type="body" sz="quarter" idx="18"/>
          </p:nvPr>
        </p:nvSpPr>
        <p:spPr/>
        <p:txBody>
          <a:bodyPr/>
          <a:lstStyle/>
          <a:p>
            <a:r>
              <a:rPr lang="en-US" dirty="0"/>
              <a:t>12.</a:t>
            </a:r>
          </a:p>
        </p:txBody>
      </p:sp>
      <p:sp>
        <p:nvSpPr>
          <p:cNvPr id="5" name="Title 4">
            <a:extLst>
              <a:ext uri="{FF2B5EF4-FFF2-40B4-BE49-F238E27FC236}">
                <a16:creationId xmlns:a16="http://schemas.microsoft.com/office/drawing/2014/main" id="{78EC8A87-3173-56A5-E512-03B8543DFB0F}"/>
              </a:ext>
            </a:extLst>
          </p:cNvPr>
          <p:cNvSpPr>
            <a:spLocks noGrp="1"/>
          </p:cNvSpPr>
          <p:nvPr>
            <p:ph type="title"/>
          </p:nvPr>
        </p:nvSpPr>
        <p:spPr/>
        <p:txBody>
          <a:bodyPr>
            <a:normAutofit/>
          </a:bodyPr>
          <a:lstStyle/>
          <a:p>
            <a:r>
              <a:rPr lang="en-US" sz="4000" dirty="0">
                <a:latin typeface="Arial Nova Light"/>
              </a:rPr>
              <a:t>Lab protocol - transformation</a:t>
            </a:r>
          </a:p>
        </p:txBody>
      </p:sp>
      <p:pic>
        <p:nvPicPr>
          <p:cNvPr id="3" name="Picture 2">
            <a:extLst>
              <a:ext uri="{FF2B5EF4-FFF2-40B4-BE49-F238E27FC236}">
                <a16:creationId xmlns:a16="http://schemas.microsoft.com/office/drawing/2014/main" id="{652F6366-4DAB-26DF-CA0B-D41A2B3B1599}"/>
              </a:ext>
            </a:extLst>
          </p:cNvPr>
          <p:cNvPicPr>
            <a:picLocks noChangeAspect="1"/>
          </p:cNvPicPr>
          <p:nvPr/>
        </p:nvPicPr>
        <p:blipFill>
          <a:blip r:embed="rId2"/>
          <a:stretch>
            <a:fillRect/>
          </a:stretch>
        </p:blipFill>
        <p:spPr>
          <a:xfrm>
            <a:off x="1212776" y="4301291"/>
            <a:ext cx="2995181" cy="2357154"/>
          </a:xfrm>
          <a:prstGeom prst="rect">
            <a:avLst/>
          </a:prstGeom>
        </p:spPr>
      </p:pic>
      <p:pic>
        <p:nvPicPr>
          <p:cNvPr id="4" name="Picture 3">
            <a:extLst>
              <a:ext uri="{FF2B5EF4-FFF2-40B4-BE49-F238E27FC236}">
                <a16:creationId xmlns:a16="http://schemas.microsoft.com/office/drawing/2014/main" id="{B9E2499C-5A10-C0B6-DFF4-C3BB8A944916}"/>
              </a:ext>
            </a:extLst>
          </p:cNvPr>
          <p:cNvPicPr>
            <a:picLocks noChangeAspect="1"/>
          </p:cNvPicPr>
          <p:nvPr/>
        </p:nvPicPr>
        <p:blipFill>
          <a:blip r:embed="rId3"/>
          <a:stretch>
            <a:fillRect/>
          </a:stretch>
        </p:blipFill>
        <p:spPr>
          <a:xfrm>
            <a:off x="609600" y="1535766"/>
            <a:ext cx="3877854" cy="2688480"/>
          </a:xfrm>
          <a:prstGeom prst="rect">
            <a:avLst/>
          </a:prstGeom>
        </p:spPr>
      </p:pic>
      <p:sp>
        <p:nvSpPr>
          <p:cNvPr id="8" name="Text Placeholder 5">
            <a:extLst>
              <a:ext uri="{FF2B5EF4-FFF2-40B4-BE49-F238E27FC236}">
                <a16:creationId xmlns:a16="http://schemas.microsoft.com/office/drawing/2014/main" id="{9DC66015-7E61-3A19-FF3E-EDFD77438490}"/>
              </a:ext>
            </a:extLst>
          </p:cNvPr>
          <p:cNvSpPr txBox="1">
            <a:spLocks/>
          </p:cNvSpPr>
          <p:nvPr/>
        </p:nvSpPr>
        <p:spPr>
          <a:xfrm>
            <a:off x="6340475" y="3657600"/>
            <a:ext cx="5000625" cy="2157412"/>
          </a:xfrm>
          <a:prstGeom prst="rect">
            <a:avLst/>
          </a:prstGeom>
        </p:spPr>
        <p:txBody>
          <a:bodyPr vert="horz" lIns="91440" tIns="45720" rIns="91440" bIns="45720" rtlCol="0">
            <a:noAutofit/>
          </a:bodyPr>
          <a:lstStyle>
            <a:lvl1pPr marL="0" indent="0" algn="l" defTabSz="914422" rtl="0" eaLnBrk="1" latinLnBrk="0" hangingPunct="1">
              <a:lnSpc>
                <a:spcPct val="90000"/>
              </a:lnSpc>
              <a:spcBef>
                <a:spcPts val="1000"/>
              </a:spcBef>
              <a:buFont typeface="Arial" panose="020B0604020202020204" pitchFamily="34" charset="0"/>
              <a:buNone/>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Stack plates upside down (agar side up) and incubate overnight at 37°C or at room temperature for 2 days. </a:t>
            </a:r>
          </a:p>
          <a:p>
            <a:endParaRPr lang="en-US" dirty="0"/>
          </a:p>
        </p:txBody>
      </p:sp>
      <p:sp>
        <p:nvSpPr>
          <p:cNvPr id="9" name="Text Placeholder 6">
            <a:extLst>
              <a:ext uri="{FF2B5EF4-FFF2-40B4-BE49-F238E27FC236}">
                <a16:creationId xmlns:a16="http://schemas.microsoft.com/office/drawing/2014/main" id="{1F9E3AE8-3814-D24D-4A92-75320FB4B75E}"/>
              </a:ext>
            </a:extLst>
          </p:cNvPr>
          <p:cNvSpPr txBox="1">
            <a:spLocks/>
          </p:cNvSpPr>
          <p:nvPr/>
        </p:nvSpPr>
        <p:spPr>
          <a:xfrm>
            <a:off x="5496476" y="3657600"/>
            <a:ext cx="688975" cy="477837"/>
          </a:xfrm>
          <a:prstGeom prst="rect">
            <a:avLst/>
          </a:prstGeom>
        </p:spPr>
        <p:txBody>
          <a:bodyPr vert="horz" lIns="91440" tIns="45720" rIns="91440" bIns="45720" rtlCol="0">
            <a:normAutofit/>
          </a:bodyPr>
          <a:lstStyle>
            <a:lvl1pPr marL="0" indent="0" algn="r" defTabSz="914422" rtl="0" eaLnBrk="1" latinLnBrk="0" hangingPunct="1">
              <a:lnSpc>
                <a:spcPct val="90000"/>
              </a:lnSpc>
              <a:spcBef>
                <a:spcPts val="1000"/>
              </a:spcBef>
              <a:buFont typeface="Arial" panose="020B0604020202020204" pitchFamily="34" charset="0"/>
              <a:buNone/>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13.</a:t>
            </a:r>
          </a:p>
        </p:txBody>
      </p:sp>
    </p:spTree>
    <p:extLst>
      <p:ext uri="{BB962C8B-B14F-4D97-AF65-F5344CB8AC3E}">
        <p14:creationId xmlns:p14="http://schemas.microsoft.com/office/powerpoint/2010/main" val="31127049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A546560B-8FAA-29AD-2B5A-8991691DD084}"/>
              </a:ext>
            </a:extLst>
          </p:cNvPr>
          <p:cNvSpPr/>
          <p:nvPr/>
        </p:nvSpPr>
        <p:spPr>
          <a:xfrm>
            <a:off x="6900485" y="218661"/>
            <a:ext cx="5063320" cy="64008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itle 8">
            <a:extLst>
              <a:ext uri="{FF2B5EF4-FFF2-40B4-BE49-F238E27FC236}">
                <a16:creationId xmlns:a16="http://schemas.microsoft.com/office/drawing/2014/main" id="{F9B8CB2B-80FB-09DE-3038-07E3D03FCBB2}"/>
              </a:ext>
            </a:extLst>
          </p:cNvPr>
          <p:cNvSpPr>
            <a:spLocks noGrp="1"/>
          </p:cNvSpPr>
          <p:nvPr>
            <p:ph type="ctrTitle"/>
          </p:nvPr>
        </p:nvSpPr>
        <p:spPr/>
        <p:txBody>
          <a:bodyPr/>
          <a:lstStyle/>
          <a:p>
            <a:r>
              <a:rPr lang="en-US" dirty="0"/>
              <a:t>Results &amp; Analysis</a:t>
            </a:r>
          </a:p>
        </p:txBody>
      </p:sp>
      <p:sp>
        <p:nvSpPr>
          <p:cNvPr id="4" name="Subtitle 3">
            <a:extLst>
              <a:ext uri="{FF2B5EF4-FFF2-40B4-BE49-F238E27FC236}">
                <a16:creationId xmlns:a16="http://schemas.microsoft.com/office/drawing/2014/main" id="{58EAD93F-83B5-08B9-FDE7-6DBBD52B6CB9}"/>
              </a:ext>
            </a:extLst>
          </p:cNvPr>
          <p:cNvSpPr>
            <a:spLocks noGrp="1"/>
          </p:cNvSpPr>
          <p:nvPr>
            <p:ph type="subTitle" idx="1"/>
          </p:nvPr>
        </p:nvSpPr>
        <p:spPr/>
        <p:txBody>
          <a:bodyPr/>
          <a:lstStyle/>
          <a:p>
            <a:r>
              <a:rPr lang="en-US" dirty="0"/>
              <a:t>After Day 1</a:t>
            </a:r>
          </a:p>
        </p:txBody>
      </p:sp>
      <p:pic>
        <p:nvPicPr>
          <p:cNvPr id="13" name="Graphic 12">
            <a:extLst>
              <a:ext uri="{FF2B5EF4-FFF2-40B4-BE49-F238E27FC236}">
                <a16:creationId xmlns:a16="http://schemas.microsoft.com/office/drawing/2014/main" id="{0CB0F9EC-F71F-E74E-35B1-C77980A3B6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8599" y="3199713"/>
            <a:ext cx="667802" cy="667802"/>
          </a:xfrm>
          <a:prstGeom prst="rect">
            <a:avLst/>
          </a:prstGeom>
        </p:spPr>
      </p:pic>
      <p:pic>
        <p:nvPicPr>
          <p:cNvPr id="71" name="Picture 18" descr="A picture containing logo">
            <a:extLst>
              <a:ext uri="{FF2B5EF4-FFF2-40B4-BE49-F238E27FC236}">
                <a16:creationId xmlns:a16="http://schemas.microsoft.com/office/drawing/2014/main" id="{ADBD5A2B-0E87-1AB2-3994-5E40A822F078}"/>
              </a:ext>
            </a:extLst>
          </p:cNvPr>
          <p:cNvPicPr>
            <a:picLocks noChangeAspect="1"/>
          </p:cNvPicPr>
          <p:nvPr/>
        </p:nvPicPr>
        <p:blipFill rotWithShape="1">
          <a:blip r:embed="rId4"/>
          <a:srcRect l="51456" b="-478"/>
          <a:stretch/>
        </p:blipFill>
        <p:spPr>
          <a:xfrm>
            <a:off x="8068832" y="3698921"/>
            <a:ext cx="3608073" cy="2755232"/>
          </a:xfrm>
          <a:prstGeom prst="rect">
            <a:avLst/>
          </a:prstGeom>
        </p:spPr>
      </p:pic>
      <p:pic>
        <p:nvPicPr>
          <p:cNvPr id="72" name="Picture 18" descr="A picture containing logo">
            <a:extLst>
              <a:ext uri="{FF2B5EF4-FFF2-40B4-BE49-F238E27FC236}">
                <a16:creationId xmlns:a16="http://schemas.microsoft.com/office/drawing/2014/main" id="{6A7E72A4-AA4B-596A-654B-0BC827509235}"/>
              </a:ext>
            </a:extLst>
          </p:cNvPr>
          <p:cNvPicPr>
            <a:picLocks noChangeAspect="1"/>
          </p:cNvPicPr>
          <p:nvPr/>
        </p:nvPicPr>
        <p:blipFill rotWithShape="1">
          <a:blip r:embed="rId4"/>
          <a:srcRect l="-3725" r="51196" b="-478"/>
          <a:stretch/>
        </p:blipFill>
        <p:spPr>
          <a:xfrm>
            <a:off x="6972385" y="581175"/>
            <a:ext cx="3904336" cy="2755232"/>
          </a:xfrm>
          <a:prstGeom prst="rect">
            <a:avLst/>
          </a:prstGeom>
        </p:spPr>
      </p:pic>
    </p:spTree>
    <p:extLst>
      <p:ext uri="{BB962C8B-B14F-4D97-AF65-F5344CB8AC3E}">
        <p14:creationId xmlns:p14="http://schemas.microsoft.com/office/powerpoint/2010/main" val="1753524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AFA4D260-D8FE-72D3-5809-70CDE78942D5}"/>
              </a:ext>
            </a:extLst>
          </p:cNvPr>
          <p:cNvCxnSpPr>
            <a:cxnSpLocks/>
          </p:cNvCxnSpPr>
          <p:nvPr/>
        </p:nvCxnSpPr>
        <p:spPr>
          <a:xfrm>
            <a:off x="10665885" y="3995319"/>
            <a:ext cx="15385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272CB9A-11DA-403F-8A2C-8ACABB9E55E3}"/>
              </a:ext>
            </a:extLst>
          </p:cNvPr>
          <p:cNvCxnSpPr/>
          <p:nvPr/>
        </p:nvCxnSpPr>
        <p:spPr>
          <a:xfrm>
            <a:off x="6175088" y="3995319"/>
            <a:ext cx="2252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7E87360-F24A-47BA-928F-2F0179FA8620}"/>
              </a:ext>
            </a:extLst>
          </p:cNvPr>
          <p:cNvCxnSpPr/>
          <p:nvPr/>
        </p:nvCxnSpPr>
        <p:spPr>
          <a:xfrm>
            <a:off x="8413015" y="3995319"/>
            <a:ext cx="2252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92DD698-41EA-44B3-A338-53428D7D5050}"/>
              </a:ext>
            </a:extLst>
          </p:cNvPr>
          <p:cNvCxnSpPr/>
          <p:nvPr/>
        </p:nvCxnSpPr>
        <p:spPr>
          <a:xfrm>
            <a:off x="3911339" y="3995319"/>
            <a:ext cx="2252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141C71E-E08E-4C35-AF33-12A46FFB4E28}"/>
              </a:ext>
            </a:extLst>
          </p:cNvPr>
          <p:cNvCxnSpPr/>
          <p:nvPr/>
        </p:nvCxnSpPr>
        <p:spPr>
          <a:xfrm>
            <a:off x="1657906" y="3995319"/>
            <a:ext cx="2252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AB54977-33F8-4105-824C-3D0C493D5B00}"/>
              </a:ext>
            </a:extLst>
          </p:cNvPr>
          <p:cNvCxnSpPr>
            <a:cxnSpLocks/>
          </p:cNvCxnSpPr>
          <p:nvPr/>
        </p:nvCxnSpPr>
        <p:spPr>
          <a:xfrm>
            <a:off x="0" y="3995319"/>
            <a:ext cx="15385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BADB8234-7655-4312-99D5-ACC91B4B894B}"/>
              </a:ext>
            </a:extLst>
          </p:cNvPr>
          <p:cNvSpPr/>
          <p:nvPr/>
        </p:nvSpPr>
        <p:spPr>
          <a:xfrm>
            <a:off x="1514928" y="3900069"/>
            <a:ext cx="190500" cy="1905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 name="Circle: Hollow 8">
            <a:extLst>
              <a:ext uri="{FF2B5EF4-FFF2-40B4-BE49-F238E27FC236}">
                <a16:creationId xmlns:a16="http://schemas.microsoft.com/office/drawing/2014/main" id="{868629C6-9D56-44C4-A90C-D16F2E7AA94B}"/>
              </a:ext>
            </a:extLst>
          </p:cNvPr>
          <p:cNvSpPr/>
          <p:nvPr/>
        </p:nvSpPr>
        <p:spPr>
          <a:xfrm>
            <a:off x="1395865" y="3781006"/>
            <a:ext cx="428626" cy="428626"/>
          </a:xfrm>
          <a:prstGeom prst="donut">
            <a:avLst>
              <a:gd name="adj" fmla="val 528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10" name="Circle: Hollow 9">
            <a:extLst>
              <a:ext uri="{FF2B5EF4-FFF2-40B4-BE49-F238E27FC236}">
                <a16:creationId xmlns:a16="http://schemas.microsoft.com/office/drawing/2014/main" id="{1E0E5245-3E9D-45CB-A2A2-78E37536928E}"/>
              </a:ext>
            </a:extLst>
          </p:cNvPr>
          <p:cNvSpPr/>
          <p:nvPr/>
        </p:nvSpPr>
        <p:spPr>
          <a:xfrm>
            <a:off x="1262993" y="3648134"/>
            <a:ext cx="694370" cy="694370"/>
          </a:xfrm>
          <a:prstGeom prst="donut">
            <a:avLst>
              <a:gd name="adj" fmla="val 28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cxnSp>
        <p:nvCxnSpPr>
          <p:cNvPr id="12" name="Straight Connector 11">
            <a:extLst>
              <a:ext uri="{FF2B5EF4-FFF2-40B4-BE49-F238E27FC236}">
                <a16:creationId xmlns:a16="http://schemas.microsoft.com/office/drawing/2014/main" id="{1B8353AA-1A28-4FAD-AF44-130B899BAAE4}"/>
              </a:ext>
            </a:extLst>
          </p:cNvPr>
          <p:cNvCxnSpPr>
            <a:cxnSpLocks/>
          </p:cNvCxnSpPr>
          <p:nvPr/>
        </p:nvCxnSpPr>
        <p:spPr>
          <a:xfrm flipV="1">
            <a:off x="1610179" y="4342505"/>
            <a:ext cx="0" cy="531336"/>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36B49B4F-63E8-4430-9059-553CBCA3AB43}"/>
              </a:ext>
            </a:extLst>
          </p:cNvPr>
          <p:cNvSpPr/>
          <p:nvPr/>
        </p:nvSpPr>
        <p:spPr>
          <a:xfrm>
            <a:off x="1548058" y="4836628"/>
            <a:ext cx="124240" cy="12424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TextBox 15">
            <a:extLst>
              <a:ext uri="{FF2B5EF4-FFF2-40B4-BE49-F238E27FC236}">
                <a16:creationId xmlns:a16="http://schemas.microsoft.com/office/drawing/2014/main" id="{E959B938-7387-4E6C-B81C-CA1B61488588}"/>
              </a:ext>
            </a:extLst>
          </p:cNvPr>
          <p:cNvSpPr txBox="1"/>
          <p:nvPr/>
        </p:nvSpPr>
        <p:spPr>
          <a:xfrm>
            <a:off x="561702" y="2961830"/>
            <a:ext cx="2127647" cy="646331"/>
          </a:xfrm>
          <a:prstGeom prst="rect">
            <a:avLst/>
          </a:prstGeom>
          <a:noFill/>
        </p:spPr>
        <p:txBody>
          <a:bodyPr wrap="square" rtlCol="0">
            <a:spAutoFit/>
          </a:bodyPr>
          <a:lstStyle/>
          <a:p>
            <a:pPr algn="ctr"/>
            <a:r>
              <a:rPr lang="en-US" sz="3600" dirty="0">
                <a:solidFill>
                  <a:schemeClr val="accent5"/>
                </a:solidFill>
                <a:latin typeface="+mj-lt"/>
              </a:rPr>
              <a:t>1921</a:t>
            </a:r>
          </a:p>
        </p:txBody>
      </p:sp>
      <p:sp>
        <p:nvSpPr>
          <p:cNvPr id="17" name="TextBox 16">
            <a:extLst>
              <a:ext uri="{FF2B5EF4-FFF2-40B4-BE49-F238E27FC236}">
                <a16:creationId xmlns:a16="http://schemas.microsoft.com/office/drawing/2014/main" id="{E623F98E-5FFF-4701-A99F-87B202C66033}"/>
              </a:ext>
            </a:extLst>
          </p:cNvPr>
          <p:cNvSpPr txBox="1"/>
          <p:nvPr/>
        </p:nvSpPr>
        <p:spPr>
          <a:xfrm>
            <a:off x="547907" y="4947114"/>
            <a:ext cx="2260062" cy="1384995"/>
          </a:xfrm>
          <a:prstGeom prst="rect">
            <a:avLst/>
          </a:prstGeom>
          <a:noFill/>
        </p:spPr>
        <p:txBody>
          <a:bodyPr wrap="square" rtlCol="0">
            <a:spAutoFit/>
          </a:bodyPr>
          <a:lstStyle/>
          <a:p>
            <a:r>
              <a:rPr lang="en-US" sz="1400" dirty="0">
                <a:solidFill>
                  <a:sysClr val="windowText" lastClr="000000"/>
                </a:solidFill>
                <a:latin typeface="+mj-lt"/>
              </a:rPr>
              <a:t>Frederick Banting figures out how to remove insulin from a dog’s pancreas</a:t>
            </a:r>
          </a:p>
          <a:p>
            <a:endParaRPr lang="en-US" sz="1400" dirty="0">
              <a:solidFill>
                <a:sysClr val="windowText" lastClr="000000"/>
              </a:solidFill>
              <a:latin typeface="+mj-lt"/>
            </a:endParaRPr>
          </a:p>
          <a:p>
            <a:r>
              <a:rPr lang="en-US" sz="1400" dirty="0">
                <a:solidFill>
                  <a:sysClr val="windowText" lastClr="000000"/>
                </a:solidFill>
                <a:latin typeface="+mj-lt"/>
              </a:rPr>
              <a:t>John Macleod refines insulin from cow pancreas</a:t>
            </a:r>
          </a:p>
        </p:txBody>
      </p:sp>
      <p:sp>
        <p:nvSpPr>
          <p:cNvPr id="20" name="Oval 19">
            <a:extLst>
              <a:ext uri="{FF2B5EF4-FFF2-40B4-BE49-F238E27FC236}">
                <a16:creationId xmlns:a16="http://schemas.microsoft.com/office/drawing/2014/main" id="{037A3CB3-AA60-41C6-B92B-B84EC0A87E61}"/>
              </a:ext>
            </a:extLst>
          </p:cNvPr>
          <p:cNvSpPr/>
          <p:nvPr/>
        </p:nvSpPr>
        <p:spPr>
          <a:xfrm>
            <a:off x="3753406" y="3900069"/>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1" name="Circle: Hollow 20">
            <a:extLst>
              <a:ext uri="{FF2B5EF4-FFF2-40B4-BE49-F238E27FC236}">
                <a16:creationId xmlns:a16="http://schemas.microsoft.com/office/drawing/2014/main" id="{5AB77009-91CD-4089-A339-205E1FD860BA}"/>
              </a:ext>
            </a:extLst>
          </p:cNvPr>
          <p:cNvSpPr/>
          <p:nvPr/>
        </p:nvSpPr>
        <p:spPr>
          <a:xfrm>
            <a:off x="3634343" y="3781006"/>
            <a:ext cx="428626" cy="428626"/>
          </a:xfrm>
          <a:prstGeom prst="donut">
            <a:avLst>
              <a:gd name="adj" fmla="val 5281"/>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22" name="Circle: Hollow 21">
            <a:extLst>
              <a:ext uri="{FF2B5EF4-FFF2-40B4-BE49-F238E27FC236}">
                <a16:creationId xmlns:a16="http://schemas.microsoft.com/office/drawing/2014/main" id="{EB4F978A-6973-4038-9D44-C992F6903D28}"/>
              </a:ext>
            </a:extLst>
          </p:cNvPr>
          <p:cNvSpPr/>
          <p:nvPr/>
        </p:nvSpPr>
        <p:spPr>
          <a:xfrm>
            <a:off x="3501471" y="3648134"/>
            <a:ext cx="694370" cy="694370"/>
          </a:xfrm>
          <a:prstGeom prst="donut">
            <a:avLst>
              <a:gd name="adj" fmla="val 28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cxnSp>
        <p:nvCxnSpPr>
          <p:cNvPr id="23" name="Straight Connector 22">
            <a:extLst>
              <a:ext uri="{FF2B5EF4-FFF2-40B4-BE49-F238E27FC236}">
                <a16:creationId xmlns:a16="http://schemas.microsoft.com/office/drawing/2014/main" id="{7982AF7D-7FF0-494C-891D-C601C69FAD64}"/>
              </a:ext>
            </a:extLst>
          </p:cNvPr>
          <p:cNvCxnSpPr>
            <a:cxnSpLocks/>
          </p:cNvCxnSpPr>
          <p:nvPr/>
        </p:nvCxnSpPr>
        <p:spPr>
          <a:xfrm flipV="1">
            <a:off x="3841676" y="3012272"/>
            <a:ext cx="0" cy="635862"/>
          </a:xfrm>
          <a:prstGeom prst="line">
            <a:avLst/>
          </a:prstGeom>
          <a:ln w="19050">
            <a:solidFill>
              <a:srgbClr val="EE9524"/>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D26033AC-E99E-4309-BD9B-47A98BA0DEA7}"/>
              </a:ext>
            </a:extLst>
          </p:cNvPr>
          <p:cNvSpPr/>
          <p:nvPr/>
        </p:nvSpPr>
        <p:spPr>
          <a:xfrm>
            <a:off x="3786536" y="3012272"/>
            <a:ext cx="124240" cy="12424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5" name="TextBox 24">
            <a:extLst>
              <a:ext uri="{FF2B5EF4-FFF2-40B4-BE49-F238E27FC236}">
                <a16:creationId xmlns:a16="http://schemas.microsoft.com/office/drawing/2014/main" id="{D297ECE7-7E0E-48D0-9C27-6FB0E3DB79DD}"/>
              </a:ext>
            </a:extLst>
          </p:cNvPr>
          <p:cNvSpPr txBox="1"/>
          <p:nvPr/>
        </p:nvSpPr>
        <p:spPr>
          <a:xfrm>
            <a:off x="3090963" y="4382611"/>
            <a:ext cx="1515386" cy="646331"/>
          </a:xfrm>
          <a:prstGeom prst="rect">
            <a:avLst/>
          </a:prstGeom>
          <a:noFill/>
        </p:spPr>
        <p:txBody>
          <a:bodyPr wrap="square" rtlCol="0">
            <a:spAutoFit/>
          </a:bodyPr>
          <a:lstStyle/>
          <a:p>
            <a:pPr algn="ctr"/>
            <a:r>
              <a:rPr lang="en-US" sz="3600" dirty="0">
                <a:solidFill>
                  <a:srgbClr val="EE9524"/>
                </a:solidFill>
                <a:latin typeface="+mj-lt"/>
              </a:rPr>
              <a:t>1922</a:t>
            </a:r>
          </a:p>
        </p:txBody>
      </p:sp>
      <p:sp>
        <p:nvSpPr>
          <p:cNvPr id="26" name="TextBox 25">
            <a:extLst>
              <a:ext uri="{FF2B5EF4-FFF2-40B4-BE49-F238E27FC236}">
                <a16:creationId xmlns:a16="http://schemas.microsoft.com/office/drawing/2014/main" id="{7DEA27D8-0CF3-496D-AD7D-2076231DE52C}"/>
              </a:ext>
            </a:extLst>
          </p:cNvPr>
          <p:cNvSpPr txBox="1"/>
          <p:nvPr/>
        </p:nvSpPr>
        <p:spPr>
          <a:xfrm>
            <a:off x="2719288" y="1729507"/>
            <a:ext cx="2431083" cy="1169551"/>
          </a:xfrm>
          <a:prstGeom prst="rect">
            <a:avLst/>
          </a:prstGeom>
          <a:noFill/>
        </p:spPr>
        <p:txBody>
          <a:bodyPr wrap="square" rtlCol="0">
            <a:spAutoFit/>
          </a:bodyPr>
          <a:lstStyle/>
          <a:p>
            <a:r>
              <a:rPr lang="en-US" sz="1400" dirty="0">
                <a:solidFill>
                  <a:sysClr val="windowText" lastClr="000000"/>
                </a:solidFill>
                <a:latin typeface="+mj-lt"/>
              </a:rPr>
              <a:t>First patient (14 years old) is treated with insulin</a:t>
            </a:r>
          </a:p>
          <a:p>
            <a:r>
              <a:rPr lang="en-US" sz="1400" dirty="0">
                <a:solidFill>
                  <a:sysClr val="windowText" lastClr="000000"/>
                </a:solidFill>
                <a:latin typeface="+mj-lt"/>
              </a:rPr>
              <a:t>Previously, diabetes was a death sentence – there was no treatment or cure</a:t>
            </a:r>
          </a:p>
        </p:txBody>
      </p:sp>
      <p:sp>
        <p:nvSpPr>
          <p:cNvPr id="29" name="Oval 28">
            <a:extLst>
              <a:ext uri="{FF2B5EF4-FFF2-40B4-BE49-F238E27FC236}">
                <a16:creationId xmlns:a16="http://schemas.microsoft.com/office/drawing/2014/main" id="{CDCB9A2B-6699-4804-99AE-7A924FDA4340}"/>
              </a:ext>
            </a:extLst>
          </p:cNvPr>
          <p:cNvSpPr/>
          <p:nvPr/>
        </p:nvSpPr>
        <p:spPr>
          <a:xfrm>
            <a:off x="6006839" y="3900069"/>
            <a:ext cx="190500" cy="1905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0" name="Circle: Hollow 29">
            <a:extLst>
              <a:ext uri="{FF2B5EF4-FFF2-40B4-BE49-F238E27FC236}">
                <a16:creationId xmlns:a16="http://schemas.microsoft.com/office/drawing/2014/main" id="{3A6CDF07-EF0B-4379-8FBF-3718BD896047}"/>
              </a:ext>
            </a:extLst>
          </p:cNvPr>
          <p:cNvSpPr/>
          <p:nvPr/>
        </p:nvSpPr>
        <p:spPr>
          <a:xfrm>
            <a:off x="5887776" y="3781006"/>
            <a:ext cx="428626" cy="428626"/>
          </a:xfrm>
          <a:prstGeom prst="donut">
            <a:avLst>
              <a:gd name="adj" fmla="val 528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31" name="Circle: Hollow 30">
            <a:extLst>
              <a:ext uri="{FF2B5EF4-FFF2-40B4-BE49-F238E27FC236}">
                <a16:creationId xmlns:a16="http://schemas.microsoft.com/office/drawing/2014/main" id="{FB3E2DCF-4068-4715-BD27-13370B541EAC}"/>
              </a:ext>
            </a:extLst>
          </p:cNvPr>
          <p:cNvSpPr/>
          <p:nvPr/>
        </p:nvSpPr>
        <p:spPr>
          <a:xfrm>
            <a:off x="5754904" y="3648134"/>
            <a:ext cx="694370" cy="694370"/>
          </a:xfrm>
          <a:prstGeom prst="donut">
            <a:avLst>
              <a:gd name="adj" fmla="val 28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cxnSp>
        <p:nvCxnSpPr>
          <p:cNvPr id="32" name="Straight Connector 31">
            <a:extLst>
              <a:ext uri="{FF2B5EF4-FFF2-40B4-BE49-F238E27FC236}">
                <a16:creationId xmlns:a16="http://schemas.microsoft.com/office/drawing/2014/main" id="{EA49CDC4-E9AD-4789-BEA6-BFF07A73111B}"/>
              </a:ext>
            </a:extLst>
          </p:cNvPr>
          <p:cNvCxnSpPr>
            <a:cxnSpLocks/>
            <a:stCxn id="33" idx="4"/>
          </p:cNvCxnSpPr>
          <p:nvPr/>
        </p:nvCxnSpPr>
        <p:spPr>
          <a:xfrm flipV="1">
            <a:off x="6102089" y="4342505"/>
            <a:ext cx="1" cy="618363"/>
          </a:xfrm>
          <a:prstGeom prst="line">
            <a:avLst/>
          </a:prstGeom>
          <a:ln w="19050">
            <a:solidFill>
              <a:srgbClr val="EF3078"/>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DD4A8794-EADF-4527-95C6-C9D6781E9C8E}"/>
              </a:ext>
            </a:extLst>
          </p:cNvPr>
          <p:cNvSpPr/>
          <p:nvPr/>
        </p:nvSpPr>
        <p:spPr>
          <a:xfrm>
            <a:off x="6039969" y="4836628"/>
            <a:ext cx="124240" cy="1242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4" name="TextBox 33">
            <a:extLst>
              <a:ext uri="{FF2B5EF4-FFF2-40B4-BE49-F238E27FC236}">
                <a16:creationId xmlns:a16="http://schemas.microsoft.com/office/drawing/2014/main" id="{4BE7D141-E60D-4B00-AA4B-1F588212DCAD}"/>
              </a:ext>
            </a:extLst>
          </p:cNvPr>
          <p:cNvSpPr txBox="1"/>
          <p:nvPr/>
        </p:nvSpPr>
        <p:spPr>
          <a:xfrm>
            <a:off x="5344396" y="2961830"/>
            <a:ext cx="1515386" cy="646331"/>
          </a:xfrm>
          <a:prstGeom prst="rect">
            <a:avLst/>
          </a:prstGeom>
          <a:noFill/>
        </p:spPr>
        <p:txBody>
          <a:bodyPr wrap="square" rtlCol="0">
            <a:spAutoFit/>
          </a:bodyPr>
          <a:lstStyle/>
          <a:p>
            <a:pPr algn="ctr"/>
            <a:r>
              <a:rPr lang="en-US" sz="3600" dirty="0">
                <a:solidFill>
                  <a:schemeClr val="accent2"/>
                </a:solidFill>
                <a:latin typeface="+mj-lt"/>
              </a:rPr>
              <a:t>1923</a:t>
            </a:r>
          </a:p>
        </p:txBody>
      </p:sp>
      <p:sp>
        <p:nvSpPr>
          <p:cNvPr id="35" name="TextBox 34">
            <a:extLst>
              <a:ext uri="{FF2B5EF4-FFF2-40B4-BE49-F238E27FC236}">
                <a16:creationId xmlns:a16="http://schemas.microsoft.com/office/drawing/2014/main" id="{0A5C5A36-EC92-462F-BB70-6A797D63B1DD}"/>
              </a:ext>
            </a:extLst>
          </p:cNvPr>
          <p:cNvSpPr txBox="1"/>
          <p:nvPr/>
        </p:nvSpPr>
        <p:spPr>
          <a:xfrm>
            <a:off x="5084207" y="4947114"/>
            <a:ext cx="2408547" cy="1169551"/>
          </a:xfrm>
          <a:prstGeom prst="rect">
            <a:avLst/>
          </a:prstGeom>
          <a:noFill/>
        </p:spPr>
        <p:txBody>
          <a:bodyPr wrap="square" rtlCol="0">
            <a:spAutoFit/>
          </a:bodyPr>
          <a:lstStyle/>
          <a:p>
            <a:r>
              <a:rPr lang="en-US" sz="1400" dirty="0">
                <a:solidFill>
                  <a:sysClr val="windowText" lastClr="000000"/>
                </a:solidFill>
                <a:latin typeface="+mj-lt"/>
              </a:rPr>
              <a:t>Eli Lilly begins production of commercial insulin</a:t>
            </a:r>
          </a:p>
          <a:p>
            <a:r>
              <a:rPr lang="en-US" sz="1400" dirty="0">
                <a:solidFill>
                  <a:sysClr val="windowText" lastClr="000000"/>
                </a:solidFill>
                <a:latin typeface="+mj-lt"/>
              </a:rPr>
              <a:t> </a:t>
            </a:r>
            <a:endParaRPr lang="en-US" sz="700" dirty="0">
              <a:solidFill>
                <a:sysClr val="windowText" lastClr="000000"/>
              </a:solidFill>
              <a:latin typeface="+mj-lt"/>
            </a:endParaRPr>
          </a:p>
          <a:p>
            <a:r>
              <a:rPr lang="en-US" sz="1400" dirty="0">
                <a:solidFill>
                  <a:sysClr val="windowText" lastClr="000000"/>
                </a:solidFill>
                <a:latin typeface="+mj-lt"/>
              </a:rPr>
              <a:t>Banting and Macleod </a:t>
            </a:r>
          </a:p>
          <a:p>
            <a:r>
              <a:rPr lang="en-US" sz="1400" dirty="0">
                <a:solidFill>
                  <a:sysClr val="windowText" lastClr="000000"/>
                </a:solidFill>
                <a:latin typeface="+mj-lt"/>
              </a:rPr>
              <a:t>receive Nobel Prize</a:t>
            </a:r>
          </a:p>
        </p:txBody>
      </p:sp>
      <p:sp>
        <p:nvSpPr>
          <p:cNvPr id="46" name="Oval 45">
            <a:extLst>
              <a:ext uri="{FF2B5EF4-FFF2-40B4-BE49-F238E27FC236}">
                <a16:creationId xmlns:a16="http://schemas.microsoft.com/office/drawing/2014/main" id="{86694F26-80D5-467D-94C4-C9C860517F5F}"/>
              </a:ext>
            </a:extLst>
          </p:cNvPr>
          <p:cNvSpPr/>
          <p:nvPr/>
        </p:nvSpPr>
        <p:spPr>
          <a:xfrm>
            <a:off x="8270588" y="3900069"/>
            <a:ext cx="190500" cy="1905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7" name="Circle: Hollow 46">
            <a:extLst>
              <a:ext uri="{FF2B5EF4-FFF2-40B4-BE49-F238E27FC236}">
                <a16:creationId xmlns:a16="http://schemas.microsoft.com/office/drawing/2014/main" id="{B0789B4A-0620-4211-9109-6DBE9A07FE51}"/>
              </a:ext>
            </a:extLst>
          </p:cNvPr>
          <p:cNvSpPr/>
          <p:nvPr/>
        </p:nvSpPr>
        <p:spPr>
          <a:xfrm>
            <a:off x="8151525" y="3781006"/>
            <a:ext cx="428626" cy="428626"/>
          </a:xfrm>
          <a:prstGeom prst="donut">
            <a:avLst>
              <a:gd name="adj" fmla="val 528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48" name="Circle: Hollow 47">
            <a:extLst>
              <a:ext uri="{FF2B5EF4-FFF2-40B4-BE49-F238E27FC236}">
                <a16:creationId xmlns:a16="http://schemas.microsoft.com/office/drawing/2014/main" id="{9C63B36C-028C-4461-9179-02E81EA9B830}"/>
              </a:ext>
            </a:extLst>
          </p:cNvPr>
          <p:cNvSpPr/>
          <p:nvPr/>
        </p:nvSpPr>
        <p:spPr>
          <a:xfrm>
            <a:off x="8018653" y="3648134"/>
            <a:ext cx="694370" cy="694370"/>
          </a:xfrm>
          <a:prstGeom prst="donut">
            <a:avLst>
              <a:gd name="adj" fmla="val 28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cxnSp>
        <p:nvCxnSpPr>
          <p:cNvPr id="49" name="Straight Connector 48">
            <a:extLst>
              <a:ext uri="{FF2B5EF4-FFF2-40B4-BE49-F238E27FC236}">
                <a16:creationId xmlns:a16="http://schemas.microsoft.com/office/drawing/2014/main" id="{15E6C7CE-0DCB-4A82-B08E-519AC3270B85}"/>
              </a:ext>
            </a:extLst>
          </p:cNvPr>
          <p:cNvCxnSpPr>
            <a:cxnSpLocks/>
          </p:cNvCxnSpPr>
          <p:nvPr/>
        </p:nvCxnSpPr>
        <p:spPr>
          <a:xfrm flipH="1" flipV="1">
            <a:off x="8372713" y="3012272"/>
            <a:ext cx="1" cy="6358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4CFE38F3-7830-46D8-95EE-69DB62ED465D}"/>
              </a:ext>
            </a:extLst>
          </p:cNvPr>
          <p:cNvSpPr/>
          <p:nvPr/>
        </p:nvSpPr>
        <p:spPr>
          <a:xfrm>
            <a:off x="8317573" y="3012272"/>
            <a:ext cx="124240" cy="1242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1" name="TextBox 50">
            <a:extLst>
              <a:ext uri="{FF2B5EF4-FFF2-40B4-BE49-F238E27FC236}">
                <a16:creationId xmlns:a16="http://schemas.microsoft.com/office/drawing/2014/main" id="{65F62DC2-C651-4B22-B4CB-1846861868F6}"/>
              </a:ext>
            </a:extLst>
          </p:cNvPr>
          <p:cNvSpPr txBox="1"/>
          <p:nvPr/>
        </p:nvSpPr>
        <p:spPr>
          <a:xfrm>
            <a:off x="7608145" y="4382611"/>
            <a:ext cx="1515386" cy="1754326"/>
          </a:xfrm>
          <a:prstGeom prst="rect">
            <a:avLst/>
          </a:prstGeom>
          <a:noFill/>
        </p:spPr>
        <p:txBody>
          <a:bodyPr wrap="square" rtlCol="0">
            <a:spAutoFit/>
          </a:bodyPr>
          <a:lstStyle/>
          <a:p>
            <a:pPr algn="ctr"/>
            <a:r>
              <a:rPr lang="en-US" sz="3600" dirty="0">
                <a:solidFill>
                  <a:schemeClr val="accent1"/>
                </a:solidFill>
                <a:latin typeface="+mj-lt"/>
              </a:rPr>
              <a:t>1930s-1970s</a:t>
            </a:r>
          </a:p>
        </p:txBody>
      </p:sp>
      <p:sp>
        <p:nvSpPr>
          <p:cNvPr id="52" name="TextBox 51">
            <a:extLst>
              <a:ext uri="{FF2B5EF4-FFF2-40B4-BE49-F238E27FC236}">
                <a16:creationId xmlns:a16="http://schemas.microsoft.com/office/drawing/2014/main" id="{44337E62-7F21-4CD3-9B0D-507A64DF7728}"/>
              </a:ext>
            </a:extLst>
          </p:cNvPr>
          <p:cNvSpPr txBox="1"/>
          <p:nvPr/>
        </p:nvSpPr>
        <p:spPr>
          <a:xfrm>
            <a:off x="7217705" y="2270665"/>
            <a:ext cx="2517562" cy="738664"/>
          </a:xfrm>
          <a:prstGeom prst="rect">
            <a:avLst/>
          </a:prstGeom>
          <a:noFill/>
        </p:spPr>
        <p:txBody>
          <a:bodyPr wrap="square" rtlCol="0">
            <a:spAutoFit/>
          </a:bodyPr>
          <a:lstStyle/>
          <a:p>
            <a:r>
              <a:rPr lang="en-US" sz="1400" dirty="0">
                <a:solidFill>
                  <a:sysClr val="windowText" lastClr="000000"/>
                </a:solidFill>
                <a:latin typeface="+mj-lt"/>
              </a:rPr>
              <a:t>Insulin from cow and pig pancreas continues to be used for decades </a:t>
            </a:r>
          </a:p>
        </p:txBody>
      </p:sp>
      <p:cxnSp>
        <p:nvCxnSpPr>
          <p:cNvPr id="64" name="Straight Connector 63">
            <a:extLst>
              <a:ext uri="{FF2B5EF4-FFF2-40B4-BE49-F238E27FC236}">
                <a16:creationId xmlns:a16="http://schemas.microsoft.com/office/drawing/2014/main" id="{5CE23E97-80CA-4DCE-905B-0371552128FB}"/>
              </a:ext>
            </a:extLst>
          </p:cNvPr>
          <p:cNvCxnSpPr>
            <a:cxnSpLocks/>
          </p:cNvCxnSpPr>
          <p:nvPr/>
        </p:nvCxnSpPr>
        <p:spPr>
          <a:xfrm>
            <a:off x="634695" y="6723361"/>
            <a:ext cx="2048865"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6AF9195-D1C7-4EAB-9766-CBBD5AC04E3E}"/>
              </a:ext>
            </a:extLst>
          </p:cNvPr>
          <p:cNvCxnSpPr>
            <a:cxnSpLocks/>
          </p:cNvCxnSpPr>
          <p:nvPr/>
        </p:nvCxnSpPr>
        <p:spPr>
          <a:xfrm>
            <a:off x="5167117" y="6175525"/>
            <a:ext cx="2048865"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67D5D77-7183-46A2-913A-91854EB46B5B}"/>
              </a:ext>
            </a:extLst>
          </p:cNvPr>
          <p:cNvCxnSpPr>
            <a:cxnSpLocks/>
          </p:cNvCxnSpPr>
          <p:nvPr/>
        </p:nvCxnSpPr>
        <p:spPr>
          <a:xfrm>
            <a:off x="2790213" y="1615338"/>
            <a:ext cx="2048865" cy="0"/>
          </a:xfrm>
          <a:prstGeom prst="line">
            <a:avLst/>
          </a:prstGeom>
          <a:ln w="19050">
            <a:solidFill>
              <a:srgbClr val="EE9524"/>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FE4C8AC-856E-47A1-86C3-D3143F6DF56B}"/>
              </a:ext>
            </a:extLst>
          </p:cNvPr>
          <p:cNvCxnSpPr>
            <a:cxnSpLocks/>
          </p:cNvCxnSpPr>
          <p:nvPr/>
        </p:nvCxnSpPr>
        <p:spPr>
          <a:xfrm>
            <a:off x="7300317" y="2170351"/>
            <a:ext cx="204886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47EB6440-C5FE-4610-2E86-87C0C78BB10D}"/>
              </a:ext>
            </a:extLst>
          </p:cNvPr>
          <p:cNvSpPr>
            <a:spLocks noGrp="1"/>
          </p:cNvSpPr>
          <p:nvPr>
            <p:ph type="title"/>
          </p:nvPr>
        </p:nvSpPr>
        <p:spPr/>
        <p:txBody>
          <a:bodyPr>
            <a:normAutofit/>
          </a:bodyPr>
          <a:lstStyle/>
          <a:p>
            <a:r>
              <a:rPr lang="en-US" sz="4000" dirty="0"/>
              <a:t>Insulin timeline</a:t>
            </a:r>
          </a:p>
        </p:txBody>
      </p:sp>
      <p:sp>
        <p:nvSpPr>
          <p:cNvPr id="42" name="Oval 41">
            <a:extLst>
              <a:ext uri="{FF2B5EF4-FFF2-40B4-BE49-F238E27FC236}">
                <a16:creationId xmlns:a16="http://schemas.microsoft.com/office/drawing/2014/main" id="{44EE6A80-A797-C599-1984-964AFA35980C}"/>
              </a:ext>
            </a:extLst>
          </p:cNvPr>
          <p:cNvSpPr/>
          <p:nvPr/>
        </p:nvSpPr>
        <p:spPr>
          <a:xfrm>
            <a:off x="10508515" y="3900069"/>
            <a:ext cx="190500" cy="1905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3" name="Circle: Hollow 42">
            <a:extLst>
              <a:ext uri="{FF2B5EF4-FFF2-40B4-BE49-F238E27FC236}">
                <a16:creationId xmlns:a16="http://schemas.microsoft.com/office/drawing/2014/main" id="{3C216460-5EDA-2595-19E7-A8FCC3B2FF4B}"/>
              </a:ext>
            </a:extLst>
          </p:cNvPr>
          <p:cNvSpPr/>
          <p:nvPr/>
        </p:nvSpPr>
        <p:spPr>
          <a:xfrm>
            <a:off x="10389452" y="3781006"/>
            <a:ext cx="428626" cy="428626"/>
          </a:xfrm>
          <a:prstGeom prst="donut">
            <a:avLst>
              <a:gd name="adj" fmla="val 528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62" name="Circle: Hollow 61">
            <a:extLst>
              <a:ext uri="{FF2B5EF4-FFF2-40B4-BE49-F238E27FC236}">
                <a16:creationId xmlns:a16="http://schemas.microsoft.com/office/drawing/2014/main" id="{1A47B2FE-1CF5-FDB0-8C3D-9151601AB3AF}"/>
              </a:ext>
            </a:extLst>
          </p:cNvPr>
          <p:cNvSpPr/>
          <p:nvPr/>
        </p:nvSpPr>
        <p:spPr>
          <a:xfrm>
            <a:off x="10256580" y="3648134"/>
            <a:ext cx="694370" cy="694370"/>
          </a:xfrm>
          <a:prstGeom prst="donut">
            <a:avLst>
              <a:gd name="adj" fmla="val 28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cxnSp>
        <p:nvCxnSpPr>
          <p:cNvPr id="65" name="Straight Connector 64">
            <a:extLst>
              <a:ext uri="{FF2B5EF4-FFF2-40B4-BE49-F238E27FC236}">
                <a16:creationId xmlns:a16="http://schemas.microsoft.com/office/drawing/2014/main" id="{99DBF255-84A5-6310-09F4-8E0BCE130CC1}"/>
              </a:ext>
            </a:extLst>
          </p:cNvPr>
          <p:cNvCxnSpPr>
            <a:cxnSpLocks/>
          </p:cNvCxnSpPr>
          <p:nvPr/>
        </p:nvCxnSpPr>
        <p:spPr>
          <a:xfrm flipH="1" flipV="1">
            <a:off x="10603765" y="4200754"/>
            <a:ext cx="1" cy="7039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3BD276DB-5465-699A-5F8B-1B561ABE7AF6}"/>
              </a:ext>
            </a:extLst>
          </p:cNvPr>
          <p:cNvSpPr/>
          <p:nvPr/>
        </p:nvSpPr>
        <p:spPr>
          <a:xfrm>
            <a:off x="10541645" y="4836628"/>
            <a:ext cx="124240" cy="1242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3" name="TextBox 72">
            <a:extLst>
              <a:ext uri="{FF2B5EF4-FFF2-40B4-BE49-F238E27FC236}">
                <a16:creationId xmlns:a16="http://schemas.microsoft.com/office/drawing/2014/main" id="{6E657310-7656-B028-10FB-D1E665B23C09}"/>
              </a:ext>
            </a:extLst>
          </p:cNvPr>
          <p:cNvSpPr txBox="1"/>
          <p:nvPr/>
        </p:nvSpPr>
        <p:spPr>
          <a:xfrm>
            <a:off x="9846072" y="2961830"/>
            <a:ext cx="1515386" cy="646331"/>
          </a:xfrm>
          <a:prstGeom prst="rect">
            <a:avLst/>
          </a:prstGeom>
          <a:noFill/>
        </p:spPr>
        <p:txBody>
          <a:bodyPr wrap="square" rtlCol="0">
            <a:spAutoFit/>
          </a:bodyPr>
          <a:lstStyle/>
          <a:p>
            <a:pPr algn="ctr"/>
            <a:r>
              <a:rPr lang="en-US" sz="3600" dirty="0">
                <a:solidFill>
                  <a:schemeClr val="accent3"/>
                </a:solidFill>
                <a:latin typeface="+mj-lt"/>
              </a:rPr>
              <a:t>1978</a:t>
            </a:r>
          </a:p>
        </p:txBody>
      </p:sp>
      <p:sp>
        <p:nvSpPr>
          <p:cNvPr id="75" name="TextBox 74">
            <a:extLst>
              <a:ext uri="{FF2B5EF4-FFF2-40B4-BE49-F238E27FC236}">
                <a16:creationId xmlns:a16="http://schemas.microsoft.com/office/drawing/2014/main" id="{70E97E02-FED1-AD50-7806-A4E5D22574BA}"/>
              </a:ext>
            </a:extLst>
          </p:cNvPr>
          <p:cNvSpPr txBox="1"/>
          <p:nvPr/>
        </p:nvSpPr>
        <p:spPr>
          <a:xfrm>
            <a:off x="9541494" y="4947114"/>
            <a:ext cx="2408548" cy="1600438"/>
          </a:xfrm>
          <a:prstGeom prst="rect">
            <a:avLst/>
          </a:prstGeom>
          <a:noFill/>
        </p:spPr>
        <p:txBody>
          <a:bodyPr wrap="square" rtlCol="0">
            <a:spAutoFit/>
          </a:bodyPr>
          <a:lstStyle/>
          <a:p>
            <a:r>
              <a:rPr lang="en-US" sz="1400" dirty="0">
                <a:solidFill>
                  <a:sysClr val="windowText" lastClr="000000"/>
                </a:solidFill>
                <a:latin typeface="+mj-lt"/>
              </a:rPr>
              <a:t>First genetically engineered synthetic human insulin produced in </a:t>
            </a:r>
            <a:r>
              <a:rPr lang="en-US" sz="1400" i="1" dirty="0">
                <a:solidFill>
                  <a:sysClr val="windowText" lastClr="000000"/>
                </a:solidFill>
                <a:latin typeface="+mj-lt"/>
              </a:rPr>
              <a:t>E. coli </a:t>
            </a:r>
            <a:r>
              <a:rPr lang="en-US" sz="1400" dirty="0">
                <a:solidFill>
                  <a:sysClr val="windowText" lastClr="000000"/>
                </a:solidFill>
                <a:latin typeface="+mj-lt"/>
              </a:rPr>
              <a:t>at Genentech</a:t>
            </a:r>
          </a:p>
          <a:p>
            <a:endParaRPr lang="en-US" sz="1400" dirty="0">
              <a:solidFill>
                <a:sysClr val="windowText" lastClr="000000"/>
              </a:solidFill>
              <a:latin typeface="+mj-lt"/>
            </a:endParaRPr>
          </a:p>
          <a:p>
            <a:r>
              <a:rPr lang="en-US" sz="1400" dirty="0">
                <a:solidFill>
                  <a:sysClr val="windowText" lastClr="000000"/>
                </a:solidFill>
                <a:latin typeface="+mj-lt"/>
              </a:rPr>
              <a:t>Humulin brought to market by Eli Lilly in 1982 </a:t>
            </a:r>
            <a:endParaRPr lang="en-US" sz="1400" i="1" dirty="0">
              <a:solidFill>
                <a:sysClr val="windowText" lastClr="000000"/>
              </a:solidFill>
              <a:latin typeface="+mj-lt"/>
            </a:endParaRPr>
          </a:p>
        </p:txBody>
      </p:sp>
      <p:cxnSp>
        <p:nvCxnSpPr>
          <p:cNvPr id="80" name="Straight Connector 79">
            <a:extLst>
              <a:ext uri="{FF2B5EF4-FFF2-40B4-BE49-F238E27FC236}">
                <a16:creationId xmlns:a16="http://schemas.microsoft.com/office/drawing/2014/main" id="{77466EC0-5263-8C39-086A-58684B022012}"/>
              </a:ext>
            </a:extLst>
          </p:cNvPr>
          <p:cNvCxnSpPr>
            <a:cxnSpLocks/>
          </p:cNvCxnSpPr>
          <p:nvPr/>
        </p:nvCxnSpPr>
        <p:spPr>
          <a:xfrm>
            <a:off x="9627390" y="6545764"/>
            <a:ext cx="204886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263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2"/>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6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2"/>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6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2"/>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5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73"/>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75"/>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80"/>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animBg="1"/>
      <p:bldP spid="16" grpId="0"/>
      <p:bldP spid="17" grpId="0"/>
      <p:bldP spid="20" grpId="0" animBg="1"/>
      <p:bldP spid="21" grpId="0" animBg="1"/>
      <p:bldP spid="22" grpId="0" animBg="1"/>
      <p:bldP spid="24" grpId="0" animBg="1"/>
      <p:bldP spid="25" grpId="0"/>
      <p:bldP spid="26" grpId="0"/>
      <p:bldP spid="29" grpId="0" animBg="1"/>
      <p:bldP spid="30" grpId="0" animBg="1"/>
      <p:bldP spid="31" grpId="0" animBg="1"/>
      <p:bldP spid="33" grpId="0" animBg="1"/>
      <p:bldP spid="34" grpId="0"/>
      <p:bldP spid="35" grpId="0"/>
      <p:bldP spid="46" grpId="0" animBg="1"/>
      <p:bldP spid="47" grpId="0" animBg="1"/>
      <p:bldP spid="48" grpId="0" animBg="1"/>
      <p:bldP spid="50" grpId="0" animBg="1"/>
      <p:bldP spid="51" grpId="0"/>
      <p:bldP spid="52" grpId="0"/>
      <p:bldP spid="42" grpId="0" animBg="1"/>
      <p:bldP spid="43" grpId="0" animBg="1"/>
      <p:bldP spid="62" grpId="0" animBg="1"/>
      <p:bldP spid="72" grpId="0" animBg="1"/>
      <p:bldP spid="73" grpId="0"/>
      <p:bldP spid="7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C3F09-E6DC-D41B-D1A2-9B73F6189CC2}"/>
              </a:ext>
            </a:extLst>
          </p:cNvPr>
          <p:cNvSpPr>
            <a:spLocks noGrp="1"/>
          </p:cNvSpPr>
          <p:nvPr>
            <p:ph type="title"/>
          </p:nvPr>
        </p:nvSpPr>
        <p:spPr>
          <a:xfrm>
            <a:off x="609599" y="412750"/>
            <a:ext cx="10972799" cy="789884"/>
          </a:xfrm>
        </p:spPr>
        <p:txBody>
          <a:bodyPr>
            <a:normAutofit/>
          </a:bodyPr>
          <a:lstStyle/>
          <a:p>
            <a:r>
              <a:rPr lang="en-US" sz="4000" dirty="0"/>
              <a:t>Results after day 1</a:t>
            </a:r>
          </a:p>
        </p:txBody>
      </p:sp>
      <p:pic>
        <p:nvPicPr>
          <p:cNvPr id="47" name="Picture 18" descr="A picture containing logo&#10;&#10;Description automatically generated">
            <a:extLst>
              <a:ext uri="{FF2B5EF4-FFF2-40B4-BE49-F238E27FC236}">
                <a16:creationId xmlns:a16="http://schemas.microsoft.com/office/drawing/2014/main" id="{F9C34E68-7E71-456C-A55C-DDC4AE007F91}"/>
              </a:ext>
            </a:extLst>
          </p:cNvPr>
          <p:cNvPicPr>
            <a:picLocks noChangeAspect="1"/>
          </p:cNvPicPr>
          <p:nvPr/>
        </p:nvPicPr>
        <p:blipFill>
          <a:blip r:embed="rId3"/>
          <a:stretch>
            <a:fillRect/>
          </a:stretch>
        </p:blipFill>
        <p:spPr>
          <a:xfrm>
            <a:off x="759517" y="2938425"/>
            <a:ext cx="5403276" cy="1993441"/>
          </a:xfrm>
          <a:prstGeom prst="rect">
            <a:avLst/>
          </a:prstGeom>
        </p:spPr>
      </p:pic>
      <p:pic>
        <p:nvPicPr>
          <p:cNvPr id="48" name="Graphic 47">
            <a:extLst>
              <a:ext uri="{FF2B5EF4-FFF2-40B4-BE49-F238E27FC236}">
                <a16:creationId xmlns:a16="http://schemas.microsoft.com/office/drawing/2014/main" id="{ED8D9905-0573-4CBD-A08F-1B0AF6B31B24}"/>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7514076" y="1857481"/>
            <a:ext cx="3787920" cy="3512187"/>
          </a:xfrm>
          <a:prstGeom prst="rect">
            <a:avLst/>
          </a:prstGeom>
        </p:spPr>
      </p:pic>
    </p:spTree>
    <p:extLst>
      <p:ext uri="{BB962C8B-B14F-4D97-AF65-F5344CB8AC3E}">
        <p14:creationId xmlns:p14="http://schemas.microsoft.com/office/powerpoint/2010/main" val="317205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7814-D830-5A2F-BF03-0847AACFE576}"/>
              </a:ext>
            </a:extLst>
          </p:cNvPr>
          <p:cNvSpPr>
            <a:spLocks noGrp="1"/>
          </p:cNvSpPr>
          <p:nvPr>
            <p:ph type="title"/>
          </p:nvPr>
        </p:nvSpPr>
        <p:spPr>
          <a:xfrm>
            <a:off x="609599" y="394462"/>
            <a:ext cx="10972799" cy="789884"/>
          </a:xfrm>
        </p:spPr>
        <p:txBody>
          <a:bodyPr>
            <a:normAutofit/>
          </a:bodyPr>
          <a:lstStyle/>
          <a:p>
            <a:r>
              <a:rPr lang="en-US" sz="4000" dirty="0"/>
              <a:t>Results after day 1</a:t>
            </a:r>
          </a:p>
        </p:txBody>
      </p:sp>
      <p:pic>
        <p:nvPicPr>
          <p:cNvPr id="47" name="Picture 18" descr="A picture containing logo&#10;&#10;Description automatically generated">
            <a:extLst>
              <a:ext uri="{FF2B5EF4-FFF2-40B4-BE49-F238E27FC236}">
                <a16:creationId xmlns:a16="http://schemas.microsoft.com/office/drawing/2014/main" id="{F9C34E68-7E71-456C-A55C-DDC4AE007F91}"/>
              </a:ext>
            </a:extLst>
          </p:cNvPr>
          <p:cNvPicPr>
            <a:picLocks noChangeAspect="1"/>
          </p:cNvPicPr>
          <p:nvPr/>
        </p:nvPicPr>
        <p:blipFill>
          <a:blip r:embed="rId3"/>
          <a:stretch>
            <a:fillRect/>
          </a:stretch>
        </p:blipFill>
        <p:spPr>
          <a:xfrm>
            <a:off x="759517" y="2938425"/>
            <a:ext cx="5403276" cy="1993441"/>
          </a:xfrm>
          <a:prstGeom prst="rect">
            <a:avLst/>
          </a:prstGeom>
        </p:spPr>
      </p:pic>
      <p:sp>
        <p:nvSpPr>
          <p:cNvPr id="4" name="Content Placeholder 3">
            <a:extLst>
              <a:ext uri="{FF2B5EF4-FFF2-40B4-BE49-F238E27FC236}">
                <a16:creationId xmlns:a16="http://schemas.microsoft.com/office/drawing/2014/main" id="{921EED7E-CD74-4E69-9A80-49F76D9507A6}"/>
              </a:ext>
            </a:extLst>
          </p:cNvPr>
          <p:cNvSpPr txBox="1">
            <a:spLocks/>
          </p:cNvSpPr>
          <p:nvPr/>
        </p:nvSpPr>
        <p:spPr>
          <a:xfrm>
            <a:off x="6787677" y="2938425"/>
            <a:ext cx="4666893" cy="4173028"/>
          </a:xfrm>
          <a:prstGeom prst="rect">
            <a:avLst/>
          </a:prstGeom>
        </p:spPr>
        <p:txBody>
          <a:bodyPr vert="horz" lIns="121920" tIns="60960" rIns="121920" bIns="6096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b="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SzPct val="75000"/>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SzPct val="75000"/>
              <a:buFont typeface="Wingdings" panose="05000000000000000000" pitchFamily="2" charset="2"/>
              <a:buChar char="è"/>
              <a:defRPr sz="1800" b="1" i="1"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t>Do you think the gene for GFP was successfully transformed into any bacteria? Explain your reasoning.</a:t>
            </a:r>
          </a:p>
          <a:p>
            <a:pPr marL="0" indent="0">
              <a:buNone/>
            </a:pPr>
            <a:endParaRPr lang="en-US" sz="2200" dirty="0"/>
          </a:p>
        </p:txBody>
      </p:sp>
    </p:spTree>
    <p:extLst>
      <p:ext uri="{BB962C8B-B14F-4D97-AF65-F5344CB8AC3E}">
        <p14:creationId xmlns:p14="http://schemas.microsoft.com/office/powerpoint/2010/main" val="9867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302A860-0E7B-9DC2-2DA1-B42136881E46}"/>
              </a:ext>
            </a:extLst>
          </p:cNvPr>
          <p:cNvPicPr>
            <a:picLocks noChangeAspect="1"/>
          </p:cNvPicPr>
          <p:nvPr/>
        </p:nvPicPr>
        <p:blipFill>
          <a:blip r:embed="rId3"/>
          <a:stretch>
            <a:fillRect/>
          </a:stretch>
        </p:blipFill>
        <p:spPr>
          <a:xfrm rot="16200000">
            <a:off x="6390486" y="1716037"/>
            <a:ext cx="4066827" cy="3974400"/>
          </a:xfrm>
          <a:prstGeom prst="rect">
            <a:avLst/>
          </a:prstGeom>
        </p:spPr>
      </p:pic>
      <p:pic>
        <p:nvPicPr>
          <p:cNvPr id="14" name="Picture 13">
            <a:extLst>
              <a:ext uri="{FF2B5EF4-FFF2-40B4-BE49-F238E27FC236}">
                <a16:creationId xmlns:a16="http://schemas.microsoft.com/office/drawing/2014/main" id="{3C99375A-5675-243E-F017-495F3109BB63}"/>
              </a:ext>
            </a:extLst>
          </p:cNvPr>
          <p:cNvPicPr>
            <a:picLocks noChangeAspect="1"/>
          </p:cNvPicPr>
          <p:nvPr/>
        </p:nvPicPr>
        <p:blipFill>
          <a:blip r:embed="rId4"/>
          <a:stretch>
            <a:fillRect/>
          </a:stretch>
        </p:blipFill>
        <p:spPr>
          <a:xfrm>
            <a:off x="993440" y="1643789"/>
            <a:ext cx="4268624" cy="4319614"/>
          </a:xfrm>
          <a:prstGeom prst="rect">
            <a:avLst/>
          </a:prstGeom>
        </p:spPr>
      </p:pic>
      <p:sp>
        <p:nvSpPr>
          <p:cNvPr id="2" name="Title 1">
            <a:extLst>
              <a:ext uri="{FF2B5EF4-FFF2-40B4-BE49-F238E27FC236}">
                <a16:creationId xmlns:a16="http://schemas.microsoft.com/office/drawing/2014/main" id="{52E32457-812D-1C95-F952-519EF1A1FFFE}"/>
              </a:ext>
            </a:extLst>
          </p:cNvPr>
          <p:cNvSpPr>
            <a:spLocks noGrp="1"/>
          </p:cNvSpPr>
          <p:nvPr>
            <p:ph type="title"/>
          </p:nvPr>
        </p:nvSpPr>
        <p:spPr>
          <a:xfrm>
            <a:off x="609599" y="394462"/>
            <a:ext cx="10972799" cy="789884"/>
          </a:xfrm>
        </p:spPr>
        <p:txBody>
          <a:bodyPr>
            <a:normAutofit/>
          </a:bodyPr>
          <a:lstStyle/>
          <a:p>
            <a:r>
              <a:rPr lang="en-US" sz="4000" dirty="0"/>
              <a:t>Results after day 1 under regular light</a:t>
            </a:r>
          </a:p>
        </p:txBody>
      </p:sp>
      <p:sp>
        <p:nvSpPr>
          <p:cNvPr id="7" name="TextBox 6">
            <a:extLst>
              <a:ext uri="{FF2B5EF4-FFF2-40B4-BE49-F238E27FC236}">
                <a16:creationId xmlns:a16="http://schemas.microsoft.com/office/drawing/2014/main" id="{97D20DE5-5DC3-EBCF-E829-F3D6C3A8AFEE}"/>
              </a:ext>
            </a:extLst>
          </p:cNvPr>
          <p:cNvSpPr txBox="1"/>
          <p:nvPr/>
        </p:nvSpPr>
        <p:spPr>
          <a:xfrm>
            <a:off x="2821259" y="6260584"/>
            <a:ext cx="577402" cy="430887"/>
          </a:xfrm>
          <a:prstGeom prst="rect">
            <a:avLst/>
          </a:prstGeom>
          <a:noFill/>
        </p:spPr>
        <p:txBody>
          <a:bodyPr wrap="none" rtlCol="0">
            <a:spAutoFit/>
          </a:bodyPr>
          <a:lstStyle/>
          <a:p>
            <a:r>
              <a:rPr lang="en-US" sz="2200" dirty="0"/>
              <a:t>LB</a:t>
            </a:r>
            <a:r>
              <a:rPr lang="en-US" dirty="0"/>
              <a:t> </a:t>
            </a:r>
          </a:p>
        </p:txBody>
      </p:sp>
      <p:sp>
        <p:nvSpPr>
          <p:cNvPr id="8" name="TextBox 7">
            <a:extLst>
              <a:ext uri="{FF2B5EF4-FFF2-40B4-BE49-F238E27FC236}">
                <a16:creationId xmlns:a16="http://schemas.microsoft.com/office/drawing/2014/main" id="{9561D407-B7DD-B10E-17F1-FD2202DC1CB0}"/>
              </a:ext>
            </a:extLst>
          </p:cNvPr>
          <p:cNvSpPr txBox="1"/>
          <p:nvPr/>
        </p:nvSpPr>
        <p:spPr>
          <a:xfrm>
            <a:off x="7958318" y="6220507"/>
            <a:ext cx="1200970" cy="430887"/>
          </a:xfrm>
          <a:prstGeom prst="rect">
            <a:avLst/>
          </a:prstGeom>
          <a:noFill/>
        </p:spPr>
        <p:txBody>
          <a:bodyPr wrap="none" rtlCol="0">
            <a:spAutoFit/>
          </a:bodyPr>
          <a:lstStyle/>
          <a:p>
            <a:r>
              <a:rPr lang="en-US" sz="2200" dirty="0"/>
              <a:t>LB/amp </a:t>
            </a:r>
          </a:p>
        </p:txBody>
      </p:sp>
      <p:sp>
        <p:nvSpPr>
          <p:cNvPr id="9" name="TextBox 8">
            <a:extLst>
              <a:ext uri="{FF2B5EF4-FFF2-40B4-BE49-F238E27FC236}">
                <a16:creationId xmlns:a16="http://schemas.microsoft.com/office/drawing/2014/main" id="{45466E86-FCF1-74C5-7FAC-B0B136DAF9F0}"/>
              </a:ext>
            </a:extLst>
          </p:cNvPr>
          <p:cNvSpPr txBox="1"/>
          <p:nvPr/>
        </p:nvSpPr>
        <p:spPr>
          <a:xfrm>
            <a:off x="1379035" y="3703237"/>
            <a:ext cx="447558" cy="523220"/>
          </a:xfrm>
          <a:prstGeom prst="rect">
            <a:avLst/>
          </a:prstGeom>
          <a:noFill/>
        </p:spPr>
        <p:txBody>
          <a:bodyPr wrap="square" rtlCol="0">
            <a:spAutoFit/>
          </a:bodyPr>
          <a:lstStyle/>
          <a:p>
            <a:r>
              <a:rPr lang="en-US" sz="2800" b="1" dirty="0"/>
              <a:t>+</a:t>
            </a:r>
            <a:r>
              <a:rPr lang="en-US" b="1" dirty="0"/>
              <a:t> </a:t>
            </a:r>
          </a:p>
        </p:txBody>
      </p:sp>
      <p:sp>
        <p:nvSpPr>
          <p:cNvPr id="10" name="TextBox 9">
            <a:extLst>
              <a:ext uri="{FF2B5EF4-FFF2-40B4-BE49-F238E27FC236}">
                <a16:creationId xmlns:a16="http://schemas.microsoft.com/office/drawing/2014/main" id="{D7E1D270-1B0C-FE37-6B01-95B168D72046}"/>
              </a:ext>
            </a:extLst>
          </p:cNvPr>
          <p:cNvSpPr txBox="1"/>
          <p:nvPr/>
        </p:nvSpPr>
        <p:spPr>
          <a:xfrm>
            <a:off x="6765893" y="3541986"/>
            <a:ext cx="447558" cy="523220"/>
          </a:xfrm>
          <a:prstGeom prst="rect">
            <a:avLst/>
          </a:prstGeom>
          <a:noFill/>
        </p:spPr>
        <p:txBody>
          <a:bodyPr wrap="none" rtlCol="0">
            <a:spAutoFit/>
          </a:bodyPr>
          <a:lstStyle/>
          <a:p>
            <a:r>
              <a:rPr lang="en-US" sz="2800" b="1" dirty="0"/>
              <a:t>+</a:t>
            </a:r>
            <a:r>
              <a:rPr lang="en-US" b="1" dirty="0"/>
              <a:t> </a:t>
            </a:r>
          </a:p>
        </p:txBody>
      </p:sp>
      <p:sp>
        <p:nvSpPr>
          <p:cNvPr id="11" name="TextBox 10">
            <a:extLst>
              <a:ext uri="{FF2B5EF4-FFF2-40B4-BE49-F238E27FC236}">
                <a16:creationId xmlns:a16="http://schemas.microsoft.com/office/drawing/2014/main" id="{357D8224-E979-7AC8-1996-39A3D0AAF2E7}"/>
              </a:ext>
            </a:extLst>
          </p:cNvPr>
          <p:cNvSpPr txBox="1"/>
          <p:nvPr/>
        </p:nvSpPr>
        <p:spPr>
          <a:xfrm>
            <a:off x="9516528" y="3385280"/>
            <a:ext cx="365806" cy="523220"/>
          </a:xfrm>
          <a:prstGeom prst="rect">
            <a:avLst/>
          </a:prstGeom>
          <a:noFill/>
        </p:spPr>
        <p:txBody>
          <a:bodyPr wrap="none" rtlCol="0">
            <a:spAutoFit/>
          </a:bodyPr>
          <a:lstStyle/>
          <a:p>
            <a:r>
              <a:rPr lang="en-US" sz="2800" b="1" dirty="0"/>
              <a:t>-</a:t>
            </a:r>
            <a:r>
              <a:rPr lang="en-US" b="1" dirty="0"/>
              <a:t> </a:t>
            </a:r>
          </a:p>
        </p:txBody>
      </p:sp>
      <p:sp>
        <p:nvSpPr>
          <p:cNvPr id="12" name="TextBox 11">
            <a:extLst>
              <a:ext uri="{FF2B5EF4-FFF2-40B4-BE49-F238E27FC236}">
                <a16:creationId xmlns:a16="http://schemas.microsoft.com/office/drawing/2014/main" id="{27B7F284-CEFC-E85C-0356-69293BF35165}"/>
              </a:ext>
            </a:extLst>
          </p:cNvPr>
          <p:cNvSpPr txBox="1"/>
          <p:nvPr/>
        </p:nvSpPr>
        <p:spPr>
          <a:xfrm>
            <a:off x="4395751" y="3557682"/>
            <a:ext cx="365806" cy="523220"/>
          </a:xfrm>
          <a:prstGeom prst="rect">
            <a:avLst/>
          </a:prstGeom>
          <a:noFill/>
        </p:spPr>
        <p:txBody>
          <a:bodyPr wrap="none" rtlCol="0">
            <a:spAutoFit/>
          </a:bodyPr>
          <a:lstStyle/>
          <a:p>
            <a:r>
              <a:rPr lang="en-US" sz="2800" b="1" dirty="0"/>
              <a:t>-</a:t>
            </a:r>
            <a:r>
              <a:rPr lang="en-US" b="1" dirty="0"/>
              <a:t> </a:t>
            </a:r>
          </a:p>
        </p:txBody>
      </p:sp>
    </p:spTree>
    <p:extLst>
      <p:ext uri="{BB962C8B-B14F-4D97-AF65-F5344CB8AC3E}">
        <p14:creationId xmlns:p14="http://schemas.microsoft.com/office/powerpoint/2010/main" val="26709173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32457-812D-1C95-F952-519EF1A1FFFE}"/>
              </a:ext>
            </a:extLst>
          </p:cNvPr>
          <p:cNvSpPr>
            <a:spLocks noGrp="1"/>
          </p:cNvSpPr>
          <p:nvPr>
            <p:ph type="title"/>
          </p:nvPr>
        </p:nvSpPr>
        <p:spPr/>
        <p:txBody>
          <a:bodyPr>
            <a:normAutofit/>
          </a:bodyPr>
          <a:lstStyle/>
          <a:p>
            <a:r>
              <a:rPr lang="en-US" sz="4000" dirty="0"/>
              <a:t>Results after day 1 under UV – no glow!</a:t>
            </a:r>
          </a:p>
        </p:txBody>
      </p:sp>
      <p:pic>
        <p:nvPicPr>
          <p:cNvPr id="4" name="Picture 3">
            <a:extLst>
              <a:ext uri="{FF2B5EF4-FFF2-40B4-BE49-F238E27FC236}">
                <a16:creationId xmlns:a16="http://schemas.microsoft.com/office/drawing/2014/main" id="{9532D55B-0F7E-F417-77AA-C0E051F04307}"/>
              </a:ext>
            </a:extLst>
          </p:cNvPr>
          <p:cNvPicPr>
            <a:picLocks noChangeAspect="1"/>
          </p:cNvPicPr>
          <p:nvPr/>
        </p:nvPicPr>
        <p:blipFill>
          <a:blip r:embed="rId3"/>
          <a:stretch>
            <a:fillRect/>
          </a:stretch>
        </p:blipFill>
        <p:spPr>
          <a:xfrm>
            <a:off x="6095998" y="1585368"/>
            <a:ext cx="4620270" cy="4467849"/>
          </a:xfrm>
          <a:prstGeom prst="rect">
            <a:avLst/>
          </a:prstGeom>
        </p:spPr>
      </p:pic>
      <p:pic>
        <p:nvPicPr>
          <p:cNvPr id="6" name="Picture 5">
            <a:extLst>
              <a:ext uri="{FF2B5EF4-FFF2-40B4-BE49-F238E27FC236}">
                <a16:creationId xmlns:a16="http://schemas.microsoft.com/office/drawing/2014/main" id="{1F65036B-AEE2-13F9-0145-2C442647B594}"/>
              </a:ext>
            </a:extLst>
          </p:cNvPr>
          <p:cNvPicPr>
            <a:picLocks noChangeAspect="1"/>
          </p:cNvPicPr>
          <p:nvPr/>
        </p:nvPicPr>
        <p:blipFill>
          <a:blip r:embed="rId4"/>
          <a:stretch>
            <a:fillRect/>
          </a:stretch>
        </p:blipFill>
        <p:spPr>
          <a:xfrm>
            <a:off x="1003065" y="1585367"/>
            <a:ext cx="4414767" cy="4467850"/>
          </a:xfrm>
          <a:prstGeom prst="rect">
            <a:avLst/>
          </a:prstGeom>
        </p:spPr>
      </p:pic>
      <p:sp>
        <p:nvSpPr>
          <p:cNvPr id="7" name="TextBox 6">
            <a:extLst>
              <a:ext uri="{FF2B5EF4-FFF2-40B4-BE49-F238E27FC236}">
                <a16:creationId xmlns:a16="http://schemas.microsoft.com/office/drawing/2014/main" id="{97D20DE5-5DC3-EBCF-E829-F3D6C3A8AFEE}"/>
              </a:ext>
            </a:extLst>
          </p:cNvPr>
          <p:cNvSpPr txBox="1"/>
          <p:nvPr/>
        </p:nvSpPr>
        <p:spPr>
          <a:xfrm>
            <a:off x="2821259" y="6260584"/>
            <a:ext cx="577402" cy="430887"/>
          </a:xfrm>
          <a:prstGeom prst="rect">
            <a:avLst/>
          </a:prstGeom>
          <a:noFill/>
        </p:spPr>
        <p:txBody>
          <a:bodyPr wrap="none" rtlCol="0">
            <a:spAutoFit/>
          </a:bodyPr>
          <a:lstStyle/>
          <a:p>
            <a:r>
              <a:rPr lang="en-US" sz="2200" dirty="0"/>
              <a:t>LB</a:t>
            </a:r>
            <a:r>
              <a:rPr lang="en-US" dirty="0"/>
              <a:t> </a:t>
            </a:r>
          </a:p>
        </p:txBody>
      </p:sp>
      <p:sp>
        <p:nvSpPr>
          <p:cNvPr id="8" name="TextBox 7">
            <a:extLst>
              <a:ext uri="{FF2B5EF4-FFF2-40B4-BE49-F238E27FC236}">
                <a16:creationId xmlns:a16="http://schemas.microsoft.com/office/drawing/2014/main" id="{9561D407-B7DD-B10E-17F1-FD2202DC1CB0}"/>
              </a:ext>
            </a:extLst>
          </p:cNvPr>
          <p:cNvSpPr txBox="1"/>
          <p:nvPr/>
        </p:nvSpPr>
        <p:spPr>
          <a:xfrm>
            <a:off x="7958318" y="6220507"/>
            <a:ext cx="1200970" cy="430887"/>
          </a:xfrm>
          <a:prstGeom prst="rect">
            <a:avLst/>
          </a:prstGeom>
          <a:noFill/>
        </p:spPr>
        <p:txBody>
          <a:bodyPr wrap="none" rtlCol="0">
            <a:spAutoFit/>
          </a:bodyPr>
          <a:lstStyle/>
          <a:p>
            <a:r>
              <a:rPr lang="en-US" sz="2200" dirty="0"/>
              <a:t>LB/amp </a:t>
            </a:r>
          </a:p>
        </p:txBody>
      </p:sp>
      <p:sp>
        <p:nvSpPr>
          <p:cNvPr id="9" name="TextBox 8">
            <a:extLst>
              <a:ext uri="{FF2B5EF4-FFF2-40B4-BE49-F238E27FC236}">
                <a16:creationId xmlns:a16="http://schemas.microsoft.com/office/drawing/2014/main" id="{45466E86-FCF1-74C5-7FAC-B0B136DAF9F0}"/>
              </a:ext>
            </a:extLst>
          </p:cNvPr>
          <p:cNvSpPr txBox="1"/>
          <p:nvPr/>
        </p:nvSpPr>
        <p:spPr>
          <a:xfrm>
            <a:off x="1379035" y="3703237"/>
            <a:ext cx="447558" cy="523220"/>
          </a:xfrm>
          <a:prstGeom prst="rect">
            <a:avLst/>
          </a:prstGeom>
          <a:noFill/>
        </p:spPr>
        <p:txBody>
          <a:bodyPr wrap="square" rtlCol="0">
            <a:spAutoFit/>
          </a:bodyPr>
          <a:lstStyle/>
          <a:p>
            <a:r>
              <a:rPr lang="en-US" sz="2800" b="1" dirty="0"/>
              <a:t>+</a:t>
            </a:r>
            <a:r>
              <a:rPr lang="en-US" b="1" dirty="0"/>
              <a:t> </a:t>
            </a:r>
          </a:p>
        </p:txBody>
      </p:sp>
      <p:sp>
        <p:nvSpPr>
          <p:cNvPr id="10" name="TextBox 9">
            <a:extLst>
              <a:ext uri="{FF2B5EF4-FFF2-40B4-BE49-F238E27FC236}">
                <a16:creationId xmlns:a16="http://schemas.microsoft.com/office/drawing/2014/main" id="{D7E1D270-1B0C-FE37-6B01-95B168D72046}"/>
              </a:ext>
            </a:extLst>
          </p:cNvPr>
          <p:cNvSpPr txBox="1"/>
          <p:nvPr/>
        </p:nvSpPr>
        <p:spPr>
          <a:xfrm>
            <a:off x="6765893" y="3541986"/>
            <a:ext cx="447558" cy="523220"/>
          </a:xfrm>
          <a:prstGeom prst="rect">
            <a:avLst/>
          </a:prstGeom>
          <a:noFill/>
        </p:spPr>
        <p:txBody>
          <a:bodyPr wrap="none" rtlCol="0">
            <a:spAutoFit/>
          </a:bodyPr>
          <a:lstStyle/>
          <a:p>
            <a:r>
              <a:rPr lang="en-US" sz="2800" b="1" dirty="0"/>
              <a:t>+</a:t>
            </a:r>
            <a:r>
              <a:rPr lang="en-US" b="1" dirty="0"/>
              <a:t> </a:t>
            </a:r>
          </a:p>
        </p:txBody>
      </p:sp>
      <p:sp>
        <p:nvSpPr>
          <p:cNvPr id="11" name="TextBox 10">
            <a:extLst>
              <a:ext uri="{FF2B5EF4-FFF2-40B4-BE49-F238E27FC236}">
                <a16:creationId xmlns:a16="http://schemas.microsoft.com/office/drawing/2014/main" id="{357D8224-E979-7AC8-1996-39A3D0AAF2E7}"/>
              </a:ext>
            </a:extLst>
          </p:cNvPr>
          <p:cNvSpPr txBox="1"/>
          <p:nvPr/>
        </p:nvSpPr>
        <p:spPr>
          <a:xfrm>
            <a:off x="9516528" y="3385280"/>
            <a:ext cx="365806" cy="523220"/>
          </a:xfrm>
          <a:prstGeom prst="rect">
            <a:avLst/>
          </a:prstGeom>
          <a:noFill/>
        </p:spPr>
        <p:txBody>
          <a:bodyPr wrap="none" rtlCol="0">
            <a:spAutoFit/>
          </a:bodyPr>
          <a:lstStyle/>
          <a:p>
            <a:r>
              <a:rPr lang="en-US" sz="2800" b="1" dirty="0"/>
              <a:t>-</a:t>
            </a:r>
            <a:r>
              <a:rPr lang="en-US" b="1" dirty="0"/>
              <a:t> </a:t>
            </a:r>
          </a:p>
        </p:txBody>
      </p:sp>
      <p:sp>
        <p:nvSpPr>
          <p:cNvPr id="12" name="TextBox 11">
            <a:extLst>
              <a:ext uri="{FF2B5EF4-FFF2-40B4-BE49-F238E27FC236}">
                <a16:creationId xmlns:a16="http://schemas.microsoft.com/office/drawing/2014/main" id="{27B7F284-CEFC-E85C-0356-69293BF35165}"/>
              </a:ext>
            </a:extLst>
          </p:cNvPr>
          <p:cNvSpPr txBox="1"/>
          <p:nvPr/>
        </p:nvSpPr>
        <p:spPr>
          <a:xfrm>
            <a:off x="4395751" y="3557682"/>
            <a:ext cx="365806" cy="523220"/>
          </a:xfrm>
          <a:prstGeom prst="rect">
            <a:avLst/>
          </a:prstGeom>
          <a:noFill/>
        </p:spPr>
        <p:txBody>
          <a:bodyPr wrap="none" rtlCol="0">
            <a:spAutoFit/>
          </a:bodyPr>
          <a:lstStyle/>
          <a:p>
            <a:r>
              <a:rPr lang="en-US" sz="2800" b="1" dirty="0"/>
              <a:t>-</a:t>
            </a:r>
            <a:r>
              <a:rPr lang="en-US" b="1" dirty="0"/>
              <a:t> </a:t>
            </a:r>
          </a:p>
        </p:txBody>
      </p:sp>
    </p:spTree>
    <p:extLst>
      <p:ext uri="{BB962C8B-B14F-4D97-AF65-F5344CB8AC3E}">
        <p14:creationId xmlns:p14="http://schemas.microsoft.com/office/powerpoint/2010/main" val="15665292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B068AA7-BEA1-5F33-62BB-D1FFE47C9440}"/>
              </a:ext>
            </a:extLst>
          </p:cNvPr>
          <p:cNvSpPr/>
          <p:nvPr/>
        </p:nvSpPr>
        <p:spPr>
          <a:xfrm>
            <a:off x="6900485" y="218661"/>
            <a:ext cx="5063320" cy="64008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CE21757-2867-52DD-9321-8E791D327152}"/>
              </a:ext>
            </a:extLst>
          </p:cNvPr>
          <p:cNvSpPr>
            <a:spLocks noGrp="1"/>
          </p:cNvSpPr>
          <p:nvPr>
            <p:ph type="ctrTitle"/>
          </p:nvPr>
        </p:nvSpPr>
        <p:spPr/>
        <p:txBody>
          <a:bodyPr/>
          <a:lstStyle/>
          <a:p>
            <a:r>
              <a:rPr lang="en-US" dirty="0"/>
              <a:t>Background Information</a:t>
            </a:r>
          </a:p>
        </p:txBody>
      </p:sp>
      <p:sp>
        <p:nvSpPr>
          <p:cNvPr id="3" name="Subtitle 2">
            <a:extLst>
              <a:ext uri="{FF2B5EF4-FFF2-40B4-BE49-F238E27FC236}">
                <a16:creationId xmlns:a16="http://schemas.microsoft.com/office/drawing/2014/main" id="{418B639F-82AC-53E2-8805-2BB927DAAFBD}"/>
              </a:ext>
            </a:extLst>
          </p:cNvPr>
          <p:cNvSpPr>
            <a:spLocks noGrp="1"/>
          </p:cNvSpPr>
          <p:nvPr>
            <p:ph type="subTitle" idx="1"/>
          </p:nvPr>
        </p:nvSpPr>
        <p:spPr/>
        <p:txBody>
          <a:bodyPr>
            <a:normAutofit/>
          </a:bodyPr>
          <a:lstStyle/>
          <a:p>
            <a:r>
              <a:rPr lang="en-US" dirty="0"/>
              <a:t>Control of gene expression with arabinose operon</a:t>
            </a:r>
          </a:p>
        </p:txBody>
      </p:sp>
      <p:pic>
        <p:nvPicPr>
          <p:cNvPr id="5" name="Graphic 4">
            <a:extLst>
              <a:ext uri="{FF2B5EF4-FFF2-40B4-BE49-F238E27FC236}">
                <a16:creationId xmlns:a16="http://schemas.microsoft.com/office/drawing/2014/main" id="{C6901398-235C-7F59-DE94-7140833D97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0490" y="3161255"/>
            <a:ext cx="731771" cy="731771"/>
          </a:xfrm>
          <a:prstGeom prst="rect">
            <a:avLst/>
          </a:prstGeom>
        </p:spPr>
      </p:pic>
      <p:pic>
        <p:nvPicPr>
          <p:cNvPr id="8" name="Picture 7" descr="A picture containing screenshot, graphics, diagram, colorfulness&#10;&#10;Description automatically generated">
            <a:extLst>
              <a:ext uri="{FF2B5EF4-FFF2-40B4-BE49-F238E27FC236}">
                <a16:creationId xmlns:a16="http://schemas.microsoft.com/office/drawing/2014/main" id="{EC7A2857-1F51-A760-50EA-F14FDF5D0A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5468" y="1630655"/>
            <a:ext cx="5436705" cy="1365909"/>
          </a:xfrm>
          <a:prstGeom prst="rect">
            <a:avLst/>
          </a:prstGeom>
        </p:spPr>
      </p:pic>
      <p:pic>
        <p:nvPicPr>
          <p:cNvPr id="9" name="Picture 8" descr="A picture containing black, darkness, black and white&#10;&#10;Description automatically generated">
            <a:extLst>
              <a:ext uri="{FF2B5EF4-FFF2-40B4-BE49-F238E27FC236}">
                <a16:creationId xmlns:a16="http://schemas.microsoft.com/office/drawing/2014/main" id="{EDC0B743-98D8-46B0-ACDE-FDB9F28DF4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1892" y="1354357"/>
            <a:ext cx="923432" cy="452097"/>
          </a:xfrm>
          <a:prstGeom prst="rect">
            <a:avLst/>
          </a:prstGeom>
        </p:spPr>
      </p:pic>
      <p:pic>
        <p:nvPicPr>
          <p:cNvPr id="10" name="Picture 9" descr="A purple bean on a black background&#10;&#10;Description automatically generated with low confidence">
            <a:extLst>
              <a:ext uri="{FF2B5EF4-FFF2-40B4-BE49-F238E27FC236}">
                <a16:creationId xmlns:a16="http://schemas.microsoft.com/office/drawing/2014/main" id="{1CE08239-FFBB-3BBC-7C5A-7B7576D5C7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8558" y="911495"/>
            <a:ext cx="566668" cy="748582"/>
          </a:xfrm>
          <a:prstGeom prst="rect">
            <a:avLst/>
          </a:prstGeom>
        </p:spPr>
      </p:pic>
      <p:pic>
        <p:nvPicPr>
          <p:cNvPr id="11" name="Picture 10" descr="A purple bean on a black background&#10;&#10;Description automatically generated with low confidence">
            <a:extLst>
              <a:ext uri="{FF2B5EF4-FFF2-40B4-BE49-F238E27FC236}">
                <a16:creationId xmlns:a16="http://schemas.microsoft.com/office/drawing/2014/main" id="{A298334F-B37D-5010-8462-91BDE70E15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32397" y="3962224"/>
            <a:ext cx="583888" cy="771330"/>
          </a:xfrm>
          <a:prstGeom prst="rect">
            <a:avLst/>
          </a:prstGeom>
        </p:spPr>
      </p:pic>
      <p:pic>
        <p:nvPicPr>
          <p:cNvPr id="12" name="Picture 11" descr="A picture containing screenshot, graphics, graphic design, cartoon&#10;&#10;Description automatically generated">
            <a:extLst>
              <a:ext uri="{FF2B5EF4-FFF2-40B4-BE49-F238E27FC236}">
                <a16:creationId xmlns:a16="http://schemas.microsoft.com/office/drawing/2014/main" id="{3025E5C8-467B-6698-2592-56647F65D6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29547" y="4077891"/>
            <a:ext cx="4596888" cy="570390"/>
          </a:xfrm>
          <a:prstGeom prst="rect">
            <a:avLst/>
          </a:prstGeom>
        </p:spPr>
      </p:pic>
      <p:sp>
        <p:nvSpPr>
          <p:cNvPr id="13" name="Arrow: Down 12">
            <a:extLst>
              <a:ext uri="{FF2B5EF4-FFF2-40B4-BE49-F238E27FC236}">
                <a16:creationId xmlns:a16="http://schemas.microsoft.com/office/drawing/2014/main" id="{BACA4C64-3360-B056-009B-9E000C079F45}"/>
              </a:ext>
            </a:extLst>
          </p:cNvPr>
          <p:cNvSpPr/>
          <p:nvPr/>
        </p:nvSpPr>
        <p:spPr>
          <a:xfrm>
            <a:off x="10747316" y="4735734"/>
            <a:ext cx="83101" cy="356613"/>
          </a:xfrm>
          <a:prstGeom prst="downArrow">
            <a:avLst/>
          </a:prstGeom>
          <a:solidFill>
            <a:schemeClr val="tx1">
              <a:lumMod val="50000"/>
              <a:lumOff val="50000"/>
            </a:schemeClr>
          </a:solidFill>
          <a:ln>
            <a:solidFill>
              <a:schemeClr val="bg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descr="A green circle with a black background&#10;&#10;Description automatically generated with low confidence">
            <a:extLst>
              <a:ext uri="{FF2B5EF4-FFF2-40B4-BE49-F238E27FC236}">
                <a16:creationId xmlns:a16="http://schemas.microsoft.com/office/drawing/2014/main" id="{ADCA2975-0B10-11AD-EF37-12A932396C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05324" y="5275726"/>
            <a:ext cx="650187" cy="664063"/>
          </a:xfrm>
          <a:prstGeom prst="rect">
            <a:avLst/>
          </a:prstGeom>
        </p:spPr>
      </p:pic>
      <p:pic>
        <p:nvPicPr>
          <p:cNvPr id="15" name="Picture 14" descr="A green circle with a black background&#10;&#10;Description automatically generated with low confidence">
            <a:extLst>
              <a:ext uri="{FF2B5EF4-FFF2-40B4-BE49-F238E27FC236}">
                <a16:creationId xmlns:a16="http://schemas.microsoft.com/office/drawing/2014/main" id="{8703C6AE-83FC-6251-43CF-B5556FB08F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21735" y="5031380"/>
            <a:ext cx="650187" cy="664063"/>
          </a:xfrm>
          <a:prstGeom prst="rect">
            <a:avLst/>
          </a:prstGeom>
        </p:spPr>
      </p:pic>
      <p:pic>
        <p:nvPicPr>
          <p:cNvPr id="16" name="Picture 15" descr="A green circle with a black background&#10;&#10;Description automatically generated with low confidence">
            <a:extLst>
              <a:ext uri="{FF2B5EF4-FFF2-40B4-BE49-F238E27FC236}">
                <a16:creationId xmlns:a16="http://schemas.microsoft.com/office/drawing/2014/main" id="{67EC9555-BAFC-FB46-305A-6A1E7527A7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917217">
            <a:off x="11147722" y="4957416"/>
            <a:ext cx="650187" cy="664063"/>
          </a:xfrm>
          <a:prstGeom prst="rect">
            <a:avLst/>
          </a:prstGeom>
        </p:spPr>
      </p:pic>
      <p:pic>
        <p:nvPicPr>
          <p:cNvPr id="17" name="Picture 16" descr="A purple circle with black background&#10;&#10;Description automatically generated with medium confidence">
            <a:extLst>
              <a:ext uri="{FF2B5EF4-FFF2-40B4-BE49-F238E27FC236}">
                <a16:creationId xmlns:a16="http://schemas.microsoft.com/office/drawing/2014/main" id="{693373F3-C32D-868C-260F-AA8E2ADB2C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69571" y="4033631"/>
            <a:ext cx="245902" cy="232009"/>
          </a:xfrm>
          <a:prstGeom prst="rect">
            <a:avLst/>
          </a:prstGeom>
        </p:spPr>
      </p:pic>
      <p:pic>
        <p:nvPicPr>
          <p:cNvPr id="18" name="Picture 17" descr="A purple circle with black background&#10;&#10;Description automatically generated with medium confidence">
            <a:extLst>
              <a:ext uri="{FF2B5EF4-FFF2-40B4-BE49-F238E27FC236}">
                <a16:creationId xmlns:a16="http://schemas.microsoft.com/office/drawing/2014/main" id="{3FDB744E-5855-5BEE-E380-D5DCD3800A6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39243" y="4043058"/>
            <a:ext cx="245902" cy="232009"/>
          </a:xfrm>
          <a:prstGeom prst="rect">
            <a:avLst/>
          </a:prstGeom>
        </p:spPr>
      </p:pic>
    </p:spTree>
    <p:extLst>
      <p:ext uri="{BB962C8B-B14F-4D97-AF65-F5344CB8AC3E}">
        <p14:creationId xmlns:p14="http://schemas.microsoft.com/office/powerpoint/2010/main" val="10492517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phics, colorfulness, creativity, art&#10;&#10;Description automatically generated">
            <a:extLst>
              <a:ext uri="{FF2B5EF4-FFF2-40B4-BE49-F238E27FC236}">
                <a16:creationId xmlns:a16="http://schemas.microsoft.com/office/drawing/2014/main" id="{243D98D0-6ED2-AFFD-E194-6FB2886DB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1738" y="1714256"/>
            <a:ext cx="3945088" cy="3739481"/>
          </a:xfrm>
          <a:prstGeom prst="rect">
            <a:avLst/>
          </a:prstGeom>
        </p:spPr>
      </p:pic>
      <p:sp>
        <p:nvSpPr>
          <p:cNvPr id="5" name="Title 4">
            <a:extLst>
              <a:ext uri="{FF2B5EF4-FFF2-40B4-BE49-F238E27FC236}">
                <a16:creationId xmlns:a16="http://schemas.microsoft.com/office/drawing/2014/main" id="{C3DC9AD6-EBE8-9546-273D-B3D30EACD046}"/>
              </a:ext>
            </a:extLst>
          </p:cNvPr>
          <p:cNvSpPr>
            <a:spLocks noGrp="1"/>
          </p:cNvSpPr>
          <p:nvPr>
            <p:ph type="title"/>
          </p:nvPr>
        </p:nvSpPr>
        <p:spPr/>
        <p:txBody>
          <a:bodyPr>
            <a:normAutofit fontScale="90000"/>
          </a:bodyPr>
          <a:lstStyle/>
          <a:p>
            <a:r>
              <a:rPr lang="en-US" sz="4400" err="1">
                <a:latin typeface="Arial Nova Light"/>
              </a:rPr>
              <a:t>pGLO</a:t>
            </a:r>
            <a:r>
              <a:rPr lang="en-US" sz="4400">
                <a:latin typeface="Arial Nova Light"/>
              </a:rPr>
              <a:t> plasmid – regulation of GFP expression</a:t>
            </a:r>
          </a:p>
        </p:txBody>
      </p:sp>
      <p:sp>
        <p:nvSpPr>
          <p:cNvPr id="9" name="TextBox 8">
            <a:extLst>
              <a:ext uri="{FF2B5EF4-FFF2-40B4-BE49-F238E27FC236}">
                <a16:creationId xmlns:a16="http://schemas.microsoft.com/office/drawing/2014/main" id="{C41AB6CC-DEAA-3BCC-AFAA-1E83C613B7AF}"/>
              </a:ext>
            </a:extLst>
          </p:cNvPr>
          <p:cNvSpPr txBox="1"/>
          <p:nvPr/>
        </p:nvSpPr>
        <p:spPr>
          <a:xfrm>
            <a:off x="1706251" y="4490801"/>
            <a:ext cx="3385092" cy="1754326"/>
          </a:xfrm>
          <a:prstGeom prst="rect">
            <a:avLst/>
          </a:prstGeom>
          <a:noFill/>
        </p:spPr>
        <p:txBody>
          <a:bodyPr wrap="square" rtlCol="0">
            <a:spAutoFit/>
          </a:bodyPr>
          <a:lstStyle/>
          <a:p>
            <a:r>
              <a:rPr lang="en-US" b="1" i="1" dirty="0"/>
              <a:t>       amp</a:t>
            </a:r>
            <a:r>
              <a:rPr lang="en-US" b="1" i="1" baseline="30000" dirty="0"/>
              <a:t>r</a:t>
            </a:r>
            <a:r>
              <a:rPr lang="en-US" b="1" dirty="0"/>
              <a:t> (or </a:t>
            </a:r>
            <a:r>
              <a:rPr lang="en-US" b="1" i="1" dirty="0"/>
              <a:t>bla</a:t>
            </a:r>
            <a:r>
              <a:rPr lang="en-US" b="1" dirty="0"/>
              <a:t>) gene                     </a:t>
            </a:r>
          </a:p>
          <a:p>
            <a:r>
              <a:rPr lang="en-US" dirty="0"/>
              <a:t>encodes beta-lactamase, </a:t>
            </a:r>
          </a:p>
          <a:p>
            <a:r>
              <a:rPr lang="en-US" dirty="0"/>
              <a:t> an enzyme that breaks down </a:t>
            </a:r>
          </a:p>
          <a:p>
            <a:r>
              <a:rPr lang="en-US" dirty="0"/>
              <a:t>             ampicillin (an antibiotic)</a:t>
            </a:r>
          </a:p>
          <a:p>
            <a:endParaRPr lang="en-US" dirty="0"/>
          </a:p>
          <a:p>
            <a:endParaRPr lang="en-US" dirty="0"/>
          </a:p>
        </p:txBody>
      </p:sp>
      <p:sp>
        <p:nvSpPr>
          <p:cNvPr id="10" name="TextBox 9">
            <a:extLst>
              <a:ext uri="{FF2B5EF4-FFF2-40B4-BE49-F238E27FC236}">
                <a16:creationId xmlns:a16="http://schemas.microsoft.com/office/drawing/2014/main" id="{3B263590-5DB6-7821-7524-617A2D83B921}"/>
              </a:ext>
            </a:extLst>
          </p:cNvPr>
          <p:cNvSpPr txBox="1"/>
          <p:nvPr/>
        </p:nvSpPr>
        <p:spPr>
          <a:xfrm>
            <a:off x="7021953" y="4493023"/>
            <a:ext cx="2962508" cy="1200329"/>
          </a:xfrm>
          <a:prstGeom prst="rect">
            <a:avLst/>
          </a:prstGeom>
          <a:noFill/>
        </p:spPr>
        <p:txBody>
          <a:bodyPr wrap="square" rtlCol="0">
            <a:spAutoFit/>
          </a:bodyPr>
          <a:lstStyle/>
          <a:p>
            <a:r>
              <a:rPr lang="en-US" b="1" i="1" dirty="0"/>
              <a:t>       gfp </a:t>
            </a:r>
            <a:r>
              <a:rPr lang="en-US" b="1" dirty="0"/>
              <a:t>gene</a:t>
            </a:r>
          </a:p>
          <a:p>
            <a:r>
              <a:rPr lang="en-US" dirty="0"/>
              <a:t>    encodes Green Fluorescent Protein (GFP)</a:t>
            </a:r>
          </a:p>
          <a:p>
            <a:endParaRPr lang="en-US" dirty="0"/>
          </a:p>
        </p:txBody>
      </p:sp>
      <p:sp>
        <p:nvSpPr>
          <p:cNvPr id="11" name="TextBox 10">
            <a:extLst>
              <a:ext uri="{FF2B5EF4-FFF2-40B4-BE49-F238E27FC236}">
                <a16:creationId xmlns:a16="http://schemas.microsoft.com/office/drawing/2014/main" id="{C76EA2F8-B3C5-1CBC-D94A-C98C368064D3}"/>
              </a:ext>
            </a:extLst>
          </p:cNvPr>
          <p:cNvSpPr txBox="1"/>
          <p:nvPr/>
        </p:nvSpPr>
        <p:spPr>
          <a:xfrm>
            <a:off x="1368476" y="2979420"/>
            <a:ext cx="2564715" cy="1477328"/>
          </a:xfrm>
          <a:prstGeom prst="rect">
            <a:avLst/>
          </a:prstGeom>
          <a:noFill/>
        </p:spPr>
        <p:txBody>
          <a:bodyPr wrap="square" rtlCol="0">
            <a:spAutoFit/>
          </a:bodyPr>
          <a:lstStyle/>
          <a:p>
            <a:pPr algn="r"/>
            <a:r>
              <a:rPr lang="en-US" b="1" i="1" dirty="0"/>
              <a:t>ori</a:t>
            </a:r>
            <a:r>
              <a:rPr lang="en-US" b="1" dirty="0"/>
              <a:t>                </a:t>
            </a:r>
          </a:p>
          <a:p>
            <a:pPr algn="r"/>
            <a:r>
              <a:rPr lang="en-US" dirty="0"/>
              <a:t>origin of replication allows bacteria to make copies of plasmid</a:t>
            </a:r>
          </a:p>
          <a:p>
            <a:endParaRPr lang="en-US" dirty="0"/>
          </a:p>
        </p:txBody>
      </p:sp>
      <p:sp>
        <p:nvSpPr>
          <p:cNvPr id="12" name="TextBox 11">
            <a:extLst>
              <a:ext uri="{FF2B5EF4-FFF2-40B4-BE49-F238E27FC236}">
                <a16:creationId xmlns:a16="http://schemas.microsoft.com/office/drawing/2014/main" id="{766939AC-9908-859D-E81E-F8858C29CABD}"/>
              </a:ext>
            </a:extLst>
          </p:cNvPr>
          <p:cNvSpPr txBox="1"/>
          <p:nvPr/>
        </p:nvSpPr>
        <p:spPr>
          <a:xfrm>
            <a:off x="7021953" y="1812285"/>
            <a:ext cx="2650122" cy="1200329"/>
          </a:xfrm>
          <a:prstGeom prst="rect">
            <a:avLst/>
          </a:prstGeom>
          <a:noFill/>
        </p:spPr>
        <p:txBody>
          <a:bodyPr wrap="square" lIns="91440" tIns="45720" rIns="91440" bIns="45720" rtlCol="0" anchor="t">
            <a:spAutoFit/>
          </a:bodyPr>
          <a:lstStyle/>
          <a:p>
            <a:r>
              <a:rPr lang="en-US" b="1" i="1" dirty="0" err="1"/>
              <a:t>araC</a:t>
            </a:r>
            <a:r>
              <a:rPr lang="en-US" b="1" i="1" dirty="0"/>
              <a:t> gene</a:t>
            </a:r>
            <a:r>
              <a:rPr lang="en-US" b="1" dirty="0"/>
              <a:t>                </a:t>
            </a:r>
          </a:p>
          <a:p>
            <a:r>
              <a:rPr lang="en-US" dirty="0"/>
              <a:t> encodes the    </a:t>
            </a:r>
          </a:p>
          <a:p>
            <a:r>
              <a:rPr lang="en-US" dirty="0"/>
              <a:t>   AraC repressor protein</a:t>
            </a:r>
          </a:p>
          <a:p>
            <a:endParaRPr lang="en-US" dirty="0"/>
          </a:p>
        </p:txBody>
      </p:sp>
      <p:pic>
        <p:nvPicPr>
          <p:cNvPr id="23" name="Picture 22">
            <a:extLst>
              <a:ext uri="{FF2B5EF4-FFF2-40B4-BE49-F238E27FC236}">
                <a16:creationId xmlns:a16="http://schemas.microsoft.com/office/drawing/2014/main" id="{E5213FD1-62D0-1F3B-3113-B6C2E18D7F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787" y="4657341"/>
            <a:ext cx="887680" cy="789885"/>
          </a:xfrm>
          <a:prstGeom prst="rect">
            <a:avLst/>
          </a:prstGeom>
        </p:spPr>
      </p:pic>
      <p:pic>
        <p:nvPicPr>
          <p:cNvPr id="24" name="Picture 23">
            <a:extLst>
              <a:ext uri="{FF2B5EF4-FFF2-40B4-BE49-F238E27FC236}">
                <a16:creationId xmlns:a16="http://schemas.microsoft.com/office/drawing/2014/main" id="{CFA87ED8-082B-DC87-F85F-0B966C4A25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510288">
            <a:off x="984683" y="5268366"/>
            <a:ext cx="887680" cy="789885"/>
          </a:xfrm>
          <a:prstGeom prst="rect">
            <a:avLst/>
          </a:prstGeom>
        </p:spPr>
      </p:pic>
      <p:pic>
        <p:nvPicPr>
          <p:cNvPr id="25" name="Picture 24">
            <a:extLst>
              <a:ext uri="{FF2B5EF4-FFF2-40B4-BE49-F238E27FC236}">
                <a16:creationId xmlns:a16="http://schemas.microsoft.com/office/drawing/2014/main" id="{A902EDAA-1702-9FCC-2C84-3475E7D526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47879">
            <a:off x="228128" y="5213069"/>
            <a:ext cx="887680" cy="789885"/>
          </a:xfrm>
          <a:prstGeom prst="rect">
            <a:avLst/>
          </a:prstGeom>
        </p:spPr>
      </p:pic>
      <p:pic>
        <p:nvPicPr>
          <p:cNvPr id="26" name="Picture 25">
            <a:extLst>
              <a:ext uri="{FF2B5EF4-FFF2-40B4-BE49-F238E27FC236}">
                <a16:creationId xmlns:a16="http://schemas.microsoft.com/office/drawing/2014/main" id="{02930411-60F0-9FCC-BAB2-0BBFF9F3FC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4323" y="4977002"/>
            <a:ext cx="999746" cy="1021082"/>
          </a:xfrm>
          <a:prstGeom prst="rect">
            <a:avLst/>
          </a:prstGeom>
        </p:spPr>
      </p:pic>
      <p:pic>
        <p:nvPicPr>
          <p:cNvPr id="27" name="Picture 26">
            <a:extLst>
              <a:ext uri="{FF2B5EF4-FFF2-40B4-BE49-F238E27FC236}">
                <a16:creationId xmlns:a16="http://schemas.microsoft.com/office/drawing/2014/main" id="{60C28901-3260-2A60-3DA4-1792F66279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974277">
            <a:off x="9790962" y="4439888"/>
            <a:ext cx="999746" cy="1021082"/>
          </a:xfrm>
          <a:prstGeom prst="rect">
            <a:avLst/>
          </a:prstGeom>
        </p:spPr>
      </p:pic>
      <p:pic>
        <p:nvPicPr>
          <p:cNvPr id="28" name="Picture 27">
            <a:extLst>
              <a:ext uri="{FF2B5EF4-FFF2-40B4-BE49-F238E27FC236}">
                <a16:creationId xmlns:a16="http://schemas.microsoft.com/office/drawing/2014/main" id="{16818A62-179D-456E-E8A4-E6ECAB648C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5908" y="5330682"/>
            <a:ext cx="999746" cy="1021082"/>
          </a:xfrm>
          <a:prstGeom prst="rect">
            <a:avLst/>
          </a:prstGeom>
        </p:spPr>
      </p:pic>
      <p:pic>
        <p:nvPicPr>
          <p:cNvPr id="29" name="Picture 28" descr="A blue rectangular object with a black background&#10;&#10;Description automatically generated with medium confidence">
            <a:extLst>
              <a:ext uri="{FF2B5EF4-FFF2-40B4-BE49-F238E27FC236}">
                <a16:creationId xmlns:a16="http://schemas.microsoft.com/office/drawing/2014/main" id="{682CE138-6DE0-2116-AED4-6EA6A8ABE6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72643">
            <a:off x="8932575" y="1166664"/>
            <a:ext cx="1056439" cy="828957"/>
          </a:xfrm>
          <a:prstGeom prst="rect">
            <a:avLst/>
          </a:prstGeom>
        </p:spPr>
      </p:pic>
      <p:pic>
        <p:nvPicPr>
          <p:cNvPr id="30" name="Picture 29" descr="A blue rectangular object with a black background&#10;&#10;Description automatically generated with medium confidence">
            <a:extLst>
              <a:ext uri="{FF2B5EF4-FFF2-40B4-BE49-F238E27FC236}">
                <a16:creationId xmlns:a16="http://schemas.microsoft.com/office/drawing/2014/main" id="{3600FFF6-A0C1-6936-B121-541DA17FA3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01458">
            <a:off x="9877112" y="1745237"/>
            <a:ext cx="1056439" cy="828957"/>
          </a:xfrm>
          <a:prstGeom prst="rect">
            <a:avLst/>
          </a:prstGeom>
        </p:spPr>
      </p:pic>
      <p:pic>
        <p:nvPicPr>
          <p:cNvPr id="31" name="Picture 30" descr="A blue rectangular object with a black background&#10;&#10;Description automatically generated with medium confidence">
            <a:extLst>
              <a:ext uri="{FF2B5EF4-FFF2-40B4-BE49-F238E27FC236}">
                <a16:creationId xmlns:a16="http://schemas.microsoft.com/office/drawing/2014/main" id="{3E0D2888-C53F-66BA-8801-6C27BF833C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320252">
            <a:off x="9420948" y="2372911"/>
            <a:ext cx="1056439" cy="828957"/>
          </a:xfrm>
          <a:prstGeom prst="rect">
            <a:avLst/>
          </a:prstGeom>
        </p:spPr>
      </p:pic>
      <p:sp>
        <p:nvSpPr>
          <p:cNvPr id="2" name="TextBox 1">
            <a:extLst>
              <a:ext uri="{FF2B5EF4-FFF2-40B4-BE49-F238E27FC236}">
                <a16:creationId xmlns:a16="http://schemas.microsoft.com/office/drawing/2014/main" id="{6F96088A-98AE-4607-1467-D020AE86BC0A}"/>
              </a:ext>
            </a:extLst>
          </p:cNvPr>
          <p:cNvSpPr txBox="1"/>
          <p:nvPr/>
        </p:nvSpPr>
        <p:spPr>
          <a:xfrm>
            <a:off x="7508020" y="3310251"/>
            <a:ext cx="4350344" cy="1200329"/>
          </a:xfrm>
          <a:prstGeom prst="rect">
            <a:avLst/>
          </a:prstGeom>
          <a:noFill/>
        </p:spPr>
        <p:txBody>
          <a:bodyPr wrap="square" rtlCol="0">
            <a:spAutoFit/>
          </a:bodyPr>
          <a:lstStyle/>
          <a:p>
            <a:r>
              <a:rPr lang="en-US" b="1" i="1" dirty="0"/>
              <a:t>   </a:t>
            </a:r>
            <a:r>
              <a:rPr lang="en-US" b="1" i="1" dirty="0" err="1"/>
              <a:t>pBAD</a:t>
            </a:r>
            <a:r>
              <a:rPr lang="en-US" b="1" i="1" dirty="0"/>
              <a:t> promoter</a:t>
            </a:r>
            <a:endParaRPr lang="en-US" b="1" dirty="0"/>
          </a:p>
          <a:p>
            <a:r>
              <a:rPr lang="en-US" dirty="0"/>
              <a:t>  landing site for RNA polymerase  </a:t>
            </a:r>
          </a:p>
          <a:p>
            <a:r>
              <a:rPr lang="en-US" dirty="0"/>
              <a:t> to transcribe downstream genes</a:t>
            </a:r>
          </a:p>
          <a:p>
            <a:endParaRPr lang="en-US" dirty="0"/>
          </a:p>
        </p:txBody>
      </p:sp>
      <p:sp>
        <p:nvSpPr>
          <p:cNvPr id="3" name="TextBox 2">
            <a:extLst>
              <a:ext uri="{FF2B5EF4-FFF2-40B4-BE49-F238E27FC236}">
                <a16:creationId xmlns:a16="http://schemas.microsoft.com/office/drawing/2014/main" id="{E2836274-B279-A715-BF4E-E537D481BA36}"/>
              </a:ext>
            </a:extLst>
          </p:cNvPr>
          <p:cNvSpPr txBox="1"/>
          <p:nvPr/>
        </p:nvSpPr>
        <p:spPr>
          <a:xfrm>
            <a:off x="5261577" y="3239968"/>
            <a:ext cx="2038668" cy="461665"/>
          </a:xfrm>
          <a:prstGeom prst="rect">
            <a:avLst/>
          </a:prstGeom>
          <a:noFill/>
        </p:spPr>
        <p:txBody>
          <a:bodyPr wrap="square">
            <a:spAutoFit/>
          </a:bodyPr>
          <a:lstStyle/>
          <a:p>
            <a:r>
              <a:rPr lang="en-US" sz="2400" b="1" dirty="0"/>
              <a:t>pGLO</a:t>
            </a:r>
            <a:endParaRPr lang="en-US" b="1" dirty="0"/>
          </a:p>
        </p:txBody>
      </p:sp>
    </p:spTree>
    <p:extLst>
      <p:ext uri="{BB962C8B-B14F-4D97-AF65-F5344CB8AC3E}">
        <p14:creationId xmlns:p14="http://schemas.microsoft.com/office/powerpoint/2010/main" val="40222534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9E5D788-0DDA-F799-8725-24E230D82525}"/>
              </a:ext>
            </a:extLst>
          </p:cNvPr>
          <p:cNvGrpSpPr/>
          <p:nvPr/>
        </p:nvGrpSpPr>
        <p:grpSpPr>
          <a:xfrm>
            <a:off x="10082281" y="3582580"/>
            <a:ext cx="1152525" cy="476250"/>
            <a:chOff x="9647436" y="3105150"/>
            <a:chExt cx="1152525" cy="476250"/>
          </a:xfrm>
        </p:grpSpPr>
        <p:sp>
          <p:nvSpPr>
            <p:cNvPr id="15" name="Rectangle: Rounded Corners 14">
              <a:extLst>
                <a:ext uri="{FF2B5EF4-FFF2-40B4-BE49-F238E27FC236}">
                  <a16:creationId xmlns:a16="http://schemas.microsoft.com/office/drawing/2014/main" id="{E400CC9C-A94B-1BDE-BA60-FA5EEABB4B48}"/>
                </a:ext>
              </a:extLst>
            </p:cNvPr>
            <p:cNvSpPr/>
            <p:nvPr/>
          </p:nvSpPr>
          <p:spPr>
            <a:xfrm>
              <a:off x="9647436" y="3105150"/>
              <a:ext cx="1152525" cy="476250"/>
            </a:xfrm>
            <a:prstGeom prst="roundRect">
              <a:avLst>
                <a:gd name="adj" fmla="val 50000"/>
              </a:avLst>
            </a:prstGeom>
            <a:solidFill>
              <a:srgbClr val="FF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Arial Nova" panose="020B0504020202020204" pitchFamily="34" charset="0"/>
                  <a:cs typeface="72 Black" panose="020B0A04030603020204" pitchFamily="34" charset="0"/>
                </a:rPr>
                <a:t>OFF</a:t>
              </a:r>
            </a:p>
          </p:txBody>
        </p:sp>
        <p:sp>
          <p:nvSpPr>
            <p:cNvPr id="16" name="Oval 15">
              <a:extLst>
                <a:ext uri="{FF2B5EF4-FFF2-40B4-BE49-F238E27FC236}">
                  <a16:creationId xmlns:a16="http://schemas.microsoft.com/office/drawing/2014/main" id="{A050E842-A827-D383-CDD6-205718FC34CE}"/>
                </a:ext>
              </a:extLst>
            </p:cNvPr>
            <p:cNvSpPr/>
            <p:nvPr/>
          </p:nvSpPr>
          <p:spPr>
            <a:xfrm>
              <a:off x="10447161" y="3205210"/>
              <a:ext cx="269853" cy="269853"/>
            </a:xfrm>
            <a:prstGeom prst="ellipse">
              <a:avLst/>
            </a:prstGeom>
            <a:ln>
              <a:solidFill>
                <a:srgbClr val="C00000"/>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8011FA4C-0BFC-5688-9FD3-FC4C0301611F}"/>
              </a:ext>
            </a:extLst>
          </p:cNvPr>
          <p:cNvSpPr>
            <a:spLocks noGrp="1"/>
          </p:cNvSpPr>
          <p:nvPr>
            <p:ph type="title"/>
          </p:nvPr>
        </p:nvSpPr>
        <p:spPr/>
        <p:txBody>
          <a:bodyPr>
            <a:normAutofit/>
          </a:bodyPr>
          <a:lstStyle/>
          <a:p>
            <a:r>
              <a:rPr lang="en-US" sz="4000" dirty="0"/>
              <a:t>Without arabinose in the media</a:t>
            </a:r>
          </a:p>
        </p:txBody>
      </p:sp>
      <p:pic>
        <p:nvPicPr>
          <p:cNvPr id="5" name="Picture 4" descr="A picture containing icon&#10;&#10;Description automatically generated">
            <a:extLst>
              <a:ext uri="{FF2B5EF4-FFF2-40B4-BE49-F238E27FC236}">
                <a16:creationId xmlns:a16="http://schemas.microsoft.com/office/drawing/2014/main" id="{6C9E228D-5E18-2F69-4C2E-38D0424DC188}"/>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tretch>
            <a:fillRect/>
          </a:stretch>
        </p:blipFill>
        <p:spPr>
          <a:xfrm rot="2474989">
            <a:off x="1019926" y="2407606"/>
            <a:ext cx="1827422" cy="4626515"/>
          </a:xfrm>
          <a:prstGeom prst="rect">
            <a:avLst/>
          </a:prstGeom>
        </p:spPr>
      </p:pic>
      <p:cxnSp>
        <p:nvCxnSpPr>
          <p:cNvPr id="14" name="Straight Arrow Connector 13">
            <a:extLst>
              <a:ext uri="{FF2B5EF4-FFF2-40B4-BE49-F238E27FC236}">
                <a16:creationId xmlns:a16="http://schemas.microsoft.com/office/drawing/2014/main" id="{96132FB9-FFBD-7709-64D7-A5B2C00414FD}"/>
              </a:ext>
            </a:extLst>
          </p:cNvPr>
          <p:cNvCxnSpPr>
            <a:cxnSpLocks/>
            <a:stCxn id="31" idx="0"/>
          </p:cNvCxnSpPr>
          <p:nvPr/>
        </p:nvCxnSpPr>
        <p:spPr>
          <a:xfrm flipV="1">
            <a:off x="2291529" y="1562107"/>
            <a:ext cx="4879141" cy="2291041"/>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B75E4402-BB48-225E-FDBD-E6A6019AB571}"/>
              </a:ext>
            </a:extLst>
          </p:cNvPr>
          <p:cNvSpPr/>
          <p:nvPr/>
        </p:nvSpPr>
        <p:spPr>
          <a:xfrm>
            <a:off x="2137429" y="3853148"/>
            <a:ext cx="308200" cy="308200"/>
          </a:xfrm>
          <a:prstGeom prst="ellipse">
            <a:avLst/>
          </a:prstGeom>
          <a:no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5" name="Oval 34">
            <a:extLst>
              <a:ext uri="{FF2B5EF4-FFF2-40B4-BE49-F238E27FC236}">
                <a16:creationId xmlns:a16="http://schemas.microsoft.com/office/drawing/2014/main" id="{77275511-6CCB-765B-8FD1-6852F890B5DE}"/>
              </a:ext>
            </a:extLst>
          </p:cNvPr>
          <p:cNvSpPr/>
          <p:nvPr/>
        </p:nvSpPr>
        <p:spPr>
          <a:xfrm>
            <a:off x="5904452" y="1091059"/>
            <a:ext cx="5671091" cy="5671091"/>
          </a:xfrm>
          <a:prstGeom prst="ellipse">
            <a:avLst/>
          </a:prstGeom>
          <a:no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FF2E4929-D67A-537E-6881-C53FB5449642}"/>
              </a:ext>
            </a:extLst>
          </p:cNvPr>
          <p:cNvCxnSpPr>
            <a:cxnSpLocks/>
            <a:stCxn id="31" idx="4"/>
          </p:cNvCxnSpPr>
          <p:nvPr/>
        </p:nvCxnSpPr>
        <p:spPr>
          <a:xfrm>
            <a:off x="2291529" y="4161348"/>
            <a:ext cx="4893271" cy="2127942"/>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AB86C87-0792-02D7-251C-B2E39AE23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3782" y="4660479"/>
            <a:ext cx="726772" cy="611036"/>
          </a:xfrm>
          <a:prstGeom prst="rect">
            <a:avLst/>
          </a:prstGeom>
        </p:spPr>
      </p:pic>
      <p:pic>
        <p:nvPicPr>
          <p:cNvPr id="6" name="Picture 5">
            <a:extLst>
              <a:ext uri="{FF2B5EF4-FFF2-40B4-BE49-F238E27FC236}">
                <a16:creationId xmlns:a16="http://schemas.microsoft.com/office/drawing/2014/main" id="{4D5BE381-FA4A-D686-22A6-54121E9449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510288">
            <a:off x="8115894" y="5112854"/>
            <a:ext cx="686687" cy="611035"/>
          </a:xfrm>
          <a:prstGeom prst="rect">
            <a:avLst/>
          </a:prstGeom>
        </p:spPr>
      </p:pic>
      <p:pic>
        <p:nvPicPr>
          <p:cNvPr id="7" name="Picture 6">
            <a:extLst>
              <a:ext uri="{FF2B5EF4-FFF2-40B4-BE49-F238E27FC236}">
                <a16:creationId xmlns:a16="http://schemas.microsoft.com/office/drawing/2014/main" id="{C0F3D399-D5F7-8C9D-E5EF-4B82D8B68A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47879">
            <a:off x="7378177" y="5411699"/>
            <a:ext cx="686687" cy="611035"/>
          </a:xfrm>
          <a:prstGeom prst="rect">
            <a:avLst/>
          </a:prstGeom>
        </p:spPr>
      </p:pic>
      <p:pic>
        <p:nvPicPr>
          <p:cNvPr id="17" name="Picture 16" descr="A picture containing graphics, circle, colorfulness, graphic design&#10;&#10;Description automatically generated">
            <a:extLst>
              <a:ext uri="{FF2B5EF4-FFF2-40B4-BE49-F238E27FC236}">
                <a16:creationId xmlns:a16="http://schemas.microsoft.com/office/drawing/2014/main" id="{AC3415D8-FAF9-E04A-E690-A988BAA022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7043" y="2524771"/>
            <a:ext cx="2526298" cy="2567045"/>
          </a:xfrm>
          <a:prstGeom prst="rect">
            <a:avLst/>
          </a:prstGeom>
        </p:spPr>
      </p:pic>
      <p:pic>
        <p:nvPicPr>
          <p:cNvPr id="13" name="Picture 12" descr="A picture containing graphics, circle, colorfulness, graphic design&#10;&#10;Description automatically generated">
            <a:extLst>
              <a:ext uri="{FF2B5EF4-FFF2-40B4-BE49-F238E27FC236}">
                <a16:creationId xmlns:a16="http://schemas.microsoft.com/office/drawing/2014/main" id="{C1F6A0BD-DD80-3827-243F-AB85835952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5568" y="3853147"/>
            <a:ext cx="621480" cy="631504"/>
          </a:xfrm>
          <a:prstGeom prst="rect">
            <a:avLst/>
          </a:prstGeom>
        </p:spPr>
      </p:pic>
      <p:pic>
        <p:nvPicPr>
          <p:cNvPr id="23" name="Picture 22" descr="A blue rectangular object with a black background&#10;&#10;Description automatically generated with medium confidence">
            <a:extLst>
              <a:ext uri="{FF2B5EF4-FFF2-40B4-BE49-F238E27FC236}">
                <a16:creationId xmlns:a16="http://schemas.microsoft.com/office/drawing/2014/main" id="{745B9F61-B220-1A9E-91F9-7671761DD9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72643">
            <a:off x="9292877" y="1634394"/>
            <a:ext cx="740507" cy="581054"/>
          </a:xfrm>
          <a:prstGeom prst="rect">
            <a:avLst/>
          </a:prstGeom>
        </p:spPr>
      </p:pic>
      <p:pic>
        <p:nvPicPr>
          <p:cNvPr id="24" name="Picture 23" descr="A blue rectangular object with a black background&#10;&#10;Description automatically generated with medium confidence">
            <a:extLst>
              <a:ext uri="{FF2B5EF4-FFF2-40B4-BE49-F238E27FC236}">
                <a16:creationId xmlns:a16="http://schemas.microsoft.com/office/drawing/2014/main" id="{2E30C950-288C-49BE-EA15-5157301C3D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01458">
            <a:off x="9744293" y="2266347"/>
            <a:ext cx="740507" cy="581054"/>
          </a:xfrm>
          <a:prstGeom prst="rect">
            <a:avLst/>
          </a:prstGeom>
        </p:spPr>
      </p:pic>
      <p:pic>
        <p:nvPicPr>
          <p:cNvPr id="25" name="Picture 24" descr="A blue rectangular object with a black background&#10;&#10;Description automatically generated with medium confidence">
            <a:extLst>
              <a:ext uri="{FF2B5EF4-FFF2-40B4-BE49-F238E27FC236}">
                <a16:creationId xmlns:a16="http://schemas.microsoft.com/office/drawing/2014/main" id="{B20CB6A6-8798-5F4E-CA53-94F0D87F13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320252">
            <a:off x="9003022" y="2243508"/>
            <a:ext cx="740507" cy="581054"/>
          </a:xfrm>
          <a:prstGeom prst="rect">
            <a:avLst/>
          </a:prstGeom>
        </p:spPr>
      </p:pic>
    </p:spTree>
    <p:extLst>
      <p:ext uri="{BB962C8B-B14F-4D97-AF65-F5344CB8AC3E}">
        <p14:creationId xmlns:p14="http://schemas.microsoft.com/office/powerpoint/2010/main" val="34541824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graphics, design&#10;&#10;Description automatically generated">
            <a:extLst>
              <a:ext uri="{FF2B5EF4-FFF2-40B4-BE49-F238E27FC236}">
                <a16:creationId xmlns:a16="http://schemas.microsoft.com/office/drawing/2014/main" id="{C9F71101-D9DB-148E-A325-30C9B1884CB5}"/>
              </a:ext>
            </a:extLst>
          </p:cNvPr>
          <p:cNvPicPr>
            <a:picLocks noChangeAspect="1"/>
          </p:cNvPicPr>
          <p:nvPr/>
        </p:nvPicPr>
        <p:blipFill rotWithShape="1">
          <a:blip r:embed="rId3">
            <a:extLst>
              <a:ext uri="{28A0092B-C50C-407E-A947-70E740481C1C}">
                <a14:useLocalDpi xmlns:a14="http://schemas.microsoft.com/office/drawing/2010/main" val="0"/>
              </a:ext>
            </a:extLst>
          </a:blip>
          <a:srcRect l="84355" t="6555"/>
          <a:stretch/>
        </p:blipFill>
        <p:spPr>
          <a:xfrm rot="9499026">
            <a:off x="9347591" y="1667539"/>
            <a:ext cx="648658" cy="514763"/>
          </a:xfrm>
          <a:prstGeom prst="rect">
            <a:avLst/>
          </a:prstGeom>
        </p:spPr>
      </p:pic>
      <p:pic>
        <p:nvPicPr>
          <p:cNvPr id="19" name="Picture 18" descr="A picture containing graphics, design&#10;&#10;Description automatically generated">
            <a:extLst>
              <a:ext uri="{FF2B5EF4-FFF2-40B4-BE49-F238E27FC236}">
                <a16:creationId xmlns:a16="http://schemas.microsoft.com/office/drawing/2014/main" id="{B2A47414-F391-8416-83E7-682E3529EA46}"/>
              </a:ext>
            </a:extLst>
          </p:cNvPr>
          <p:cNvPicPr>
            <a:picLocks noChangeAspect="1"/>
          </p:cNvPicPr>
          <p:nvPr/>
        </p:nvPicPr>
        <p:blipFill rotWithShape="1">
          <a:blip r:embed="rId3">
            <a:extLst>
              <a:ext uri="{28A0092B-C50C-407E-A947-70E740481C1C}">
                <a14:useLocalDpi xmlns:a14="http://schemas.microsoft.com/office/drawing/2010/main" val="0"/>
              </a:ext>
            </a:extLst>
          </a:blip>
          <a:srcRect l="84355" t="6555"/>
          <a:stretch/>
        </p:blipFill>
        <p:spPr>
          <a:xfrm rot="1214286">
            <a:off x="9824940" y="2296830"/>
            <a:ext cx="648658" cy="514763"/>
          </a:xfrm>
          <a:prstGeom prst="rect">
            <a:avLst/>
          </a:prstGeom>
        </p:spPr>
      </p:pic>
      <p:pic>
        <p:nvPicPr>
          <p:cNvPr id="30" name="Picture 29" descr="A picture containing graphics, design&#10;&#10;Description automatically generated">
            <a:extLst>
              <a:ext uri="{FF2B5EF4-FFF2-40B4-BE49-F238E27FC236}">
                <a16:creationId xmlns:a16="http://schemas.microsoft.com/office/drawing/2014/main" id="{57AAC9AC-75AE-E9CE-999A-0312F68F981B}"/>
              </a:ext>
            </a:extLst>
          </p:cNvPr>
          <p:cNvPicPr>
            <a:picLocks noChangeAspect="1"/>
          </p:cNvPicPr>
          <p:nvPr/>
        </p:nvPicPr>
        <p:blipFill rotWithShape="1">
          <a:blip r:embed="rId3">
            <a:extLst>
              <a:ext uri="{28A0092B-C50C-407E-A947-70E740481C1C}">
                <a14:useLocalDpi xmlns:a14="http://schemas.microsoft.com/office/drawing/2010/main" val="0"/>
              </a:ext>
            </a:extLst>
          </a:blip>
          <a:srcRect l="84355" t="6555"/>
          <a:stretch/>
        </p:blipFill>
        <p:spPr>
          <a:xfrm rot="17670929">
            <a:off x="9023934" y="2254772"/>
            <a:ext cx="648658" cy="514763"/>
          </a:xfrm>
          <a:prstGeom prst="rect">
            <a:avLst/>
          </a:prstGeom>
        </p:spPr>
      </p:pic>
      <p:sp>
        <p:nvSpPr>
          <p:cNvPr id="2" name="Title 1">
            <a:extLst>
              <a:ext uri="{FF2B5EF4-FFF2-40B4-BE49-F238E27FC236}">
                <a16:creationId xmlns:a16="http://schemas.microsoft.com/office/drawing/2014/main" id="{8011FA4C-0BFC-5688-9FD3-FC4C0301611F}"/>
              </a:ext>
            </a:extLst>
          </p:cNvPr>
          <p:cNvSpPr>
            <a:spLocks noGrp="1"/>
          </p:cNvSpPr>
          <p:nvPr>
            <p:ph type="title"/>
          </p:nvPr>
        </p:nvSpPr>
        <p:spPr/>
        <p:txBody>
          <a:bodyPr>
            <a:normAutofit/>
          </a:bodyPr>
          <a:lstStyle/>
          <a:p>
            <a:r>
              <a:rPr lang="en-US" sz="4000" dirty="0"/>
              <a:t>With arabinose in the media</a:t>
            </a:r>
          </a:p>
        </p:txBody>
      </p:sp>
      <p:pic>
        <p:nvPicPr>
          <p:cNvPr id="5" name="Picture 4" descr="A picture containing icon&#10;&#10;Description automatically generated">
            <a:extLst>
              <a:ext uri="{FF2B5EF4-FFF2-40B4-BE49-F238E27FC236}">
                <a16:creationId xmlns:a16="http://schemas.microsoft.com/office/drawing/2014/main" id="{6C9E228D-5E18-2F69-4C2E-38D0424DC188}"/>
              </a:ext>
            </a:extLst>
          </p:cNvPr>
          <p:cNvPicPr>
            <a:picLocks noChangeAspect="1"/>
          </p:cNvPicPr>
          <p:nvPr/>
        </p:nvPicPr>
        <p:blipFill>
          <a:blip r:embed="rId4" cstate="print">
            <a:alphaModFix amt="70000"/>
            <a:extLst>
              <a:ext uri="{28A0092B-C50C-407E-A947-70E740481C1C}">
                <a14:useLocalDpi xmlns:a14="http://schemas.microsoft.com/office/drawing/2010/main" val="0"/>
              </a:ext>
            </a:extLst>
          </a:blip>
          <a:stretch>
            <a:fillRect/>
          </a:stretch>
        </p:blipFill>
        <p:spPr>
          <a:xfrm rot="2474989">
            <a:off x="1019926" y="2407606"/>
            <a:ext cx="1827422" cy="4626515"/>
          </a:xfrm>
          <a:prstGeom prst="rect">
            <a:avLst/>
          </a:prstGeom>
        </p:spPr>
      </p:pic>
      <p:cxnSp>
        <p:nvCxnSpPr>
          <p:cNvPr id="14" name="Straight Arrow Connector 13">
            <a:extLst>
              <a:ext uri="{FF2B5EF4-FFF2-40B4-BE49-F238E27FC236}">
                <a16:creationId xmlns:a16="http://schemas.microsoft.com/office/drawing/2014/main" id="{96132FB9-FFBD-7709-64D7-A5B2C00414FD}"/>
              </a:ext>
            </a:extLst>
          </p:cNvPr>
          <p:cNvCxnSpPr>
            <a:cxnSpLocks/>
            <a:stCxn id="31" idx="0"/>
          </p:cNvCxnSpPr>
          <p:nvPr/>
        </p:nvCxnSpPr>
        <p:spPr>
          <a:xfrm flipV="1">
            <a:off x="2291529" y="1562107"/>
            <a:ext cx="4879141" cy="2291041"/>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B75E4402-BB48-225E-FDBD-E6A6019AB571}"/>
              </a:ext>
            </a:extLst>
          </p:cNvPr>
          <p:cNvSpPr/>
          <p:nvPr/>
        </p:nvSpPr>
        <p:spPr>
          <a:xfrm>
            <a:off x="2137429" y="3853148"/>
            <a:ext cx="308200" cy="308200"/>
          </a:xfrm>
          <a:prstGeom prst="ellipse">
            <a:avLst/>
          </a:prstGeom>
          <a:no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5" name="Oval 34">
            <a:extLst>
              <a:ext uri="{FF2B5EF4-FFF2-40B4-BE49-F238E27FC236}">
                <a16:creationId xmlns:a16="http://schemas.microsoft.com/office/drawing/2014/main" id="{77275511-6CCB-765B-8FD1-6852F890B5DE}"/>
              </a:ext>
            </a:extLst>
          </p:cNvPr>
          <p:cNvSpPr/>
          <p:nvPr/>
        </p:nvSpPr>
        <p:spPr>
          <a:xfrm>
            <a:off x="5904452" y="1091059"/>
            <a:ext cx="5671091" cy="5671091"/>
          </a:xfrm>
          <a:prstGeom prst="ellipse">
            <a:avLst/>
          </a:prstGeom>
          <a:no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FF2E4929-D67A-537E-6881-C53FB5449642}"/>
              </a:ext>
            </a:extLst>
          </p:cNvPr>
          <p:cNvCxnSpPr>
            <a:cxnSpLocks/>
            <a:stCxn id="31" idx="4"/>
          </p:cNvCxnSpPr>
          <p:nvPr/>
        </p:nvCxnSpPr>
        <p:spPr>
          <a:xfrm>
            <a:off x="2291529" y="4161348"/>
            <a:ext cx="4893271" cy="2127942"/>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AB86C87-0792-02D7-251C-B2E39AE234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3782" y="4660479"/>
            <a:ext cx="726772" cy="611036"/>
          </a:xfrm>
          <a:prstGeom prst="rect">
            <a:avLst/>
          </a:prstGeom>
        </p:spPr>
      </p:pic>
      <p:pic>
        <p:nvPicPr>
          <p:cNvPr id="6" name="Picture 5">
            <a:extLst>
              <a:ext uri="{FF2B5EF4-FFF2-40B4-BE49-F238E27FC236}">
                <a16:creationId xmlns:a16="http://schemas.microsoft.com/office/drawing/2014/main" id="{4D5BE381-FA4A-D686-22A6-54121E9449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510288">
            <a:off x="8115894" y="5112854"/>
            <a:ext cx="686687" cy="611035"/>
          </a:xfrm>
          <a:prstGeom prst="rect">
            <a:avLst/>
          </a:prstGeom>
        </p:spPr>
      </p:pic>
      <p:pic>
        <p:nvPicPr>
          <p:cNvPr id="7" name="Picture 6">
            <a:extLst>
              <a:ext uri="{FF2B5EF4-FFF2-40B4-BE49-F238E27FC236}">
                <a16:creationId xmlns:a16="http://schemas.microsoft.com/office/drawing/2014/main" id="{C0F3D399-D5F7-8C9D-E5EF-4B82D8B68A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247879">
            <a:off x="7378177" y="5411699"/>
            <a:ext cx="686687" cy="611035"/>
          </a:xfrm>
          <a:prstGeom prst="rect">
            <a:avLst/>
          </a:prstGeom>
        </p:spPr>
      </p:pic>
      <p:pic>
        <p:nvPicPr>
          <p:cNvPr id="17" name="Picture 16" descr="A picture containing graphics, circle, colorfulness, graphic design&#10;&#10;Description automatically generated">
            <a:extLst>
              <a:ext uri="{FF2B5EF4-FFF2-40B4-BE49-F238E27FC236}">
                <a16:creationId xmlns:a16="http://schemas.microsoft.com/office/drawing/2014/main" id="{AC3415D8-FAF9-E04A-E690-A988BAA022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7043" y="2524771"/>
            <a:ext cx="2526298" cy="2567045"/>
          </a:xfrm>
          <a:prstGeom prst="rect">
            <a:avLst/>
          </a:prstGeom>
        </p:spPr>
      </p:pic>
      <p:pic>
        <p:nvPicPr>
          <p:cNvPr id="3" name="Picture 2" descr="A purple circle with black background&#10;&#10;Description automatically generated with medium confidence">
            <a:extLst>
              <a:ext uri="{FF2B5EF4-FFF2-40B4-BE49-F238E27FC236}">
                <a16:creationId xmlns:a16="http://schemas.microsoft.com/office/drawing/2014/main" id="{DC8CEC2E-7ACF-DC67-CA57-B206F8B99B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9379" y="2379210"/>
            <a:ext cx="540536" cy="509997"/>
          </a:xfrm>
          <a:prstGeom prst="rect">
            <a:avLst/>
          </a:prstGeom>
        </p:spPr>
      </p:pic>
      <p:pic>
        <p:nvPicPr>
          <p:cNvPr id="8" name="Picture 7" descr="A purple circle with black background&#10;&#10;Description automatically generated with medium confidence">
            <a:extLst>
              <a:ext uri="{FF2B5EF4-FFF2-40B4-BE49-F238E27FC236}">
                <a16:creationId xmlns:a16="http://schemas.microsoft.com/office/drawing/2014/main" id="{A44EA8FA-4562-0072-FC5A-739106DB44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 y="2874981"/>
            <a:ext cx="540536" cy="509997"/>
          </a:xfrm>
          <a:prstGeom prst="rect">
            <a:avLst/>
          </a:prstGeom>
        </p:spPr>
      </p:pic>
      <p:pic>
        <p:nvPicPr>
          <p:cNvPr id="9" name="Picture 8" descr="A purple circle with black background&#10;&#10;Description automatically generated with medium confidence">
            <a:extLst>
              <a:ext uri="{FF2B5EF4-FFF2-40B4-BE49-F238E27FC236}">
                <a16:creationId xmlns:a16="http://schemas.microsoft.com/office/drawing/2014/main" id="{C492F353-0325-D37C-B565-3EA7F4C776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7493" y="5717216"/>
            <a:ext cx="540536" cy="509997"/>
          </a:xfrm>
          <a:prstGeom prst="rect">
            <a:avLst/>
          </a:prstGeom>
        </p:spPr>
      </p:pic>
      <p:pic>
        <p:nvPicPr>
          <p:cNvPr id="11" name="Picture 10" descr="A purple circle with black background&#10;&#10;Description automatically generated with medium confidence">
            <a:extLst>
              <a:ext uri="{FF2B5EF4-FFF2-40B4-BE49-F238E27FC236}">
                <a16:creationId xmlns:a16="http://schemas.microsoft.com/office/drawing/2014/main" id="{53163217-9A20-53B2-E140-5237B01F0F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01038" y="3598149"/>
            <a:ext cx="540536" cy="509997"/>
          </a:xfrm>
          <a:prstGeom prst="rect">
            <a:avLst/>
          </a:prstGeom>
        </p:spPr>
      </p:pic>
      <p:pic>
        <p:nvPicPr>
          <p:cNvPr id="12" name="Picture 11" descr="A purple circle with black background&#10;&#10;Description automatically generated with medium confidence">
            <a:extLst>
              <a:ext uri="{FF2B5EF4-FFF2-40B4-BE49-F238E27FC236}">
                <a16:creationId xmlns:a16="http://schemas.microsoft.com/office/drawing/2014/main" id="{DD2F9F18-4A4C-9242-09A8-9602D034B6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367" y="4465864"/>
            <a:ext cx="540536" cy="509997"/>
          </a:xfrm>
          <a:prstGeom prst="rect">
            <a:avLst/>
          </a:prstGeom>
        </p:spPr>
      </p:pic>
      <p:pic>
        <p:nvPicPr>
          <p:cNvPr id="13" name="Picture 12" descr="A picture containing graphics, circle, colorfulness, graphic design&#10;&#10;Description automatically generated">
            <a:extLst>
              <a:ext uri="{FF2B5EF4-FFF2-40B4-BE49-F238E27FC236}">
                <a16:creationId xmlns:a16="http://schemas.microsoft.com/office/drawing/2014/main" id="{C1F6A0BD-DD80-3827-243F-AB85835952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5568" y="3853147"/>
            <a:ext cx="621480" cy="631504"/>
          </a:xfrm>
          <a:prstGeom prst="rect">
            <a:avLst/>
          </a:prstGeom>
        </p:spPr>
      </p:pic>
      <p:pic>
        <p:nvPicPr>
          <p:cNvPr id="20" name="Picture 19">
            <a:extLst>
              <a:ext uri="{FF2B5EF4-FFF2-40B4-BE49-F238E27FC236}">
                <a16:creationId xmlns:a16="http://schemas.microsoft.com/office/drawing/2014/main" id="{16BE0A66-7882-9368-C0BB-F59EB3A9A0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75750" y="4510459"/>
            <a:ext cx="700768" cy="715723"/>
          </a:xfrm>
          <a:prstGeom prst="rect">
            <a:avLst/>
          </a:prstGeom>
        </p:spPr>
      </p:pic>
      <p:pic>
        <p:nvPicPr>
          <p:cNvPr id="21" name="Picture 20">
            <a:extLst>
              <a:ext uri="{FF2B5EF4-FFF2-40B4-BE49-F238E27FC236}">
                <a16:creationId xmlns:a16="http://schemas.microsoft.com/office/drawing/2014/main" id="{F9566114-CE4F-AC9A-0C4C-52CB9100AA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974277">
            <a:off x="9790244" y="4089918"/>
            <a:ext cx="700768" cy="715723"/>
          </a:xfrm>
          <a:prstGeom prst="rect">
            <a:avLst/>
          </a:prstGeom>
        </p:spPr>
      </p:pic>
      <p:pic>
        <p:nvPicPr>
          <p:cNvPr id="22" name="Picture 21">
            <a:extLst>
              <a:ext uri="{FF2B5EF4-FFF2-40B4-BE49-F238E27FC236}">
                <a16:creationId xmlns:a16="http://schemas.microsoft.com/office/drawing/2014/main" id="{67FA3EB3-94A5-EB06-6A6F-4270DFE606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29683" y="4708870"/>
            <a:ext cx="700768" cy="715723"/>
          </a:xfrm>
          <a:prstGeom prst="rect">
            <a:avLst/>
          </a:prstGeom>
        </p:spPr>
      </p:pic>
      <p:pic>
        <p:nvPicPr>
          <p:cNvPr id="26" name="Picture 25" descr="A purple circle with black background&#10;&#10;Description automatically generated with medium confidence">
            <a:extLst>
              <a:ext uri="{FF2B5EF4-FFF2-40B4-BE49-F238E27FC236}">
                <a16:creationId xmlns:a16="http://schemas.microsoft.com/office/drawing/2014/main" id="{5B273107-7108-D475-3FEB-0CDF2E5EE2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7493" y="3579581"/>
            <a:ext cx="540536" cy="509997"/>
          </a:xfrm>
          <a:prstGeom prst="rect">
            <a:avLst/>
          </a:prstGeom>
        </p:spPr>
      </p:pic>
      <p:grpSp>
        <p:nvGrpSpPr>
          <p:cNvPr id="27" name="Group 26">
            <a:extLst>
              <a:ext uri="{FF2B5EF4-FFF2-40B4-BE49-F238E27FC236}">
                <a16:creationId xmlns:a16="http://schemas.microsoft.com/office/drawing/2014/main" id="{B1205C77-7B69-BC05-B916-322ECFCBF954}"/>
              </a:ext>
            </a:extLst>
          </p:cNvPr>
          <p:cNvGrpSpPr/>
          <p:nvPr/>
        </p:nvGrpSpPr>
        <p:grpSpPr>
          <a:xfrm>
            <a:off x="10089145" y="3579581"/>
            <a:ext cx="1152525" cy="476250"/>
            <a:chOff x="9639300" y="2409825"/>
            <a:chExt cx="1152525" cy="476250"/>
          </a:xfrm>
        </p:grpSpPr>
        <p:sp>
          <p:nvSpPr>
            <p:cNvPr id="28" name="Rectangle: Rounded Corners 27">
              <a:extLst>
                <a:ext uri="{FF2B5EF4-FFF2-40B4-BE49-F238E27FC236}">
                  <a16:creationId xmlns:a16="http://schemas.microsoft.com/office/drawing/2014/main" id="{306B7908-B232-D6EB-3B72-7B6CD89E56CE}"/>
                </a:ext>
              </a:extLst>
            </p:cNvPr>
            <p:cNvSpPr/>
            <p:nvPr/>
          </p:nvSpPr>
          <p:spPr>
            <a:xfrm>
              <a:off x="9639300" y="2409825"/>
              <a:ext cx="1152525" cy="476250"/>
            </a:xfrm>
            <a:prstGeom prst="roundRect">
              <a:avLst>
                <a:gd name="adj" fmla="val 50000"/>
              </a:avLst>
            </a:prstGeom>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latin typeface="Arial Nova" panose="020B0504020202020204" pitchFamily="34" charset="0"/>
                  <a:cs typeface="72 Black" panose="020B0A04030603020204" pitchFamily="34" charset="0"/>
                </a:rPr>
                <a:t>ON</a:t>
              </a:r>
            </a:p>
          </p:txBody>
        </p:sp>
        <p:sp>
          <p:nvSpPr>
            <p:cNvPr id="29" name="Oval 28">
              <a:extLst>
                <a:ext uri="{FF2B5EF4-FFF2-40B4-BE49-F238E27FC236}">
                  <a16:creationId xmlns:a16="http://schemas.microsoft.com/office/drawing/2014/main" id="{B4006A0C-039F-1093-130F-3C24EF83C7B5}"/>
                </a:ext>
              </a:extLst>
            </p:cNvPr>
            <p:cNvSpPr/>
            <p:nvPr/>
          </p:nvSpPr>
          <p:spPr>
            <a:xfrm>
              <a:off x="9734175" y="2509885"/>
              <a:ext cx="269853" cy="269853"/>
            </a:xfrm>
            <a:prstGeom prst="ellipse">
              <a:avLst/>
            </a:prstGeom>
            <a:ln>
              <a:solidFill>
                <a:schemeClr val="accent1">
                  <a:lumMod val="75000"/>
                </a:schemeClr>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pic>
        <p:nvPicPr>
          <p:cNvPr id="32" name="Picture 31" descr="A purple circle with black background&#10;&#10;Description automatically generated with medium confidence">
            <a:extLst>
              <a:ext uri="{FF2B5EF4-FFF2-40B4-BE49-F238E27FC236}">
                <a16:creationId xmlns:a16="http://schemas.microsoft.com/office/drawing/2014/main" id="{DB4A6299-903E-DFA0-A8E7-0B20F0FCF2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9934" y="2311168"/>
            <a:ext cx="383907" cy="362217"/>
          </a:xfrm>
          <a:prstGeom prst="rect">
            <a:avLst/>
          </a:prstGeom>
        </p:spPr>
      </p:pic>
      <p:pic>
        <p:nvPicPr>
          <p:cNvPr id="33" name="Picture 32" descr="A purple circle with black background&#10;&#10;Description automatically generated with medium confidence">
            <a:extLst>
              <a:ext uri="{FF2B5EF4-FFF2-40B4-BE49-F238E27FC236}">
                <a16:creationId xmlns:a16="http://schemas.microsoft.com/office/drawing/2014/main" id="{E56A7B5F-632A-2DE9-6CA9-08C242F49F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63975" y="1867176"/>
            <a:ext cx="383907" cy="362217"/>
          </a:xfrm>
          <a:prstGeom prst="rect">
            <a:avLst/>
          </a:prstGeom>
        </p:spPr>
      </p:pic>
      <p:pic>
        <p:nvPicPr>
          <p:cNvPr id="34" name="Picture 33" descr="A purple circle with black background&#10;&#10;Description automatically generated with medium confidence">
            <a:extLst>
              <a:ext uri="{FF2B5EF4-FFF2-40B4-BE49-F238E27FC236}">
                <a16:creationId xmlns:a16="http://schemas.microsoft.com/office/drawing/2014/main" id="{8B586208-2BEC-55D6-1F4E-2F2EA7E6C2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72927" y="2233691"/>
            <a:ext cx="383907" cy="362217"/>
          </a:xfrm>
          <a:prstGeom prst="rect">
            <a:avLst/>
          </a:prstGeom>
        </p:spPr>
      </p:pic>
    </p:spTree>
    <p:extLst>
      <p:ext uri="{BB962C8B-B14F-4D97-AF65-F5344CB8AC3E}">
        <p14:creationId xmlns:p14="http://schemas.microsoft.com/office/powerpoint/2010/main" val="21778745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7A001-AF11-FC98-9447-182909EFE22A}"/>
              </a:ext>
            </a:extLst>
          </p:cNvPr>
          <p:cNvSpPr>
            <a:spLocks noGrp="1"/>
          </p:cNvSpPr>
          <p:nvPr>
            <p:ph type="title"/>
          </p:nvPr>
        </p:nvSpPr>
        <p:spPr/>
        <p:txBody>
          <a:bodyPr>
            <a:normAutofit/>
          </a:bodyPr>
          <a:lstStyle/>
          <a:p>
            <a:r>
              <a:rPr lang="en-US" sz="4000" dirty="0"/>
              <a:t>Arabinose and AraC</a:t>
            </a:r>
          </a:p>
        </p:txBody>
      </p:sp>
      <p:sp>
        <p:nvSpPr>
          <p:cNvPr id="21" name="TextBox 20">
            <a:extLst>
              <a:ext uri="{FF2B5EF4-FFF2-40B4-BE49-F238E27FC236}">
                <a16:creationId xmlns:a16="http://schemas.microsoft.com/office/drawing/2014/main" id="{1E1DEF01-7B23-6EF2-1B7C-245A55FE4828}"/>
              </a:ext>
            </a:extLst>
          </p:cNvPr>
          <p:cNvSpPr txBox="1"/>
          <p:nvPr/>
        </p:nvSpPr>
        <p:spPr>
          <a:xfrm>
            <a:off x="4289112" y="1720393"/>
            <a:ext cx="2973580" cy="769441"/>
          </a:xfrm>
          <a:prstGeom prst="rect">
            <a:avLst/>
          </a:prstGeom>
          <a:noFill/>
        </p:spPr>
        <p:txBody>
          <a:bodyPr wrap="square" rtlCol="0">
            <a:spAutoFit/>
          </a:bodyPr>
          <a:lstStyle/>
          <a:p>
            <a:pPr algn="ctr"/>
            <a:r>
              <a:rPr lang="en-US" sz="2200" dirty="0"/>
              <a:t>Arabinose </a:t>
            </a:r>
          </a:p>
          <a:p>
            <a:pPr algn="ctr"/>
            <a:r>
              <a:rPr lang="en-US" sz="2200" dirty="0"/>
              <a:t>(inducer)</a:t>
            </a:r>
          </a:p>
        </p:txBody>
      </p:sp>
      <p:sp>
        <p:nvSpPr>
          <p:cNvPr id="22" name="TextBox 21">
            <a:extLst>
              <a:ext uri="{FF2B5EF4-FFF2-40B4-BE49-F238E27FC236}">
                <a16:creationId xmlns:a16="http://schemas.microsoft.com/office/drawing/2014/main" id="{5A85B52A-7362-820A-DD93-7379B2CF9034}"/>
              </a:ext>
            </a:extLst>
          </p:cNvPr>
          <p:cNvSpPr txBox="1"/>
          <p:nvPr/>
        </p:nvSpPr>
        <p:spPr>
          <a:xfrm>
            <a:off x="850899" y="4433715"/>
            <a:ext cx="3692213" cy="769441"/>
          </a:xfrm>
          <a:prstGeom prst="rect">
            <a:avLst/>
          </a:prstGeom>
          <a:noFill/>
        </p:spPr>
        <p:txBody>
          <a:bodyPr wrap="square" rtlCol="0">
            <a:spAutoFit/>
          </a:bodyPr>
          <a:lstStyle/>
          <a:p>
            <a:pPr algn="ctr"/>
            <a:r>
              <a:rPr lang="en-US" sz="2200" dirty="0"/>
              <a:t>AraC acts as a repressor in the absence of arabinose</a:t>
            </a:r>
          </a:p>
        </p:txBody>
      </p:sp>
      <p:sp>
        <p:nvSpPr>
          <p:cNvPr id="24" name="TextBox 23">
            <a:extLst>
              <a:ext uri="{FF2B5EF4-FFF2-40B4-BE49-F238E27FC236}">
                <a16:creationId xmlns:a16="http://schemas.microsoft.com/office/drawing/2014/main" id="{D3669E7E-A380-F96A-9655-C992AB6ED3E1}"/>
              </a:ext>
            </a:extLst>
          </p:cNvPr>
          <p:cNvSpPr txBox="1"/>
          <p:nvPr/>
        </p:nvSpPr>
        <p:spPr>
          <a:xfrm>
            <a:off x="6125323" y="4335745"/>
            <a:ext cx="5455258" cy="1446550"/>
          </a:xfrm>
          <a:prstGeom prst="rect">
            <a:avLst/>
          </a:prstGeom>
          <a:noFill/>
        </p:spPr>
        <p:txBody>
          <a:bodyPr wrap="square" lIns="91440" tIns="45720" rIns="91440" bIns="45720" rtlCol="0" anchor="t">
            <a:spAutoFit/>
          </a:bodyPr>
          <a:lstStyle/>
          <a:p>
            <a:pPr algn="ctr"/>
            <a:r>
              <a:rPr lang="en-US" sz="2200" dirty="0"/>
              <a:t>When arabinose binds </a:t>
            </a:r>
            <a:r>
              <a:rPr lang="en-US" sz="2200" err="1"/>
              <a:t>AraC</a:t>
            </a:r>
            <a:r>
              <a:rPr lang="en-US" sz="2200" dirty="0"/>
              <a:t>, the </a:t>
            </a:r>
            <a:r>
              <a:rPr lang="en-US" sz="2200" err="1"/>
              <a:t>AraC</a:t>
            </a:r>
            <a:r>
              <a:rPr lang="en-US" sz="2200"/>
              <a:t> conformation </a:t>
            </a:r>
            <a:r>
              <a:rPr lang="en-US" sz="2200" dirty="0"/>
              <a:t>changes</a:t>
            </a:r>
            <a:r>
              <a:rPr lang="en-US" sz="2200"/>
              <a:t>, activating </a:t>
            </a:r>
            <a:r>
              <a:rPr lang="en-US" sz="2200" dirty="0"/>
              <a:t>the expression of the </a:t>
            </a:r>
            <a:r>
              <a:rPr lang="en-US" sz="2200" i="1" dirty="0" err="1"/>
              <a:t>araBAD</a:t>
            </a:r>
            <a:r>
              <a:rPr lang="en-US" sz="2200" dirty="0"/>
              <a:t> genes that metabolize arabinose</a:t>
            </a:r>
          </a:p>
        </p:txBody>
      </p:sp>
      <p:pic>
        <p:nvPicPr>
          <p:cNvPr id="35" name="Picture 34" descr="A picture containing graphics, design&#10;&#10;Description automatically generated">
            <a:extLst>
              <a:ext uri="{FF2B5EF4-FFF2-40B4-BE49-F238E27FC236}">
                <a16:creationId xmlns:a16="http://schemas.microsoft.com/office/drawing/2014/main" id="{2494AB91-22B9-ACBF-D044-2F7B057BD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91" y="2954700"/>
            <a:ext cx="10887592" cy="1446549"/>
          </a:xfrm>
          <a:prstGeom prst="rect">
            <a:avLst/>
          </a:prstGeom>
        </p:spPr>
      </p:pic>
      <p:pic>
        <p:nvPicPr>
          <p:cNvPr id="36" name="Picture 35" descr="A purple circle with black background&#10;&#10;Description automatically generated with medium confidence">
            <a:extLst>
              <a:ext uri="{FF2B5EF4-FFF2-40B4-BE49-F238E27FC236}">
                <a16:creationId xmlns:a16="http://schemas.microsoft.com/office/drawing/2014/main" id="{BE896775-F141-5E83-0CDF-2EDF6B3392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9072" y="2773167"/>
            <a:ext cx="1092557" cy="1030831"/>
          </a:xfrm>
          <a:prstGeom prst="rect">
            <a:avLst/>
          </a:prstGeom>
        </p:spPr>
      </p:pic>
      <p:pic>
        <p:nvPicPr>
          <p:cNvPr id="37" name="Picture 36" descr="A purple circle with black background&#10;&#10;Description automatically generated with medium confidence">
            <a:extLst>
              <a:ext uri="{FF2B5EF4-FFF2-40B4-BE49-F238E27FC236}">
                <a16:creationId xmlns:a16="http://schemas.microsoft.com/office/drawing/2014/main" id="{908C9FCD-1FBA-E7BA-D3F9-574B9C5AC0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6643" y="2773167"/>
            <a:ext cx="1092557" cy="1030831"/>
          </a:xfrm>
          <a:prstGeom prst="rect">
            <a:avLst/>
          </a:prstGeom>
        </p:spPr>
      </p:pic>
      <p:pic>
        <p:nvPicPr>
          <p:cNvPr id="38" name="Picture 37" descr="A purple circle with black background&#10;&#10;Description automatically generated with medium confidence">
            <a:extLst>
              <a:ext uri="{FF2B5EF4-FFF2-40B4-BE49-F238E27FC236}">
                <a16:creationId xmlns:a16="http://schemas.microsoft.com/office/drawing/2014/main" id="{0694D65B-542C-E355-29E9-9EAE164D8D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9623" y="2398169"/>
            <a:ext cx="1092557" cy="1030831"/>
          </a:xfrm>
          <a:prstGeom prst="rect">
            <a:avLst/>
          </a:prstGeom>
        </p:spPr>
      </p:pic>
    </p:spTree>
    <p:extLst>
      <p:ext uri="{BB962C8B-B14F-4D97-AF65-F5344CB8AC3E}">
        <p14:creationId xmlns:p14="http://schemas.microsoft.com/office/powerpoint/2010/main" val="8643698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7A001-AF11-FC98-9447-182909EFE22A}"/>
              </a:ext>
            </a:extLst>
          </p:cNvPr>
          <p:cNvSpPr>
            <a:spLocks noGrp="1"/>
          </p:cNvSpPr>
          <p:nvPr>
            <p:ph type="title"/>
          </p:nvPr>
        </p:nvSpPr>
        <p:spPr/>
        <p:txBody>
          <a:bodyPr>
            <a:normAutofit/>
          </a:bodyPr>
          <a:lstStyle/>
          <a:p>
            <a:r>
              <a:rPr lang="en-US" sz="4000" dirty="0"/>
              <a:t>Arabinose operon (</a:t>
            </a:r>
            <a:r>
              <a:rPr lang="en-US" sz="4000" dirty="0" err="1"/>
              <a:t>araBAD</a:t>
            </a:r>
            <a:r>
              <a:rPr lang="en-US" sz="4000" dirty="0"/>
              <a:t> operon)</a:t>
            </a:r>
          </a:p>
        </p:txBody>
      </p:sp>
      <p:pic>
        <p:nvPicPr>
          <p:cNvPr id="4" name="Picture 3" descr="A picture containing screenshot, text, graphics, clock&#10;&#10;Description automatically generated">
            <a:extLst>
              <a:ext uri="{FF2B5EF4-FFF2-40B4-BE49-F238E27FC236}">
                <a16:creationId xmlns:a16="http://schemas.microsoft.com/office/drawing/2014/main" id="{A3C94B79-3C67-3890-5471-BBAF600B2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061" y="3151513"/>
            <a:ext cx="7723648" cy="2078740"/>
          </a:xfrm>
          <a:prstGeom prst="rect">
            <a:avLst/>
          </a:prstGeom>
        </p:spPr>
      </p:pic>
      <p:pic>
        <p:nvPicPr>
          <p:cNvPr id="12" name="Picture 11" descr="A picture containing black, darkness, black and white&#10;&#10;Description automatically generated">
            <a:extLst>
              <a:ext uri="{FF2B5EF4-FFF2-40B4-BE49-F238E27FC236}">
                <a16:creationId xmlns:a16="http://schemas.microsoft.com/office/drawing/2014/main" id="{0283991B-73E8-F6D1-EEA1-B0FA69D23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7094" y="2674386"/>
            <a:ext cx="1463043" cy="716281"/>
          </a:xfrm>
          <a:prstGeom prst="rect">
            <a:avLst/>
          </a:prstGeom>
        </p:spPr>
      </p:pic>
      <p:pic>
        <p:nvPicPr>
          <p:cNvPr id="14" name="Picture 13" descr="A purple bean on a black background&#10;&#10;Description automatically generated with low confidence">
            <a:extLst>
              <a:ext uri="{FF2B5EF4-FFF2-40B4-BE49-F238E27FC236}">
                <a16:creationId xmlns:a16="http://schemas.microsoft.com/office/drawing/2014/main" id="{65C84D66-0EA4-3359-DC4F-E43E81BD29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8193" y="2109161"/>
            <a:ext cx="897803" cy="1186019"/>
          </a:xfrm>
          <a:prstGeom prst="rect">
            <a:avLst/>
          </a:prstGeom>
        </p:spPr>
      </p:pic>
      <p:sp>
        <p:nvSpPr>
          <p:cNvPr id="5" name="TextBox 4">
            <a:extLst>
              <a:ext uri="{FF2B5EF4-FFF2-40B4-BE49-F238E27FC236}">
                <a16:creationId xmlns:a16="http://schemas.microsoft.com/office/drawing/2014/main" id="{A5B8C876-FC13-B150-B4BC-BF3F065E9AA3}"/>
              </a:ext>
            </a:extLst>
          </p:cNvPr>
          <p:cNvSpPr txBox="1"/>
          <p:nvPr/>
        </p:nvSpPr>
        <p:spPr>
          <a:xfrm>
            <a:off x="1622525" y="5193979"/>
            <a:ext cx="8697408" cy="769441"/>
          </a:xfrm>
          <a:prstGeom prst="rect">
            <a:avLst/>
          </a:prstGeom>
          <a:noFill/>
        </p:spPr>
        <p:txBody>
          <a:bodyPr wrap="square" rtlCol="0">
            <a:spAutoFit/>
          </a:bodyPr>
          <a:lstStyle/>
          <a:p>
            <a:pPr algn="ctr"/>
            <a:r>
              <a:rPr lang="en-US" sz="2200" dirty="0"/>
              <a:t>Without arabinose, AraC acts as a repressor – a loop is formed in the DNA, preventing RNA polymerase from transcribing </a:t>
            </a:r>
            <a:r>
              <a:rPr lang="en-US" sz="2200" i="1" dirty="0" err="1"/>
              <a:t>araBAD</a:t>
            </a:r>
            <a:r>
              <a:rPr lang="en-US" sz="2200" dirty="0"/>
              <a:t> genes</a:t>
            </a:r>
          </a:p>
        </p:txBody>
      </p:sp>
      <p:sp>
        <p:nvSpPr>
          <p:cNvPr id="7" name="TextBox 6">
            <a:extLst>
              <a:ext uri="{FF2B5EF4-FFF2-40B4-BE49-F238E27FC236}">
                <a16:creationId xmlns:a16="http://schemas.microsoft.com/office/drawing/2014/main" id="{BBACB046-D915-C8A4-0EA9-4906B46C79A2}"/>
              </a:ext>
            </a:extLst>
          </p:cNvPr>
          <p:cNvSpPr txBox="1"/>
          <p:nvPr/>
        </p:nvSpPr>
        <p:spPr>
          <a:xfrm>
            <a:off x="3751288" y="3708719"/>
            <a:ext cx="1137301" cy="369332"/>
          </a:xfrm>
          <a:prstGeom prst="rect">
            <a:avLst/>
          </a:prstGeom>
          <a:noFill/>
        </p:spPr>
        <p:txBody>
          <a:bodyPr wrap="square">
            <a:spAutoFit/>
          </a:bodyPr>
          <a:lstStyle/>
          <a:p>
            <a:r>
              <a:rPr lang="en-US" dirty="0"/>
              <a:t>AraC</a:t>
            </a:r>
          </a:p>
        </p:txBody>
      </p:sp>
      <p:sp>
        <p:nvSpPr>
          <p:cNvPr id="18" name="TextBox 17">
            <a:extLst>
              <a:ext uri="{FF2B5EF4-FFF2-40B4-BE49-F238E27FC236}">
                <a16:creationId xmlns:a16="http://schemas.microsoft.com/office/drawing/2014/main" id="{3B1ECB69-5073-17BC-A16E-486BA7C47B07}"/>
              </a:ext>
            </a:extLst>
          </p:cNvPr>
          <p:cNvSpPr txBox="1"/>
          <p:nvPr/>
        </p:nvSpPr>
        <p:spPr>
          <a:xfrm>
            <a:off x="6163515" y="1733821"/>
            <a:ext cx="2412073" cy="430887"/>
          </a:xfrm>
          <a:prstGeom prst="rect">
            <a:avLst/>
          </a:prstGeom>
          <a:noFill/>
        </p:spPr>
        <p:txBody>
          <a:bodyPr wrap="square">
            <a:spAutoFit/>
          </a:bodyPr>
          <a:lstStyle/>
          <a:p>
            <a:r>
              <a:rPr lang="en-US" sz="2200" dirty="0"/>
              <a:t>RNA polymerase</a:t>
            </a:r>
          </a:p>
        </p:txBody>
      </p:sp>
      <p:cxnSp>
        <p:nvCxnSpPr>
          <p:cNvPr id="19" name="Straight Connector 18">
            <a:extLst>
              <a:ext uri="{FF2B5EF4-FFF2-40B4-BE49-F238E27FC236}">
                <a16:creationId xmlns:a16="http://schemas.microsoft.com/office/drawing/2014/main" id="{44EE009E-5658-6DB4-8C5F-E9DB85FFA84C}"/>
              </a:ext>
            </a:extLst>
          </p:cNvPr>
          <p:cNvCxnSpPr>
            <a:cxnSpLocks/>
          </p:cNvCxnSpPr>
          <p:nvPr/>
        </p:nvCxnSpPr>
        <p:spPr>
          <a:xfrm flipH="1">
            <a:off x="5778943" y="1971280"/>
            <a:ext cx="384572" cy="293519"/>
          </a:xfrm>
          <a:prstGeom prst="line">
            <a:avLst/>
          </a:prstGeom>
          <a:ln w="19050" cap="rnd">
            <a:tailEnd type="oval"/>
          </a:ln>
        </p:spPr>
        <p:style>
          <a:lnRef idx="1">
            <a:schemeClr val="dk1"/>
          </a:lnRef>
          <a:fillRef idx="0">
            <a:schemeClr val="dk1"/>
          </a:fillRef>
          <a:effectRef idx="0">
            <a:schemeClr val="dk1"/>
          </a:effectRef>
          <a:fontRef idx="minor">
            <a:schemeClr val="tx1"/>
          </a:fontRef>
        </p:style>
      </p:cxnSp>
      <p:grpSp>
        <p:nvGrpSpPr>
          <p:cNvPr id="21" name="Group 20">
            <a:extLst>
              <a:ext uri="{FF2B5EF4-FFF2-40B4-BE49-F238E27FC236}">
                <a16:creationId xmlns:a16="http://schemas.microsoft.com/office/drawing/2014/main" id="{75AA10C5-B34E-DEFE-C4B4-3C311B4330CE}"/>
              </a:ext>
            </a:extLst>
          </p:cNvPr>
          <p:cNvGrpSpPr/>
          <p:nvPr/>
        </p:nvGrpSpPr>
        <p:grpSpPr>
          <a:xfrm>
            <a:off x="10151056" y="3152542"/>
            <a:ext cx="1152525" cy="476250"/>
            <a:chOff x="9647436" y="3105150"/>
            <a:chExt cx="1152525" cy="476250"/>
          </a:xfrm>
        </p:grpSpPr>
        <p:sp>
          <p:nvSpPr>
            <p:cNvPr id="22" name="Rectangle: Rounded Corners 21">
              <a:extLst>
                <a:ext uri="{FF2B5EF4-FFF2-40B4-BE49-F238E27FC236}">
                  <a16:creationId xmlns:a16="http://schemas.microsoft.com/office/drawing/2014/main" id="{2908FA8B-D64C-2A81-8168-784441186F0E}"/>
                </a:ext>
              </a:extLst>
            </p:cNvPr>
            <p:cNvSpPr/>
            <p:nvPr/>
          </p:nvSpPr>
          <p:spPr>
            <a:xfrm>
              <a:off x="9647436" y="3105150"/>
              <a:ext cx="1152525" cy="476250"/>
            </a:xfrm>
            <a:prstGeom prst="roundRect">
              <a:avLst>
                <a:gd name="adj" fmla="val 50000"/>
              </a:avLst>
            </a:prstGeom>
            <a:solidFill>
              <a:srgbClr val="FF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Arial Nova" panose="020B0504020202020204" pitchFamily="34" charset="0"/>
                  <a:cs typeface="72 Black" panose="020B0A04030603020204" pitchFamily="34" charset="0"/>
                </a:rPr>
                <a:t>OFF</a:t>
              </a:r>
            </a:p>
          </p:txBody>
        </p:sp>
        <p:sp>
          <p:nvSpPr>
            <p:cNvPr id="23" name="Oval 22">
              <a:extLst>
                <a:ext uri="{FF2B5EF4-FFF2-40B4-BE49-F238E27FC236}">
                  <a16:creationId xmlns:a16="http://schemas.microsoft.com/office/drawing/2014/main" id="{73E1EEA3-3793-FC77-2400-FB741AD3B900}"/>
                </a:ext>
              </a:extLst>
            </p:cNvPr>
            <p:cNvSpPr/>
            <p:nvPr/>
          </p:nvSpPr>
          <p:spPr>
            <a:xfrm>
              <a:off x="10447161" y="3205210"/>
              <a:ext cx="269853" cy="269853"/>
            </a:xfrm>
            <a:prstGeom prst="ellipse">
              <a:avLst/>
            </a:prstGeom>
            <a:ln>
              <a:solidFill>
                <a:srgbClr val="C00000"/>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1213905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5F00E-FACB-C90F-5D3D-D073F2439FB7}"/>
              </a:ext>
            </a:extLst>
          </p:cNvPr>
          <p:cNvSpPr>
            <a:spLocks noGrp="1"/>
          </p:cNvSpPr>
          <p:nvPr>
            <p:ph type="title"/>
          </p:nvPr>
        </p:nvSpPr>
        <p:spPr/>
        <p:txBody>
          <a:bodyPr>
            <a:normAutofit/>
          </a:bodyPr>
          <a:lstStyle/>
          <a:p>
            <a:r>
              <a:rPr lang="en-US" sz="4000" dirty="0"/>
              <a:t>Cost per gram</a:t>
            </a:r>
          </a:p>
        </p:txBody>
      </p:sp>
      <p:graphicFrame>
        <p:nvGraphicFramePr>
          <p:cNvPr id="3" name="Diagram 2">
            <a:extLst>
              <a:ext uri="{FF2B5EF4-FFF2-40B4-BE49-F238E27FC236}">
                <a16:creationId xmlns:a16="http://schemas.microsoft.com/office/drawing/2014/main" id="{EE3BD43C-B1D4-3C51-2C0B-6C55978171F9}"/>
              </a:ext>
            </a:extLst>
          </p:cNvPr>
          <p:cNvGraphicFramePr/>
          <p:nvPr>
            <p:extLst>
              <p:ext uri="{D42A27DB-BD31-4B8C-83A1-F6EECF244321}">
                <p14:modId xmlns:p14="http://schemas.microsoft.com/office/powerpoint/2010/main" val="1152219946"/>
              </p:ext>
            </p:extLst>
          </p:nvPr>
        </p:nvGraphicFramePr>
        <p:xfrm>
          <a:off x="2124765" y="1445867"/>
          <a:ext cx="8742018" cy="4999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03794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urple bean on a black background&#10;&#10;Description automatically generated with low confidence">
            <a:extLst>
              <a:ext uri="{FF2B5EF4-FFF2-40B4-BE49-F238E27FC236}">
                <a16:creationId xmlns:a16="http://schemas.microsoft.com/office/drawing/2014/main" id="{65C84D66-0EA4-3359-DC4F-E43E81BD2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7324" y="3840740"/>
            <a:ext cx="897803" cy="1186019"/>
          </a:xfrm>
          <a:prstGeom prst="rect">
            <a:avLst/>
          </a:prstGeom>
        </p:spPr>
      </p:pic>
      <p:pic>
        <p:nvPicPr>
          <p:cNvPr id="17" name="Picture 16" descr="A picture containing text, screenshot, graphics, font&#10;&#10;Description automatically generated">
            <a:extLst>
              <a:ext uri="{FF2B5EF4-FFF2-40B4-BE49-F238E27FC236}">
                <a16:creationId xmlns:a16="http://schemas.microsoft.com/office/drawing/2014/main" id="{C08A0A53-B2D1-CA28-D5F5-90558D842E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6205" y="4048890"/>
            <a:ext cx="6967715" cy="966536"/>
          </a:xfrm>
          <a:prstGeom prst="rect">
            <a:avLst/>
          </a:prstGeom>
        </p:spPr>
      </p:pic>
      <p:sp>
        <p:nvSpPr>
          <p:cNvPr id="2" name="Title 1">
            <a:extLst>
              <a:ext uri="{FF2B5EF4-FFF2-40B4-BE49-F238E27FC236}">
                <a16:creationId xmlns:a16="http://schemas.microsoft.com/office/drawing/2014/main" id="{2327A001-AF11-FC98-9447-182909EFE22A}"/>
              </a:ext>
            </a:extLst>
          </p:cNvPr>
          <p:cNvSpPr>
            <a:spLocks noGrp="1"/>
          </p:cNvSpPr>
          <p:nvPr>
            <p:ph type="title"/>
          </p:nvPr>
        </p:nvSpPr>
        <p:spPr/>
        <p:txBody>
          <a:bodyPr>
            <a:normAutofit/>
          </a:bodyPr>
          <a:lstStyle/>
          <a:p>
            <a:r>
              <a:rPr lang="en-US" sz="4000" dirty="0"/>
              <a:t>Arabinose operon (</a:t>
            </a:r>
            <a:r>
              <a:rPr lang="en-US" sz="4000" dirty="0" err="1"/>
              <a:t>araBAD</a:t>
            </a:r>
            <a:r>
              <a:rPr lang="en-US" sz="4000" dirty="0"/>
              <a:t> operon)</a:t>
            </a:r>
          </a:p>
        </p:txBody>
      </p:sp>
      <p:sp>
        <p:nvSpPr>
          <p:cNvPr id="5" name="TextBox 4">
            <a:extLst>
              <a:ext uri="{FF2B5EF4-FFF2-40B4-BE49-F238E27FC236}">
                <a16:creationId xmlns:a16="http://schemas.microsoft.com/office/drawing/2014/main" id="{A5B8C876-FC13-B150-B4BC-BF3F065E9AA3}"/>
              </a:ext>
            </a:extLst>
          </p:cNvPr>
          <p:cNvSpPr txBox="1"/>
          <p:nvPr/>
        </p:nvSpPr>
        <p:spPr>
          <a:xfrm>
            <a:off x="1952566" y="2224530"/>
            <a:ext cx="7249515" cy="769441"/>
          </a:xfrm>
          <a:prstGeom prst="rect">
            <a:avLst/>
          </a:prstGeom>
          <a:noFill/>
        </p:spPr>
        <p:txBody>
          <a:bodyPr wrap="square" lIns="91440" tIns="45720" rIns="91440" bIns="45720" rtlCol="0" anchor="t">
            <a:spAutoFit/>
          </a:bodyPr>
          <a:lstStyle/>
          <a:p>
            <a:pPr algn="ctr"/>
            <a:r>
              <a:rPr lang="en-US" sz="2200" dirty="0"/>
              <a:t>With arabinose, AraC undergoes a conformational change, allowing RNA pol to transcribe the </a:t>
            </a:r>
            <a:r>
              <a:rPr lang="en-US" sz="2200" i="1" dirty="0" err="1"/>
              <a:t>araBAD</a:t>
            </a:r>
            <a:r>
              <a:rPr lang="en-US" sz="2200" dirty="0"/>
              <a:t> genes</a:t>
            </a:r>
          </a:p>
        </p:txBody>
      </p:sp>
      <p:sp>
        <p:nvSpPr>
          <p:cNvPr id="6" name="TextBox 5">
            <a:extLst>
              <a:ext uri="{FF2B5EF4-FFF2-40B4-BE49-F238E27FC236}">
                <a16:creationId xmlns:a16="http://schemas.microsoft.com/office/drawing/2014/main" id="{14FA0FFC-9856-1C4E-A727-FF7B3275E74E}"/>
              </a:ext>
            </a:extLst>
          </p:cNvPr>
          <p:cNvSpPr txBox="1"/>
          <p:nvPr/>
        </p:nvSpPr>
        <p:spPr>
          <a:xfrm>
            <a:off x="6521463" y="3422437"/>
            <a:ext cx="2395801" cy="430887"/>
          </a:xfrm>
          <a:prstGeom prst="rect">
            <a:avLst/>
          </a:prstGeom>
          <a:noFill/>
        </p:spPr>
        <p:txBody>
          <a:bodyPr wrap="square">
            <a:spAutoFit/>
          </a:bodyPr>
          <a:lstStyle/>
          <a:p>
            <a:r>
              <a:rPr lang="en-US" sz="2200" dirty="0"/>
              <a:t>RNA polymerase</a:t>
            </a:r>
          </a:p>
        </p:txBody>
      </p:sp>
      <p:sp>
        <p:nvSpPr>
          <p:cNvPr id="7" name="TextBox 6">
            <a:extLst>
              <a:ext uri="{FF2B5EF4-FFF2-40B4-BE49-F238E27FC236}">
                <a16:creationId xmlns:a16="http://schemas.microsoft.com/office/drawing/2014/main" id="{BBACB046-D915-C8A4-0EA9-4906B46C79A2}"/>
              </a:ext>
            </a:extLst>
          </p:cNvPr>
          <p:cNvSpPr txBox="1"/>
          <p:nvPr/>
        </p:nvSpPr>
        <p:spPr>
          <a:xfrm>
            <a:off x="3002222" y="3442640"/>
            <a:ext cx="1716940" cy="430887"/>
          </a:xfrm>
          <a:prstGeom prst="rect">
            <a:avLst/>
          </a:prstGeom>
          <a:noFill/>
        </p:spPr>
        <p:txBody>
          <a:bodyPr wrap="square">
            <a:spAutoFit/>
          </a:bodyPr>
          <a:lstStyle/>
          <a:p>
            <a:r>
              <a:rPr lang="en-US" sz="2200" dirty="0"/>
              <a:t>arabinose</a:t>
            </a:r>
          </a:p>
        </p:txBody>
      </p:sp>
      <p:pic>
        <p:nvPicPr>
          <p:cNvPr id="10" name="Picture 9" descr="A blue egg with black background&#10;&#10;Description automatically generated with medium confidence">
            <a:extLst>
              <a:ext uri="{FF2B5EF4-FFF2-40B4-BE49-F238E27FC236}">
                <a16:creationId xmlns:a16="http://schemas.microsoft.com/office/drawing/2014/main" id="{143217E1-0587-DE1A-0C49-E05E7ACDA7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3050" y="5473459"/>
            <a:ext cx="2060452" cy="768098"/>
          </a:xfrm>
          <a:prstGeom prst="rect">
            <a:avLst/>
          </a:prstGeom>
        </p:spPr>
      </p:pic>
      <p:sp>
        <p:nvSpPr>
          <p:cNvPr id="11" name="Arrow: Down 10">
            <a:extLst>
              <a:ext uri="{FF2B5EF4-FFF2-40B4-BE49-F238E27FC236}">
                <a16:creationId xmlns:a16="http://schemas.microsoft.com/office/drawing/2014/main" id="{1BB0F91D-F977-7ECB-BD33-A47B29C05D0A}"/>
              </a:ext>
            </a:extLst>
          </p:cNvPr>
          <p:cNvSpPr/>
          <p:nvPr/>
        </p:nvSpPr>
        <p:spPr>
          <a:xfrm>
            <a:off x="7678079" y="4908243"/>
            <a:ext cx="269823" cy="565216"/>
          </a:xfrm>
          <a:prstGeom prst="downArrow">
            <a:avLst/>
          </a:prstGeom>
          <a:solidFill>
            <a:schemeClr val="tx1">
              <a:lumMod val="50000"/>
              <a:lumOff val="50000"/>
            </a:schemeClr>
          </a:solidFill>
          <a:ln>
            <a:solidFill>
              <a:schemeClr val="bg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 name="Picture 17" descr="A purple circle with black background&#10;&#10;Description automatically generated with medium confidence">
            <a:extLst>
              <a:ext uri="{FF2B5EF4-FFF2-40B4-BE49-F238E27FC236}">
                <a16:creationId xmlns:a16="http://schemas.microsoft.com/office/drawing/2014/main" id="{1D5306D1-71BC-F288-60EF-1FB3D998A3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6541" y="4016248"/>
            <a:ext cx="378107" cy="356745"/>
          </a:xfrm>
          <a:prstGeom prst="rect">
            <a:avLst/>
          </a:prstGeom>
        </p:spPr>
      </p:pic>
      <p:pic>
        <p:nvPicPr>
          <p:cNvPr id="19" name="Picture 18" descr="A purple circle with black background&#10;&#10;Description automatically generated with medium confidence">
            <a:extLst>
              <a:ext uri="{FF2B5EF4-FFF2-40B4-BE49-F238E27FC236}">
                <a16:creationId xmlns:a16="http://schemas.microsoft.com/office/drawing/2014/main" id="{E21073E0-9EFA-02AF-4BD3-5FA8C393D4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3443" y="4025675"/>
            <a:ext cx="378107" cy="356745"/>
          </a:xfrm>
          <a:prstGeom prst="rect">
            <a:avLst/>
          </a:prstGeom>
        </p:spPr>
      </p:pic>
      <p:cxnSp>
        <p:nvCxnSpPr>
          <p:cNvPr id="20" name="Straight Connector 19">
            <a:extLst>
              <a:ext uri="{FF2B5EF4-FFF2-40B4-BE49-F238E27FC236}">
                <a16:creationId xmlns:a16="http://schemas.microsoft.com/office/drawing/2014/main" id="{120505A0-EE7F-51B3-3EFE-046AB771B96D}"/>
              </a:ext>
            </a:extLst>
          </p:cNvPr>
          <p:cNvCxnSpPr>
            <a:cxnSpLocks/>
          </p:cNvCxnSpPr>
          <p:nvPr/>
        </p:nvCxnSpPr>
        <p:spPr>
          <a:xfrm flipH="1">
            <a:off x="6090555" y="3732156"/>
            <a:ext cx="384572" cy="293519"/>
          </a:xfrm>
          <a:prstGeom prst="line">
            <a:avLst/>
          </a:prstGeom>
          <a:ln w="19050" cap="rnd">
            <a:tailEnd type="ova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D7408978-C14A-21DA-8DC3-A72FC4E4268A}"/>
              </a:ext>
            </a:extLst>
          </p:cNvPr>
          <p:cNvCxnSpPr>
            <a:cxnSpLocks/>
          </p:cNvCxnSpPr>
          <p:nvPr/>
        </p:nvCxnSpPr>
        <p:spPr>
          <a:xfrm>
            <a:off x="4374372" y="3739935"/>
            <a:ext cx="270648" cy="372065"/>
          </a:xfrm>
          <a:prstGeom prst="line">
            <a:avLst/>
          </a:prstGeom>
          <a:ln w="19050" cap="rnd">
            <a:tailEnd type="oval"/>
          </a:ln>
        </p:spPr>
        <p:style>
          <a:lnRef idx="1">
            <a:schemeClr val="dk1"/>
          </a:lnRef>
          <a:fillRef idx="0">
            <a:schemeClr val="dk1"/>
          </a:fillRef>
          <a:effectRef idx="0">
            <a:schemeClr val="dk1"/>
          </a:effectRef>
          <a:fontRef idx="minor">
            <a:schemeClr val="tx1"/>
          </a:fontRef>
        </p:style>
      </p:cxnSp>
      <p:grpSp>
        <p:nvGrpSpPr>
          <p:cNvPr id="33" name="Group 32">
            <a:extLst>
              <a:ext uri="{FF2B5EF4-FFF2-40B4-BE49-F238E27FC236}">
                <a16:creationId xmlns:a16="http://schemas.microsoft.com/office/drawing/2014/main" id="{40838F8E-D3D0-AABA-5B55-621136C028DC}"/>
              </a:ext>
            </a:extLst>
          </p:cNvPr>
          <p:cNvGrpSpPr/>
          <p:nvPr/>
        </p:nvGrpSpPr>
        <p:grpSpPr>
          <a:xfrm>
            <a:off x="10151055" y="3149403"/>
            <a:ext cx="1152525" cy="476250"/>
            <a:chOff x="9639300" y="2409825"/>
            <a:chExt cx="1152525" cy="476250"/>
          </a:xfrm>
        </p:grpSpPr>
        <p:sp>
          <p:nvSpPr>
            <p:cNvPr id="29" name="Rectangle: Rounded Corners 28">
              <a:extLst>
                <a:ext uri="{FF2B5EF4-FFF2-40B4-BE49-F238E27FC236}">
                  <a16:creationId xmlns:a16="http://schemas.microsoft.com/office/drawing/2014/main" id="{A334DFC2-A55C-76FF-B844-2EBBCE9C1D0A}"/>
                </a:ext>
              </a:extLst>
            </p:cNvPr>
            <p:cNvSpPr/>
            <p:nvPr/>
          </p:nvSpPr>
          <p:spPr>
            <a:xfrm>
              <a:off x="9639300" y="2409825"/>
              <a:ext cx="1152525" cy="476250"/>
            </a:xfrm>
            <a:prstGeom prst="roundRect">
              <a:avLst>
                <a:gd name="adj" fmla="val 50000"/>
              </a:avLst>
            </a:prstGeom>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latin typeface="Arial Nova" panose="020B0504020202020204" pitchFamily="34" charset="0"/>
                  <a:cs typeface="72 Black" panose="020B0A04030603020204" pitchFamily="34" charset="0"/>
                </a:rPr>
                <a:t>ON</a:t>
              </a:r>
            </a:p>
          </p:txBody>
        </p:sp>
        <p:sp>
          <p:nvSpPr>
            <p:cNvPr id="30" name="Oval 29">
              <a:extLst>
                <a:ext uri="{FF2B5EF4-FFF2-40B4-BE49-F238E27FC236}">
                  <a16:creationId xmlns:a16="http://schemas.microsoft.com/office/drawing/2014/main" id="{7408FC75-F8F7-68E1-9DE3-7BBD7406D37B}"/>
                </a:ext>
              </a:extLst>
            </p:cNvPr>
            <p:cNvSpPr/>
            <p:nvPr/>
          </p:nvSpPr>
          <p:spPr>
            <a:xfrm>
              <a:off x="9734175" y="2509885"/>
              <a:ext cx="269853" cy="269853"/>
            </a:xfrm>
            <a:prstGeom prst="ellipse">
              <a:avLst/>
            </a:prstGeom>
            <a:ln>
              <a:solidFill>
                <a:schemeClr val="accent1">
                  <a:lumMod val="75000"/>
                </a:schemeClr>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37846528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7A001-AF11-FC98-9447-182909EFE22A}"/>
              </a:ext>
            </a:extLst>
          </p:cNvPr>
          <p:cNvSpPr>
            <a:spLocks noGrp="1"/>
          </p:cNvSpPr>
          <p:nvPr>
            <p:ph type="title"/>
          </p:nvPr>
        </p:nvSpPr>
        <p:spPr/>
        <p:txBody>
          <a:bodyPr>
            <a:normAutofit/>
          </a:bodyPr>
          <a:lstStyle/>
          <a:p>
            <a:r>
              <a:rPr lang="en-US" sz="4000" dirty="0"/>
              <a:t>Once arabinose is metabolized, switch is off</a:t>
            </a:r>
          </a:p>
        </p:txBody>
      </p:sp>
      <p:pic>
        <p:nvPicPr>
          <p:cNvPr id="4" name="Picture 3" descr="A picture containing screenshot, text, graphics, clock&#10;&#10;Description automatically generated">
            <a:extLst>
              <a:ext uri="{FF2B5EF4-FFF2-40B4-BE49-F238E27FC236}">
                <a16:creationId xmlns:a16="http://schemas.microsoft.com/office/drawing/2014/main" id="{A3C94B79-3C67-3890-5471-BBAF600B2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061" y="3151513"/>
            <a:ext cx="7723648" cy="2078740"/>
          </a:xfrm>
          <a:prstGeom prst="rect">
            <a:avLst/>
          </a:prstGeom>
        </p:spPr>
      </p:pic>
      <p:pic>
        <p:nvPicPr>
          <p:cNvPr id="12" name="Picture 11" descr="A picture containing black, darkness, black and white&#10;&#10;Description automatically generated">
            <a:extLst>
              <a:ext uri="{FF2B5EF4-FFF2-40B4-BE49-F238E27FC236}">
                <a16:creationId xmlns:a16="http://schemas.microsoft.com/office/drawing/2014/main" id="{0283991B-73E8-F6D1-EEA1-B0FA69D23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7094" y="2674386"/>
            <a:ext cx="1463043" cy="716281"/>
          </a:xfrm>
          <a:prstGeom prst="rect">
            <a:avLst/>
          </a:prstGeom>
        </p:spPr>
      </p:pic>
      <p:pic>
        <p:nvPicPr>
          <p:cNvPr id="14" name="Picture 13" descr="A purple bean on a black background&#10;&#10;Description automatically generated with low confidence">
            <a:extLst>
              <a:ext uri="{FF2B5EF4-FFF2-40B4-BE49-F238E27FC236}">
                <a16:creationId xmlns:a16="http://schemas.microsoft.com/office/drawing/2014/main" id="{65C84D66-0EA4-3359-DC4F-E43E81BD29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8193" y="2109161"/>
            <a:ext cx="897803" cy="1186019"/>
          </a:xfrm>
          <a:prstGeom prst="rect">
            <a:avLst/>
          </a:prstGeom>
        </p:spPr>
      </p:pic>
      <p:sp>
        <p:nvSpPr>
          <p:cNvPr id="5" name="TextBox 4">
            <a:extLst>
              <a:ext uri="{FF2B5EF4-FFF2-40B4-BE49-F238E27FC236}">
                <a16:creationId xmlns:a16="http://schemas.microsoft.com/office/drawing/2014/main" id="{A5B8C876-FC13-B150-B4BC-BF3F065E9AA3}"/>
              </a:ext>
            </a:extLst>
          </p:cNvPr>
          <p:cNvSpPr txBox="1"/>
          <p:nvPr/>
        </p:nvSpPr>
        <p:spPr>
          <a:xfrm>
            <a:off x="2357522" y="5164609"/>
            <a:ext cx="7476948" cy="1107996"/>
          </a:xfrm>
          <a:prstGeom prst="rect">
            <a:avLst/>
          </a:prstGeom>
          <a:noFill/>
        </p:spPr>
        <p:txBody>
          <a:bodyPr wrap="square" rtlCol="0">
            <a:spAutoFit/>
          </a:bodyPr>
          <a:lstStyle/>
          <a:p>
            <a:pPr algn="ctr"/>
            <a:r>
              <a:rPr lang="en-US" sz="2200" dirty="0"/>
              <a:t>Without arabinose, AraC acts as a repressor – a loop is formed in the DNA, preventing RNA polymerase from transcribing </a:t>
            </a:r>
            <a:r>
              <a:rPr lang="en-US" sz="2200" i="1" dirty="0" err="1"/>
              <a:t>araBAD</a:t>
            </a:r>
            <a:r>
              <a:rPr lang="en-US" sz="2200" dirty="0"/>
              <a:t> genes</a:t>
            </a:r>
          </a:p>
        </p:txBody>
      </p:sp>
      <p:sp>
        <p:nvSpPr>
          <p:cNvPr id="7" name="TextBox 6">
            <a:extLst>
              <a:ext uri="{FF2B5EF4-FFF2-40B4-BE49-F238E27FC236}">
                <a16:creationId xmlns:a16="http://schemas.microsoft.com/office/drawing/2014/main" id="{BBACB046-D915-C8A4-0EA9-4906B46C79A2}"/>
              </a:ext>
            </a:extLst>
          </p:cNvPr>
          <p:cNvSpPr txBox="1"/>
          <p:nvPr/>
        </p:nvSpPr>
        <p:spPr>
          <a:xfrm>
            <a:off x="3751288" y="3708719"/>
            <a:ext cx="1137301" cy="369332"/>
          </a:xfrm>
          <a:prstGeom prst="rect">
            <a:avLst/>
          </a:prstGeom>
          <a:noFill/>
        </p:spPr>
        <p:txBody>
          <a:bodyPr wrap="square">
            <a:spAutoFit/>
          </a:bodyPr>
          <a:lstStyle/>
          <a:p>
            <a:r>
              <a:rPr lang="en-US" dirty="0"/>
              <a:t>AraC</a:t>
            </a:r>
          </a:p>
        </p:txBody>
      </p:sp>
      <p:grpSp>
        <p:nvGrpSpPr>
          <p:cNvPr id="8" name="Group 7">
            <a:extLst>
              <a:ext uri="{FF2B5EF4-FFF2-40B4-BE49-F238E27FC236}">
                <a16:creationId xmlns:a16="http://schemas.microsoft.com/office/drawing/2014/main" id="{25D72AD2-18D5-CB96-9C6A-F6F2D7CD3EAE}"/>
              </a:ext>
            </a:extLst>
          </p:cNvPr>
          <p:cNvGrpSpPr/>
          <p:nvPr/>
        </p:nvGrpSpPr>
        <p:grpSpPr>
          <a:xfrm>
            <a:off x="10151056" y="3152542"/>
            <a:ext cx="1152525" cy="476250"/>
            <a:chOff x="9647436" y="3105150"/>
            <a:chExt cx="1152525" cy="476250"/>
          </a:xfrm>
        </p:grpSpPr>
        <p:sp>
          <p:nvSpPr>
            <p:cNvPr id="9" name="Rectangle: Rounded Corners 8">
              <a:extLst>
                <a:ext uri="{FF2B5EF4-FFF2-40B4-BE49-F238E27FC236}">
                  <a16:creationId xmlns:a16="http://schemas.microsoft.com/office/drawing/2014/main" id="{995F6D96-6762-620A-8793-E3A4C10B8A6A}"/>
                </a:ext>
              </a:extLst>
            </p:cNvPr>
            <p:cNvSpPr/>
            <p:nvPr/>
          </p:nvSpPr>
          <p:spPr>
            <a:xfrm>
              <a:off x="9647436" y="3105150"/>
              <a:ext cx="1152525" cy="476250"/>
            </a:xfrm>
            <a:prstGeom prst="roundRect">
              <a:avLst>
                <a:gd name="adj" fmla="val 50000"/>
              </a:avLst>
            </a:prstGeom>
            <a:solidFill>
              <a:srgbClr val="FF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Arial Nova" panose="020B0504020202020204" pitchFamily="34" charset="0"/>
                  <a:cs typeface="72 Black" panose="020B0A04030603020204" pitchFamily="34" charset="0"/>
                </a:rPr>
                <a:t>OFF</a:t>
              </a:r>
            </a:p>
          </p:txBody>
        </p:sp>
        <p:sp>
          <p:nvSpPr>
            <p:cNvPr id="10" name="Oval 9">
              <a:extLst>
                <a:ext uri="{FF2B5EF4-FFF2-40B4-BE49-F238E27FC236}">
                  <a16:creationId xmlns:a16="http://schemas.microsoft.com/office/drawing/2014/main" id="{F1F1A788-87B1-1E56-1675-DBE46119D196}"/>
                </a:ext>
              </a:extLst>
            </p:cNvPr>
            <p:cNvSpPr/>
            <p:nvPr/>
          </p:nvSpPr>
          <p:spPr>
            <a:xfrm>
              <a:off x="10447161" y="3205210"/>
              <a:ext cx="269853" cy="269853"/>
            </a:xfrm>
            <a:prstGeom prst="ellipse">
              <a:avLst/>
            </a:prstGeom>
            <a:ln>
              <a:solidFill>
                <a:srgbClr val="C00000"/>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55EA51F3-FC0C-C05B-87E7-F1028453BAC5}"/>
              </a:ext>
            </a:extLst>
          </p:cNvPr>
          <p:cNvSpPr txBox="1"/>
          <p:nvPr/>
        </p:nvSpPr>
        <p:spPr>
          <a:xfrm>
            <a:off x="6163515" y="1733821"/>
            <a:ext cx="2412073" cy="430887"/>
          </a:xfrm>
          <a:prstGeom prst="rect">
            <a:avLst/>
          </a:prstGeom>
          <a:noFill/>
        </p:spPr>
        <p:txBody>
          <a:bodyPr wrap="square">
            <a:spAutoFit/>
          </a:bodyPr>
          <a:lstStyle/>
          <a:p>
            <a:r>
              <a:rPr lang="en-US" dirty="0"/>
              <a:t>RNA </a:t>
            </a:r>
            <a:r>
              <a:rPr lang="en-US" sz="2200" dirty="0"/>
              <a:t>polymerase</a:t>
            </a:r>
          </a:p>
        </p:txBody>
      </p:sp>
      <p:cxnSp>
        <p:nvCxnSpPr>
          <p:cNvPr id="17" name="Straight Connector 16">
            <a:extLst>
              <a:ext uri="{FF2B5EF4-FFF2-40B4-BE49-F238E27FC236}">
                <a16:creationId xmlns:a16="http://schemas.microsoft.com/office/drawing/2014/main" id="{D64B5E41-0014-D217-24EA-5BF89CEC9B23}"/>
              </a:ext>
            </a:extLst>
          </p:cNvPr>
          <p:cNvCxnSpPr>
            <a:cxnSpLocks/>
          </p:cNvCxnSpPr>
          <p:nvPr/>
        </p:nvCxnSpPr>
        <p:spPr>
          <a:xfrm flipH="1">
            <a:off x="5778943" y="1971280"/>
            <a:ext cx="384572" cy="293519"/>
          </a:xfrm>
          <a:prstGeom prst="line">
            <a:avLst/>
          </a:prstGeom>
          <a:ln w="19050" cap="rnd">
            <a:tailEnd type="ova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755928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graphics, diagram, colorfulness&#10;&#10;Description automatically generated">
            <a:extLst>
              <a:ext uri="{FF2B5EF4-FFF2-40B4-BE49-F238E27FC236}">
                <a16:creationId xmlns:a16="http://schemas.microsoft.com/office/drawing/2014/main" id="{EE8F53AC-33EE-C375-2B61-75D129DE9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061" y="3066169"/>
            <a:ext cx="8613666" cy="2164084"/>
          </a:xfrm>
          <a:prstGeom prst="rect">
            <a:avLst/>
          </a:prstGeom>
        </p:spPr>
      </p:pic>
      <p:sp>
        <p:nvSpPr>
          <p:cNvPr id="2" name="Title 1">
            <a:extLst>
              <a:ext uri="{FF2B5EF4-FFF2-40B4-BE49-F238E27FC236}">
                <a16:creationId xmlns:a16="http://schemas.microsoft.com/office/drawing/2014/main" id="{2327A001-AF11-FC98-9447-182909EFE22A}"/>
              </a:ext>
            </a:extLst>
          </p:cNvPr>
          <p:cNvSpPr>
            <a:spLocks noGrp="1"/>
          </p:cNvSpPr>
          <p:nvPr>
            <p:ph type="title"/>
          </p:nvPr>
        </p:nvSpPr>
        <p:spPr/>
        <p:txBody>
          <a:bodyPr>
            <a:normAutofit/>
          </a:bodyPr>
          <a:lstStyle/>
          <a:p>
            <a:r>
              <a:rPr lang="en-US" sz="4000">
                <a:latin typeface="Arial Nova Light"/>
              </a:rPr>
              <a:t>Control of GFP expression - </a:t>
            </a:r>
            <a:r>
              <a:rPr lang="en-US" sz="4000" err="1">
                <a:latin typeface="Arial Nova Light"/>
              </a:rPr>
              <a:t>pGLO</a:t>
            </a:r>
            <a:r>
              <a:rPr lang="en-US" sz="4000">
                <a:latin typeface="Arial Nova Light"/>
              </a:rPr>
              <a:t> plasmid</a:t>
            </a:r>
          </a:p>
        </p:txBody>
      </p:sp>
      <p:pic>
        <p:nvPicPr>
          <p:cNvPr id="12" name="Picture 11" descr="A picture containing black, darkness, black and white&#10;&#10;Description automatically generated">
            <a:extLst>
              <a:ext uri="{FF2B5EF4-FFF2-40B4-BE49-F238E27FC236}">
                <a16:creationId xmlns:a16="http://schemas.microsoft.com/office/drawing/2014/main" id="{0283991B-73E8-F6D1-EEA1-B0FA69D23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7094" y="2674386"/>
            <a:ext cx="1463043" cy="716281"/>
          </a:xfrm>
          <a:prstGeom prst="rect">
            <a:avLst/>
          </a:prstGeom>
        </p:spPr>
      </p:pic>
      <p:pic>
        <p:nvPicPr>
          <p:cNvPr id="14" name="Picture 13" descr="A purple bean on a black background&#10;&#10;Description automatically generated with low confidence">
            <a:extLst>
              <a:ext uri="{FF2B5EF4-FFF2-40B4-BE49-F238E27FC236}">
                <a16:creationId xmlns:a16="http://schemas.microsoft.com/office/drawing/2014/main" id="{65C84D66-0EA4-3359-DC4F-E43E81BD29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8193" y="2109161"/>
            <a:ext cx="897803" cy="1186019"/>
          </a:xfrm>
          <a:prstGeom prst="rect">
            <a:avLst/>
          </a:prstGeom>
        </p:spPr>
      </p:pic>
      <p:sp>
        <p:nvSpPr>
          <p:cNvPr id="5" name="TextBox 4">
            <a:extLst>
              <a:ext uri="{FF2B5EF4-FFF2-40B4-BE49-F238E27FC236}">
                <a16:creationId xmlns:a16="http://schemas.microsoft.com/office/drawing/2014/main" id="{A5B8C876-FC13-B150-B4BC-BF3F065E9AA3}"/>
              </a:ext>
            </a:extLst>
          </p:cNvPr>
          <p:cNvSpPr txBox="1"/>
          <p:nvPr/>
        </p:nvSpPr>
        <p:spPr>
          <a:xfrm>
            <a:off x="2641600" y="5230253"/>
            <a:ext cx="6487409" cy="769441"/>
          </a:xfrm>
          <a:prstGeom prst="rect">
            <a:avLst/>
          </a:prstGeom>
          <a:noFill/>
        </p:spPr>
        <p:txBody>
          <a:bodyPr wrap="square" rtlCol="0">
            <a:spAutoFit/>
          </a:bodyPr>
          <a:lstStyle/>
          <a:p>
            <a:pPr algn="ctr"/>
            <a:r>
              <a:rPr lang="en-US" sz="2200" dirty="0"/>
              <a:t>Without arabinose, RNA polymerase is blocked from transcribing the </a:t>
            </a:r>
            <a:r>
              <a:rPr lang="en-US" sz="2200" i="1" dirty="0"/>
              <a:t>GFP gene.</a:t>
            </a:r>
          </a:p>
        </p:txBody>
      </p:sp>
      <p:sp>
        <p:nvSpPr>
          <p:cNvPr id="7" name="TextBox 6">
            <a:extLst>
              <a:ext uri="{FF2B5EF4-FFF2-40B4-BE49-F238E27FC236}">
                <a16:creationId xmlns:a16="http://schemas.microsoft.com/office/drawing/2014/main" id="{BBACB046-D915-C8A4-0EA9-4906B46C79A2}"/>
              </a:ext>
            </a:extLst>
          </p:cNvPr>
          <p:cNvSpPr txBox="1"/>
          <p:nvPr/>
        </p:nvSpPr>
        <p:spPr>
          <a:xfrm>
            <a:off x="3751288" y="3708719"/>
            <a:ext cx="1137301" cy="369332"/>
          </a:xfrm>
          <a:prstGeom prst="rect">
            <a:avLst/>
          </a:prstGeom>
          <a:noFill/>
        </p:spPr>
        <p:txBody>
          <a:bodyPr wrap="square">
            <a:spAutoFit/>
          </a:bodyPr>
          <a:lstStyle/>
          <a:p>
            <a:r>
              <a:rPr lang="en-US" dirty="0"/>
              <a:t>AraC</a:t>
            </a:r>
          </a:p>
        </p:txBody>
      </p:sp>
      <p:grpSp>
        <p:nvGrpSpPr>
          <p:cNvPr id="9" name="Group 8">
            <a:extLst>
              <a:ext uri="{FF2B5EF4-FFF2-40B4-BE49-F238E27FC236}">
                <a16:creationId xmlns:a16="http://schemas.microsoft.com/office/drawing/2014/main" id="{4439E466-448F-863E-A686-DC181F5980E9}"/>
              </a:ext>
            </a:extLst>
          </p:cNvPr>
          <p:cNvGrpSpPr/>
          <p:nvPr/>
        </p:nvGrpSpPr>
        <p:grpSpPr>
          <a:xfrm>
            <a:off x="10151056" y="3152542"/>
            <a:ext cx="1152525" cy="476250"/>
            <a:chOff x="9647436" y="3105150"/>
            <a:chExt cx="1152525" cy="476250"/>
          </a:xfrm>
        </p:grpSpPr>
        <p:sp>
          <p:nvSpPr>
            <p:cNvPr id="10" name="Rectangle: Rounded Corners 9">
              <a:extLst>
                <a:ext uri="{FF2B5EF4-FFF2-40B4-BE49-F238E27FC236}">
                  <a16:creationId xmlns:a16="http://schemas.microsoft.com/office/drawing/2014/main" id="{07DFE031-1142-6EB5-24A9-01DA02D0BB89}"/>
                </a:ext>
              </a:extLst>
            </p:cNvPr>
            <p:cNvSpPr/>
            <p:nvPr/>
          </p:nvSpPr>
          <p:spPr>
            <a:xfrm>
              <a:off x="9647436" y="3105150"/>
              <a:ext cx="1152525" cy="476250"/>
            </a:xfrm>
            <a:prstGeom prst="roundRect">
              <a:avLst>
                <a:gd name="adj" fmla="val 50000"/>
              </a:avLst>
            </a:prstGeom>
            <a:solidFill>
              <a:srgbClr val="FF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Arial Nova" panose="020B0504020202020204" pitchFamily="34" charset="0"/>
                  <a:cs typeface="72 Black" panose="020B0A04030603020204" pitchFamily="34" charset="0"/>
                </a:rPr>
                <a:t>OFF</a:t>
              </a:r>
            </a:p>
          </p:txBody>
        </p:sp>
        <p:sp>
          <p:nvSpPr>
            <p:cNvPr id="11" name="Oval 10">
              <a:extLst>
                <a:ext uri="{FF2B5EF4-FFF2-40B4-BE49-F238E27FC236}">
                  <a16:creationId xmlns:a16="http://schemas.microsoft.com/office/drawing/2014/main" id="{C16A7A3C-B538-1DE2-2162-AC755CA85A96}"/>
                </a:ext>
              </a:extLst>
            </p:cNvPr>
            <p:cNvSpPr/>
            <p:nvPr/>
          </p:nvSpPr>
          <p:spPr>
            <a:xfrm>
              <a:off x="10447161" y="3205210"/>
              <a:ext cx="269853" cy="269853"/>
            </a:xfrm>
            <a:prstGeom prst="ellipse">
              <a:avLst/>
            </a:prstGeom>
            <a:ln>
              <a:solidFill>
                <a:srgbClr val="C00000"/>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D60CF7C2-AAE7-275D-82AC-7697DBFF00E6}"/>
              </a:ext>
            </a:extLst>
          </p:cNvPr>
          <p:cNvSpPr txBox="1"/>
          <p:nvPr/>
        </p:nvSpPr>
        <p:spPr>
          <a:xfrm>
            <a:off x="6163515" y="1733821"/>
            <a:ext cx="2337933" cy="430887"/>
          </a:xfrm>
          <a:prstGeom prst="rect">
            <a:avLst/>
          </a:prstGeom>
          <a:noFill/>
        </p:spPr>
        <p:txBody>
          <a:bodyPr wrap="square">
            <a:spAutoFit/>
          </a:bodyPr>
          <a:lstStyle/>
          <a:p>
            <a:r>
              <a:rPr lang="en-US" sz="2200" dirty="0"/>
              <a:t>RNA polymerase</a:t>
            </a:r>
          </a:p>
        </p:txBody>
      </p:sp>
      <p:cxnSp>
        <p:nvCxnSpPr>
          <p:cNvPr id="15" name="Straight Connector 14">
            <a:extLst>
              <a:ext uri="{FF2B5EF4-FFF2-40B4-BE49-F238E27FC236}">
                <a16:creationId xmlns:a16="http://schemas.microsoft.com/office/drawing/2014/main" id="{C6024DC3-3258-3089-3F4A-4978D2625B60}"/>
              </a:ext>
            </a:extLst>
          </p:cNvPr>
          <p:cNvCxnSpPr>
            <a:cxnSpLocks/>
          </p:cNvCxnSpPr>
          <p:nvPr/>
        </p:nvCxnSpPr>
        <p:spPr>
          <a:xfrm flipH="1">
            <a:off x="5778943" y="1971280"/>
            <a:ext cx="384572" cy="293519"/>
          </a:xfrm>
          <a:prstGeom prst="line">
            <a:avLst/>
          </a:prstGeom>
          <a:ln w="19050" cap="rnd">
            <a:tailEnd type="ova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582184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urple bean on a black background&#10;&#10;Description automatically generated with low confidence">
            <a:extLst>
              <a:ext uri="{FF2B5EF4-FFF2-40B4-BE49-F238E27FC236}">
                <a16:creationId xmlns:a16="http://schemas.microsoft.com/office/drawing/2014/main" id="{65C84D66-0EA4-3359-DC4F-E43E81BD2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4624" y="3878840"/>
            <a:ext cx="897803" cy="1186019"/>
          </a:xfrm>
          <a:prstGeom prst="rect">
            <a:avLst/>
          </a:prstGeom>
        </p:spPr>
      </p:pic>
      <p:pic>
        <p:nvPicPr>
          <p:cNvPr id="26" name="Picture 25" descr="A picture containing screenshot, graphics, graphic design, cartoon&#10;&#10;Description automatically generated">
            <a:extLst>
              <a:ext uri="{FF2B5EF4-FFF2-40B4-BE49-F238E27FC236}">
                <a16:creationId xmlns:a16="http://schemas.microsoft.com/office/drawing/2014/main" id="{2A9DC5E4-0A3E-0CE9-36C3-57100189A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0117" y="4077751"/>
            <a:ext cx="7068312" cy="877048"/>
          </a:xfrm>
          <a:prstGeom prst="rect">
            <a:avLst/>
          </a:prstGeom>
        </p:spPr>
      </p:pic>
      <p:sp>
        <p:nvSpPr>
          <p:cNvPr id="5" name="TextBox 4">
            <a:extLst>
              <a:ext uri="{FF2B5EF4-FFF2-40B4-BE49-F238E27FC236}">
                <a16:creationId xmlns:a16="http://schemas.microsoft.com/office/drawing/2014/main" id="{A5B8C876-FC13-B150-B4BC-BF3F065E9AA3}"/>
              </a:ext>
            </a:extLst>
          </p:cNvPr>
          <p:cNvSpPr txBox="1"/>
          <p:nvPr/>
        </p:nvSpPr>
        <p:spPr>
          <a:xfrm>
            <a:off x="2893161" y="2112408"/>
            <a:ext cx="6780031" cy="769441"/>
          </a:xfrm>
          <a:prstGeom prst="rect">
            <a:avLst/>
          </a:prstGeom>
          <a:noFill/>
        </p:spPr>
        <p:txBody>
          <a:bodyPr wrap="square" rtlCol="0">
            <a:spAutoFit/>
          </a:bodyPr>
          <a:lstStyle/>
          <a:p>
            <a:pPr algn="ctr"/>
            <a:r>
              <a:rPr lang="en-US" sz="2200" dirty="0"/>
              <a:t>With arabinose, RNA polymerase can transcribe the GFP gene</a:t>
            </a:r>
          </a:p>
        </p:txBody>
      </p:sp>
      <p:sp>
        <p:nvSpPr>
          <p:cNvPr id="11" name="Arrow: Down 10">
            <a:extLst>
              <a:ext uri="{FF2B5EF4-FFF2-40B4-BE49-F238E27FC236}">
                <a16:creationId xmlns:a16="http://schemas.microsoft.com/office/drawing/2014/main" id="{1BB0F91D-F977-7ECB-BD33-A47B29C05D0A}"/>
              </a:ext>
            </a:extLst>
          </p:cNvPr>
          <p:cNvSpPr/>
          <p:nvPr/>
        </p:nvSpPr>
        <p:spPr>
          <a:xfrm>
            <a:off x="7678079" y="4908243"/>
            <a:ext cx="269823" cy="565216"/>
          </a:xfrm>
          <a:prstGeom prst="downArrow">
            <a:avLst/>
          </a:prstGeom>
          <a:solidFill>
            <a:schemeClr val="tx1">
              <a:lumMod val="50000"/>
              <a:lumOff val="50000"/>
            </a:schemeClr>
          </a:solidFill>
          <a:ln>
            <a:solidFill>
              <a:schemeClr val="bg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3" descr="A green circle with a black background&#10;&#10;Description automatically generated with low confidence">
            <a:extLst>
              <a:ext uri="{FF2B5EF4-FFF2-40B4-BE49-F238E27FC236}">
                <a16:creationId xmlns:a16="http://schemas.microsoft.com/office/drawing/2014/main" id="{73B1272A-2C80-62B2-6307-00D0A88460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8206" y="5473459"/>
            <a:ext cx="999746" cy="1021082"/>
          </a:xfrm>
          <a:prstGeom prst="rect">
            <a:avLst/>
          </a:prstGeom>
        </p:spPr>
      </p:pic>
      <p:pic>
        <p:nvPicPr>
          <p:cNvPr id="9" name="Picture 8" descr="A green circle with a black background&#10;&#10;Description automatically generated with low confidence">
            <a:extLst>
              <a:ext uri="{FF2B5EF4-FFF2-40B4-BE49-F238E27FC236}">
                <a16:creationId xmlns:a16="http://schemas.microsoft.com/office/drawing/2014/main" id="{3BF0D145-1588-EAF6-43EF-7A7A668EE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177" y="5544006"/>
            <a:ext cx="999746" cy="1021082"/>
          </a:xfrm>
          <a:prstGeom prst="rect">
            <a:avLst/>
          </a:prstGeom>
        </p:spPr>
      </p:pic>
      <p:pic>
        <p:nvPicPr>
          <p:cNvPr id="12" name="Picture 11" descr="A green circle with a black background&#10;&#10;Description automatically generated with low confidence">
            <a:extLst>
              <a:ext uri="{FF2B5EF4-FFF2-40B4-BE49-F238E27FC236}">
                <a16:creationId xmlns:a16="http://schemas.microsoft.com/office/drawing/2014/main" id="{EE72725D-186C-C224-BA2E-A22CA2EF57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17217">
            <a:off x="8064822" y="5647384"/>
            <a:ext cx="999746" cy="1021082"/>
          </a:xfrm>
          <a:prstGeom prst="rect">
            <a:avLst/>
          </a:prstGeom>
        </p:spPr>
      </p:pic>
      <p:sp>
        <p:nvSpPr>
          <p:cNvPr id="16" name="Title 1">
            <a:extLst>
              <a:ext uri="{FF2B5EF4-FFF2-40B4-BE49-F238E27FC236}">
                <a16:creationId xmlns:a16="http://schemas.microsoft.com/office/drawing/2014/main" id="{8229F507-9D35-F8C4-E5AD-26E6BBE6BFA4}"/>
              </a:ext>
            </a:extLst>
          </p:cNvPr>
          <p:cNvSpPr>
            <a:spLocks noGrp="1"/>
          </p:cNvSpPr>
          <p:nvPr>
            <p:ph type="title"/>
          </p:nvPr>
        </p:nvSpPr>
        <p:spPr>
          <a:xfrm>
            <a:off x="609599" y="412750"/>
            <a:ext cx="10972799" cy="789884"/>
          </a:xfrm>
        </p:spPr>
        <p:txBody>
          <a:bodyPr>
            <a:normAutofit/>
          </a:bodyPr>
          <a:lstStyle/>
          <a:p>
            <a:r>
              <a:rPr lang="en-US" sz="4000">
                <a:latin typeface="Arial Nova Light"/>
              </a:rPr>
              <a:t>Control of GFP expression - pGLO plasmid</a:t>
            </a:r>
          </a:p>
        </p:txBody>
      </p:sp>
      <p:pic>
        <p:nvPicPr>
          <p:cNvPr id="20" name="Picture 19" descr="A purple circle with black background&#10;&#10;Description automatically generated with medium confidence">
            <a:extLst>
              <a:ext uri="{FF2B5EF4-FFF2-40B4-BE49-F238E27FC236}">
                <a16:creationId xmlns:a16="http://schemas.microsoft.com/office/drawing/2014/main" id="{B2DB7283-AF64-E489-5DED-D1174020DE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6259" y="4044709"/>
            <a:ext cx="378107" cy="356745"/>
          </a:xfrm>
          <a:prstGeom prst="rect">
            <a:avLst/>
          </a:prstGeom>
        </p:spPr>
      </p:pic>
      <p:pic>
        <p:nvPicPr>
          <p:cNvPr id="21" name="Picture 20" descr="A purple circle with black background&#10;&#10;Description automatically generated with medium confidence">
            <a:extLst>
              <a:ext uri="{FF2B5EF4-FFF2-40B4-BE49-F238E27FC236}">
                <a16:creationId xmlns:a16="http://schemas.microsoft.com/office/drawing/2014/main" id="{DCCD64CF-B1B3-548D-59C8-3B3F54D82E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1286" y="4054136"/>
            <a:ext cx="378107" cy="356745"/>
          </a:xfrm>
          <a:prstGeom prst="rect">
            <a:avLst/>
          </a:prstGeom>
        </p:spPr>
      </p:pic>
      <p:grpSp>
        <p:nvGrpSpPr>
          <p:cNvPr id="22" name="Group 21">
            <a:extLst>
              <a:ext uri="{FF2B5EF4-FFF2-40B4-BE49-F238E27FC236}">
                <a16:creationId xmlns:a16="http://schemas.microsoft.com/office/drawing/2014/main" id="{11FF4F4A-BF6A-D499-4AF6-751452F03DF3}"/>
              </a:ext>
            </a:extLst>
          </p:cNvPr>
          <p:cNvGrpSpPr/>
          <p:nvPr/>
        </p:nvGrpSpPr>
        <p:grpSpPr>
          <a:xfrm>
            <a:off x="10151055" y="3149403"/>
            <a:ext cx="1152525" cy="476250"/>
            <a:chOff x="9639300" y="2409825"/>
            <a:chExt cx="1152525" cy="476250"/>
          </a:xfrm>
        </p:grpSpPr>
        <p:sp>
          <p:nvSpPr>
            <p:cNvPr id="23" name="Rectangle: Rounded Corners 22">
              <a:extLst>
                <a:ext uri="{FF2B5EF4-FFF2-40B4-BE49-F238E27FC236}">
                  <a16:creationId xmlns:a16="http://schemas.microsoft.com/office/drawing/2014/main" id="{79C4BA2D-D5E7-3AA2-D1B9-5BBB5D4BF9F1}"/>
                </a:ext>
              </a:extLst>
            </p:cNvPr>
            <p:cNvSpPr/>
            <p:nvPr/>
          </p:nvSpPr>
          <p:spPr>
            <a:xfrm>
              <a:off x="9639300" y="2409825"/>
              <a:ext cx="1152525" cy="476250"/>
            </a:xfrm>
            <a:prstGeom prst="roundRect">
              <a:avLst>
                <a:gd name="adj" fmla="val 50000"/>
              </a:avLst>
            </a:prstGeom>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latin typeface="Arial Nova" panose="020B0504020202020204" pitchFamily="34" charset="0"/>
                  <a:cs typeface="72 Black" panose="020B0A04030603020204" pitchFamily="34" charset="0"/>
                </a:rPr>
                <a:t>ON</a:t>
              </a:r>
            </a:p>
          </p:txBody>
        </p:sp>
        <p:sp>
          <p:nvSpPr>
            <p:cNvPr id="24" name="Oval 23">
              <a:extLst>
                <a:ext uri="{FF2B5EF4-FFF2-40B4-BE49-F238E27FC236}">
                  <a16:creationId xmlns:a16="http://schemas.microsoft.com/office/drawing/2014/main" id="{1B39D873-D6A0-DB37-2E64-1BC7B929E417}"/>
                </a:ext>
              </a:extLst>
            </p:cNvPr>
            <p:cNvSpPr/>
            <p:nvPr/>
          </p:nvSpPr>
          <p:spPr>
            <a:xfrm>
              <a:off x="9734175" y="2509885"/>
              <a:ext cx="269853" cy="269853"/>
            </a:xfrm>
            <a:prstGeom prst="ellipse">
              <a:avLst/>
            </a:prstGeom>
            <a:ln>
              <a:solidFill>
                <a:schemeClr val="accent1">
                  <a:lumMod val="75000"/>
                </a:schemeClr>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4DB57986-E4C3-D131-621B-C562E40AEC76}"/>
              </a:ext>
            </a:extLst>
          </p:cNvPr>
          <p:cNvSpPr txBox="1"/>
          <p:nvPr/>
        </p:nvSpPr>
        <p:spPr>
          <a:xfrm>
            <a:off x="6475127" y="3494698"/>
            <a:ext cx="2347597" cy="430887"/>
          </a:xfrm>
          <a:prstGeom prst="rect">
            <a:avLst/>
          </a:prstGeom>
          <a:noFill/>
        </p:spPr>
        <p:txBody>
          <a:bodyPr wrap="square">
            <a:spAutoFit/>
          </a:bodyPr>
          <a:lstStyle/>
          <a:p>
            <a:r>
              <a:rPr lang="en-US" sz="2200" dirty="0"/>
              <a:t>RNA polymerase</a:t>
            </a:r>
          </a:p>
        </p:txBody>
      </p:sp>
      <p:cxnSp>
        <p:nvCxnSpPr>
          <p:cNvPr id="28" name="Straight Connector 27">
            <a:extLst>
              <a:ext uri="{FF2B5EF4-FFF2-40B4-BE49-F238E27FC236}">
                <a16:creationId xmlns:a16="http://schemas.microsoft.com/office/drawing/2014/main" id="{329A5D72-6F5B-E8FF-84B6-CC12416D4728}"/>
              </a:ext>
            </a:extLst>
          </p:cNvPr>
          <p:cNvCxnSpPr>
            <a:cxnSpLocks/>
          </p:cNvCxnSpPr>
          <p:nvPr/>
        </p:nvCxnSpPr>
        <p:spPr>
          <a:xfrm flipH="1">
            <a:off x="6090555" y="3732156"/>
            <a:ext cx="384572" cy="293519"/>
          </a:xfrm>
          <a:prstGeom prst="line">
            <a:avLst/>
          </a:prstGeom>
          <a:ln w="19050" cap="rnd">
            <a:tailEnd type="oval"/>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072086FE-DEC9-BD86-4D5C-BE9C9983AECA}"/>
              </a:ext>
            </a:extLst>
          </p:cNvPr>
          <p:cNvSpPr txBox="1"/>
          <p:nvPr/>
        </p:nvSpPr>
        <p:spPr>
          <a:xfrm>
            <a:off x="2965622" y="3442640"/>
            <a:ext cx="1679398" cy="430887"/>
          </a:xfrm>
          <a:prstGeom prst="rect">
            <a:avLst/>
          </a:prstGeom>
          <a:noFill/>
        </p:spPr>
        <p:txBody>
          <a:bodyPr wrap="square">
            <a:spAutoFit/>
          </a:bodyPr>
          <a:lstStyle/>
          <a:p>
            <a:r>
              <a:rPr lang="en-US" sz="2200" dirty="0"/>
              <a:t>arabinose</a:t>
            </a:r>
          </a:p>
        </p:txBody>
      </p:sp>
      <p:cxnSp>
        <p:nvCxnSpPr>
          <p:cNvPr id="30" name="Straight Connector 29">
            <a:extLst>
              <a:ext uri="{FF2B5EF4-FFF2-40B4-BE49-F238E27FC236}">
                <a16:creationId xmlns:a16="http://schemas.microsoft.com/office/drawing/2014/main" id="{BBB620C1-1C7C-E9EA-23E2-21B33B2821DD}"/>
              </a:ext>
            </a:extLst>
          </p:cNvPr>
          <p:cNvCxnSpPr>
            <a:cxnSpLocks/>
          </p:cNvCxnSpPr>
          <p:nvPr/>
        </p:nvCxnSpPr>
        <p:spPr>
          <a:xfrm>
            <a:off x="4374372" y="3739935"/>
            <a:ext cx="270648" cy="372065"/>
          </a:xfrm>
          <a:prstGeom prst="line">
            <a:avLst/>
          </a:prstGeom>
          <a:ln w="19050" cap="rnd">
            <a:tailEnd type="ova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591514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phics, colorfulness, creativity, art&#10;&#10;Description automatically generated">
            <a:extLst>
              <a:ext uri="{FF2B5EF4-FFF2-40B4-BE49-F238E27FC236}">
                <a16:creationId xmlns:a16="http://schemas.microsoft.com/office/drawing/2014/main" id="{243D98D0-6ED2-AFFD-E194-6FB2886DB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1738" y="1714256"/>
            <a:ext cx="3945088" cy="3739481"/>
          </a:xfrm>
          <a:prstGeom prst="rect">
            <a:avLst/>
          </a:prstGeom>
        </p:spPr>
      </p:pic>
      <p:sp>
        <p:nvSpPr>
          <p:cNvPr id="5" name="Title 4">
            <a:extLst>
              <a:ext uri="{FF2B5EF4-FFF2-40B4-BE49-F238E27FC236}">
                <a16:creationId xmlns:a16="http://schemas.microsoft.com/office/drawing/2014/main" id="{C3DC9AD6-EBE8-9546-273D-B3D30EACD046}"/>
              </a:ext>
            </a:extLst>
          </p:cNvPr>
          <p:cNvSpPr>
            <a:spLocks noGrp="1"/>
          </p:cNvSpPr>
          <p:nvPr>
            <p:ph type="title"/>
          </p:nvPr>
        </p:nvSpPr>
        <p:spPr/>
        <p:txBody>
          <a:bodyPr>
            <a:normAutofit/>
          </a:bodyPr>
          <a:lstStyle/>
          <a:p>
            <a:r>
              <a:rPr lang="en-US" sz="4000" err="1">
                <a:latin typeface="Arial Nova Light"/>
              </a:rPr>
              <a:t>pGLO</a:t>
            </a:r>
            <a:r>
              <a:rPr lang="en-US" sz="4000">
                <a:latin typeface="Arial Nova Light"/>
              </a:rPr>
              <a:t> plasmid</a:t>
            </a:r>
            <a:endParaRPr lang="en-US" sz="4000" dirty="0"/>
          </a:p>
        </p:txBody>
      </p:sp>
      <p:sp>
        <p:nvSpPr>
          <p:cNvPr id="9" name="TextBox 8">
            <a:extLst>
              <a:ext uri="{FF2B5EF4-FFF2-40B4-BE49-F238E27FC236}">
                <a16:creationId xmlns:a16="http://schemas.microsoft.com/office/drawing/2014/main" id="{C41AB6CC-DEAA-3BCC-AFAA-1E83C613B7AF}"/>
              </a:ext>
            </a:extLst>
          </p:cNvPr>
          <p:cNvSpPr txBox="1"/>
          <p:nvPr/>
        </p:nvSpPr>
        <p:spPr>
          <a:xfrm>
            <a:off x="1706251" y="4490801"/>
            <a:ext cx="3385092" cy="1754326"/>
          </a:xfrm>
          <a:prstGeom prst="rect">
            <a:avLst/>
          </a:prstGeom>
          <a:noFill/>
        </p:spPr>
        <p:txBody>
          <a:bodyPr wrap="square" lIns="91440" tIns="45720" rIns="91440" bIns="45720" rtlCol="0" anchor="t">
            <a:spAutoFit/>
          </a:bodyPr>
          <a:lstStyle/>
          <a:p>
            <a:r>
              <a:rPr lang="en-US" b="1" i="1" err="1"/>
              <a:t>amp</a:t>
            </a:r>
            <a:r>
              <a:rPr lang="en-US" b="1" i="1" baseline="30000" err="1"/>
              <a:t>r</a:t>
            </a:r>
            <a:r>
              <a:rPr lang="en-US" b="1" dirty="0"/>
              <a:t> (or </a:t>
            </a:r>
            <a:r>
              <a:rPr lang="en-US" b="1" i="1" err="1"/>
              <a:t>bla</a:t>
            </a:r>
            <a:r>
              <a:rPr lang="en-US" b="1" dirty="0"/>
              <a:t>) gene</a:t>
            </a:r>
            <a:r>
              <a:rPr lang="en-US" b="1"/>
              <a:t>                     </a:t>
            </a:r>
            <a:endParaRPr lang="en-US" b="1" dirty="0"/>
          </a:p>
          <a:p>
            <a:r>
              <a:rPr lang="en-US" dirty="0"/>
              <a:t>encodes beta-lactamase,</a:t>
            </a:r>
            <a:r>
              <a:rPr lang="en-US"/>
              <a:t> </a:t>
            </a:r>
            <a:endParaRPr lang="en-US" dirty="0"/>
          </a:p>
          <a:p>
            <a:r>
              <a:rPr lang="en-US"/>
              <a:t> </a:t>
            </a:r>
            <a:r>
              <a:rPr lang="en-US" dirty="0"/>
              <a:t>an enzyme that breaks down</a:t>
            </a:r>
            <a:r>
              <a:rPr lang="en-US"/>
              <a:t> </a:t>
            </a:r>
            <a:endParaRPr lang="en-US" dirty="0"/>
          </a:p>
          <a:p>
            <a:r>
              <a:rPr lang="en-US" dirty="0"/>
              <a:t>ampicillin (an antibiotic)</a:t>
            </a:r>
          </a:p>
          <a:p>
            <a:endParaRPr lang="en-US" dirty="0"/>
          </a:p>
          <a:p>
            <a:endParaRPr lang="en-US" dirty="0"/>
          </a:p>
        </p:txBody>
      </p:sp>
      <p:sp>
        <p:nvSpPr>
          <p:cNvPr id="10" name="TextBox 9">
            <a:extLst>
              <a:ext uri="{FF2B5EF4-FFF2-40B4-BE49-F238E27FC236}">
                <a16:creationId xmlns:a16="http://schemas.microsoft.com/office/drawing/2014/main" id="{3B263590-5DB6-7821-7524-617A2D83B921}"/>
              </a:ext>
            </a:extLst>
          </p:cNvPr>
          <p:cNvSpPr txBox="1"/>
          <p:nvPr/>
        </p:nvSpPr>
        <p:spPr>
          <a:xfrm>
            <a:off x="7021953" y="4493023"/>
            <a:ext cx="2962508" cy="1200329"/>
          </a:xfrm>
          <a:prstGeom prst="rect">
            <a:avLst/>
          </a:prstGeom>
          <a:noFill/>
        </p:spPr>
        <p:txBody>
          <a:bodyPr wrap="square" rtlCol="0">
            <a:spAutoFit/>
          </a:bodyPr>
          <a:lstStyle/>
          <a:p>
            <a:r>
              <a:rPr lang="en-US" b="1" i="1" dirty="0"/>
              <a:t>       gfp </a:t>
            </a:r>
            <a:r>
              <a:rPr lang="en-US" b="1" dirty="0"/>
              <a:t>gene</a:t>
            </a:r>
          </a:p>
          <a:p>
            <a:r>
              <a:rPr lang="en-US" dirty="0"/>
              <a:t>    encodes Green Fluorescent Protein (GFP)</a:t>
            </a:r>
          </a:p>
          <a:p>
            <a:endParaRPr lang="en-US" dirty="0"/>
          </a:p>
        </p:txBody>
      </p:sp>
      <p:sp>
        <p:nvSpPr>
          <p:cNvPr id="11" name="TextBox 10">
            <a:extLst>
              <a:ext uri="{FF2B5EF4-FFF2-40B4-BE49-F238E27FC236}">
                <a16:creationId xmlns:a16="http://schemas.microsoft.com/office/drawing/2014/main" id="{C76EA2F8-B3C5-1CBC-D94A-C98C368064D3}"/>
              </a:ext>
            </a:extLst>
          </p:cNvPr>
          <p:cNvSpPr txBox="1"/>
          <p:nvPr/>
        </p:nvSpPr>
        <p:spPr>
          <a:xfrm>
            <a:off x="1368476" y="2979420"/>
            <a:ext cx="2564715" cy="1477328"/>
          </a:xfrm>
          <a:prstGeom prst="rect">
            <a:avLst/>
          </a:prstGeom>
          <a:noFill/>
        </p:spPr>
        <p:txBody>
          <a:bodyPr wrap="square" rtlCol="0">
            <a:spAutoFit/>
          </a:bodyPr>
          <a:lstStyle/>
          <a:p>
            <a:pPr algn="r"/>
            <a:r>
              <a:rPr lang="en-US" b="1" i="1" dirty="0"/>
              <a:t>ori</a:t>
            </a:r>
            <a:r>
              <a:rPr lang="en-US" b="1" dirty="0"/>
              <a:t>                </a:t>
            </a:r>
          </a:p>
          <a:p>
            <a:pPr algn="r"/>
            <a:r>
              <a:rPr lang="en-US" dirty="0"/>
              <a:t>origin of replication allows bacteria to make copies of plasmid</a:t>
            </a:r>
          </a:p>
          <a:p>
            <a:endParaRPr lang="en-US" dirty="0"/>
          </a:p>
        </p:txBody>
      </p:sp>
      <p:sp>
        <p:nvSpPr>
          <p:cNvPr id="12" name="TextBox 11">
            <a:extLst>
              <a:ext uri="{FF2B5EF4-FFF2-40B4-BE49-F238E27FC236}">
                <a16:creationId xmlns:a16="http://schemas.microsoft.com/office/drawing/2014/main" id="{766939AC-9908-859D-E81E-F8858C29CABD}"/>
              </a:ext>
            </a:extLst>
          </p:cNvPr>
          <p:cNvSpPr txBox="1"/>
          <p:nvPr/>
        </p:nvSpPr>
        <p:spPr>
          <a:xfrm>
            <a:off x="6921040" y="1534705"/>
            <a:ext cx="3062351" cy="1200329"/>
          </a:xfrm>
          <a:prstGeom prst="rect">
            <a:avLst/>
          </a:prstGeom>
          <a:noFill/>
        </p:spPr>
        <p:txBody>
          <a:bodyPr wrap="square" lIns="91440" tIns="45720" rIns="91440" bIns="45720" rtlCol="0" anchor="t">
            <a:spAutoFit/>
          </a:bodyPr>
          <a:lstStyle/>
          <a:p>
            <a:r>
              <a:rPr lang="en-US" b="1" i="1" dirty="0" err="1"/>
              <a:t>araC</a:t>
            </a:r>
            <a:r>
              <a:rPr lang="en-US" b="1" i="1" dirty="0"/>
              <a:t> gene</a:t>
            </a:r>
            <a:r>
              <a:rPr lang="en-US" b="1"/>
              <a:t>                </a:t>
            </a:r>
            <a:endParaRPr lang="en-US" b="1" dirty="0"/>
          </a:p>
          <a:p>
            <a:r>
              <a:rPr lang="en-US"/>
              <a:t>  </a:t>
            </a:r>
            <a:r>
              <a:rPr lang="en-US" dirty="0"/>
              <a:t>encodes the </a:t>
            </a:r>
            <a:r>
              <a:rPr lang="en-US" err="1"/>
              <a:t>AraC</a:t>
            </a:r>
            <a:r>
              <a:rPr lang="en-US"/>
              <a:t>                </a:t>
            </a:r>
            <a:endParaRPr lang="en-US" dirty="0"/>
          </a:p>
          <a:p>
            <a:r>
              <a:rPr lang="en-US"/>
              <a:t>  </a:t>
            </a:r>
            <a:r>
              <a:rPr lang="en-US" dirty="0"/>
              <a:t> repressor protein</a:t>
            </a:r>
          </a:p>
          <a:p>
            <a:endParaRPr lang="en-US" dirty="0"/>
          </a:p>
        </p:txBody>
      </p:sp>
      <p:pic>
        <p:nvPicPr>
          <p:cNvPr id="23" name="Picture 22">
            <a:extLst>
              <a:ext uri="{FF2B5EF4-FFF2-40B4-BE49-F238E27FC236}">
                <a16:creationId xmlns:a16="http://schemas.microsoft.com/office/drawing/2014/main" id="{E5213FD1-62D0-1F3B-3113-B6C2E18D7F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787" y="4657341"/>
            <a:ext cx="887680" cy="789885"/>
          </a:xfrm>
          <a:prstGeom prst="rect">
            <a:avLst/>
          </a:prstGeom>
        </p:spPr>
      </p:pic>
      <p:pic>
        <p:nvPicPr>
          <p:cNvPr id="24" name="Picture 23">
            <a:extLst>
              <a:ext uri="{FF2B5EF4-FFF2-40B4-BE49-F238E27FC236}">
                <a16:creationId xmlns:a16="http://schemas.microsoft.com/office/drawing/2014/main" id="{CFA87ED8-082B-DC87-F85F-0B966C4A25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510288">
            <a:off x="984683" y="5268366"/>
            <a:ext cx="887680" cy="789885"/>
          </a:xfrm>
          <a:prstGeom prst="rect">
            <a:avLst/>
          </a:prstGeom>
        </p:spPr>
      </p:pic>
      <p:pic>
        <p:nvPicPr>
          <p:cNvPr id="25" name="Picture 24">
            <a:extLst>
              <a:ext uri="{FF2B5EF4-FFF2-40B4-BE49-F238E27FC236}">
                <a16:creationId xmlns:a16="http://schemas.microsoft.com/office/drawing/2014/main" id="{A902EDAA-1702-9FCC-2C84-3475E7D526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47879">
            <a:off x="228128" y="5213069"/>
            <a:ext cx="887680" cy="789885"/>
          </a:xfrm>
          <a:prstGeom prst="rect">
            <a:avLst/>
          </a:prstGeom>
        </p:spPr>
      </p:pic>
      <p:pic>
        <p:nvPicPr>
          <p:cNvPr id="26" name="Picture 25">
            <a:extLst>
              <a:ext uri="{FF2B5EF4-FFF2-40B4-BE49-F238E27FC236}">
                <a16:creationId xmlns:a16="http://schemas.microsoft.com/office/drawing/2014/main" id="{02930411-60F0-9FCC-BAB2-0BBFF9F3FC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4323" y="4977002"/>
            <a:ext cx="999746" cy="1021082"/>
          </a:xfrm>
          <a:prstGeom prst="rect">
            <a:avLst/>
          </a:prstGeom>
        </p:spPr>
      </p:pic>
      <p:pic>
        <p:nvPicPr>
          <p:cNvPr id="27" name="Picture 26">
            <a:extLst>
              <a:ext uri="{FF2B5EF4-FFF2-40B4-BE49-F238E27FC236}">
                <a16:creationId xmlns:a16="http://schemas.microsoft.com/office/drawing/2014/main" id="{60C28901-3260-2A60-3DA4-1792F66279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974277">
            <a:off x="9790962" y="4439888"/>
            <a:ext cx="999746" cy="1021082"/>
          </a:xfrm>
          <a:prstGeom prst="rect">
            <a:avLst/>
          </a:prstGeom>
        </p:spPr>
      </p:pic>
      <p:pic>
        <p:nvPicPr>
          <p:cNvPr id="28" name="Picture 27">
            <a:extLst>
              <a:ext uri="{FF2B5EF4-FFF2-40B4-BE49-F238E27FC236}">
                <a16:creationId xmlns:a16="http://schemas.microsoft.com/office/drawing/2014/main" id="{16818A62-179D-456E-E8A4-E6ECAB648C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5908" y="5330682"/>
            <a:ext cx="999746" cy="1021082"/>
          </a:xfrm>
          <a:prstGeom prst="rect">
            <a:avLst/>
          </a:prstGeom>
        </p:spPr>
      </p:pic>
      <p:pic>
        <p:nvPicPr>
          <p:cNvPr id="29" name="Picture 28" descr="A blue rectangular object with a black background&#10;&#10;Description automatically generated with medium confidence">
            <a:extLst>
              <a:ext uri="{FF2B5EF4-FFF2-40B4-BE49-F238E27FC236}">
                <a16:creationId xmlns:a16="http://schemas.microsoft.com/office/drawing/2014/main" id="{682CE138-6DE0-2116-AED4-6EA6A8ABE6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72643">
            <a:off x="8932575" y="1166664"/>
            <a:ext cx="1056439" cy="828957"/>
          </a:xfrm>
          <a:prstGeom prst="rect">
            <a:avLst/>
          </a:prstGeom>
        </p:spPr>
      </p:pic>
      <p:pic>
        <p:nvPicPr>
          <p:cNvPr id="30" name="Picture 29" descr="A blue rectangular object with a black background&#10;&#10;Description automatically generated with medium confidence">
            <a:extLst>
              <a:ext uri="{FF2B5EF4-FFF2-40B4-BE49-F238E27FC236}">
                <a16:creationId xmlns:a16="http://schemas.microsoft.com/office/drawing/2014/main" id="{3600FFF6-A0C1-6936-B121-541DA17FA3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01458">
            <a:off x="9737944" y="1887256"/>
            <a:ext cx="1056439" cy="828957"/>
          </a:xfrm>
          <a:prstGeom prst="rect">
            <a:avLst/>
          </a:prstGeom>
        </p:spPr>
      </p:pic>
      <p:pic>
        <p:nvPicPr>
          <p:cNvPr id="31" name="Picture 30" descr="A blue rectangular object with a black background&#10;&#10;Description automatically generated with medium confidence">
            <a:extLst>
              <a:ext uri="{FF2B5EF4-FFF2-40B4-BE49-F238E27FC236}">
                <a16:creationId xmlns:a16="http://schemas.microsoft.com/office/drawing/2014/main" id="{3E0D2888-C53F-66BA-8801-6C27BF833C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320252">
            <a:off x="8973753" y="2235984"/>
            <a:ext cx="1056439" cy="828957"/>
          </a:xfrm>
          <a:prstGeom prst="rect">
            <a:avLst/>
          </a:prstGeom>
        </p:spPr>
      </p:pic>
      <p:sp>
        <p:nvSpPr>
          <p:cNvPr id="2" name="TextBox 1">
            <a:extLst>
              <a:ext uri="{FF2B5EF4-FFF2-40B4-BE49-F238E27FC236}">
                <a16:creationId xmlns:a16="http://schemas.microsoft.com/office/drawing/2014/main" id="{6F96088A-98AE-4607-1467-D020AE86BC0A}"/>
              </a:ext>
            </a:extLst>
          </p:cNvPr>
          <p:cNvSpPr txBox="1"/>
          <p:nvPr/>
        </p:nvSpPr>
        <p:spPr>
          <a:xfrm>
            <a:off x="7508020" y="3310251"/>
            <a:ext cx="4350344" cy="1200329"/>
          </a:xfrm>
          <a:prstGeom prst="rect">
            <a:avLst/>
          </a:prstGeom>
          <a:noFill/>
        </p:spPr>
        <p:txBody>
          <a:bodyPr wrap="square" rtlCol="0">
            <a:spAutoFit/>
          </a:bodyPr>
          <a:lstStyle/>
          <a:p>
            <a:r>
              <a:rPr lang="en-US" b="1" i="1" dirty="0"/>
              <a:t>   </a:t>
            </a:r>
            <a:r>
              <a:rPr lang="en-US" b="1" i="1" dirty="0" err="1"/>
              <a:t>pBAD</a:t>
            </a:r>
            <a:r>
              <a:rPr lang="en-US" b="1" i="1" dirty="0"/>
              <a:t> promoter</a:t>
            </a:r>
            <a:endParaRPr lang="en-US" b="1" dirty="0"/>
          </a:p>
          <a:p>
            <a:r>
              <a:rPr lang="en-US" dirty="0"/>
              <a:t>  landing site for RNA polymerase  </a:t>
            </a:r>
          </a:p>
          <a:p>
            <a:r>
              <a:rPr lang="en-US" dirty="0"/>
              <a:t> to transcribe downstream genes</a:t>
            </a:r>
          </a:p>
          <a:p>
            <a:endParaRPr lang="en-US" dirty="0"/>
          </a:p>
        </p:txBody>
      </p:sp>
      <p:sp>
        <p:nvSpPr>
          <p:cNvPr id="3" name="TextBox 2">
            <a:extLst>
              <a:ext uri="{FF2B5EF4-FFF2-40B4-BE49-F238E27FC236}">
                <a16:creationId xmlns:a16="http://schemas.microsoft.com/office/drawing/2014/main" id="{E2836274-B279-A715-BF4E-E537D481BA36}"/>
              </a:ext>
            </a:extLst>
          </p:cNvPr>
          <p:cNvSpPr txBox="1"/>
          <p:nvPr/>
        </p:nvSpPr>
        <p:spPr>
          <a:xfrm>
            <a:off x="5261577" y="3239968"/>
            <a:ext cx="2038668" cy="461665"/>
          </a:xfrm>
          <a:prstGeom prst="rect">
            <a:avLst/>
          </a:prstGeom>
          <a:noFill/>
        </p:spPr>
        <p:txBody>
          <a:bodyPr wrap="square">
            <a:spAutoFit/>
          </a:bodyPr>
          <a:lstStyle/>
          <a:p>
            <a:r>
              <a:rPr lang="en-US" sz="2400" b="1" dirty="0"/>
              <a:t>pGLO</a:t>
            </a:r>
            <a:endParaRPr lang="en-US" b="1" dirty="0"/>
          </a:p>
        </p:txBody>
      </p:sp>
    </p:spTree>
    <p:extLst>
      <p:ext uri="{BB962C8B-B14F-4D97-AF65-F5344CB8AC3E}">
        <p14:creationId xmlns:p14="http://schemas.microsoft.com/office/powerpoint/2010/main" val="19557144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3B804-4EB5-2EF3-4D62-C076C78EEE4B}"/>
              </a:ext>
            </a:extLst>
          </p:cNvPr>
          <p:cNvSpPr>
            <a:spLocks noGrp="1"/>
          </p:cNvSpPr>
          <p:nvPr>
            <p:ph type="title"/>
          </p:nvPr>
        </p:nvSpPr>
        <p:spPr/>
        <p:txBody>
          <a:bodyPr>
            <a:normAutofit/>
          </a:bodyPr>
          <a:lstStyle/>
          <a:p>
            <a:r>
              <a:rPr lang="en-US" sz="4000" dirty="0"/>
              <a:t>How do we produce drugs like insulin?  </a:t>
            </a:r>
          </a:p>
        </p:txBody>
      </p:sp>
      <p:pic>
        <p:nvPicPr>
          <p:cNvPr id="8" name="Picture 7">
            <a:extLst>
              <a:ext uri="{FF2B5EF4-FFF2-40B4-BE49-F238E27FC236}">
                <a16:creationId xmlns:a16="http://schemas.microsoft.com/office/drawing/2014/main" id="{303ABB17-6E86-42E7-43F4-6A7C79ED6E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3337" y="5079660"/>
            <a:ext cx="1789235" cy="1844345"/>
          </a:xfrm>
          <a:prstGeom prst="rect">
            <a:avLst/>
          </a:prstGeom>
        </p:spPr>
      </p:pic>
      <p:sp>
        <p:nvSpPr>
          <p:cNvPr id="19" name="Oval 18">
            <a:extLst>
              <a:ext uri="{FF2B5EF4-FFF2-40B4-BE49-F238E27FC236}">
                <a16:creationId xmlns:a16="http://schemas.microsoft.com/office/drawing/2014/main" id="{6C7946FF-41A1-988E-55E6-CA53FCE7DFE9}"/>
              </a:ext>
            </a:extLst>
          </p:cNvPr>
          <p:cNvSpPr/>
          <p:nvPr/>
        </p:nvSpPr>
        <p:spPr>
          <a:xfrm>
            <a:off x="3667470" y="1347137"/>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2</a:t>
            </a:r>
          </a:p>
        </p:txBody>
      </p:sp>
      <p:sp>
        <p:nvSpPr>
          <p:cNvPr id="20" name="Oval 19">
            <a:extLst>
              <a:ext uri="{FF2B5EF4-FFF2-40B4-BE49-F238E27FC236}">
                <a16:creationId xmlns:a16="http://schemas.microsoft.com/office/drawing/2014/main" id="{7EB8CC89-82AE-298B-9DB3-443CF3ADCE0D}"/>
              </a:ext>
            </a:extLst>
          </p:cNvPr>
          <p:cNvSpPr/>
          <p:nvPr/>
        </p:nvSpPr>
        <p:spPr>
          <a:xfrm>
            <a:off x="6391058" y="1347137"/>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3</a:t>
            </a:r>
          </a:p>
        </p:txBody>
      </p:sp>
      <p:sp>
        <p:nvSpPr>
          <p:cNvPr id="21" name="Oval 20">
            <a:extLst>
              <a:ext uri="{FF2B5EF4-FFF2-40B4-BE49-F238E27FC236}">
                <a16:creationId xmlns:a16="http://schemas.microsoft.com/office/drawing/2014/main" id="{6536CF08-2610-DD15-8D37-75E8F34844B2}"/>
              </a:ext>
            </a:extLst>
          </p:cNvPr>
          <p:cNvSpPr/>
          <p:nvPr/>
        </p:nvSpPr>
        <p:spPr>
          <a:xfrm>
            <a:off x="9055600" y="1347137"/>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4</a:t>
            </a:r>
          </a:p>
        </p:txBody>
      </p:sp>
      <p:sp>
        <p:nvSpPr>
          <p:cNvPr id="22" name="Oval 21">
            <a:extLst>
              <a:ext uri="{FF2B5EF4-FFF2-40B4-BE49-F238E27FC236}">
                <a16:creationId xmlns:a16="http://schemas.microsoft.com/office/drawing/2014/main" id="{AF871B39-4385-7BA4-7D59-EB55617BA027}"/>
              </a:ext>
            </a:extLst>
          </p:cNvPr>
          <p:cNvSpPr/>
          <p:nvPr/>
        </p:nvSpPr>
        <p:spPr>
          <a:xfrm>
            <a:off x="768070" y="4338965"/>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5</a:t>
            </a:r>
          </a:p>
        </p:txBody>
      </p:sp>
      <p:sp>
        <p:nvSpPr>
          <p:cNvPr id="23" name="TextBox 22">
            <a:extLst>
              <a:ext uri="{FF2B5EF4-FFF2-40B4-BE49-F238E27FC236}">
                <a16:creationId xmlns:a16="http://schemas.microsoft.com/office/drawing/2014/main" id="{7182B3F8-49E0-B991-1A91-4E34DEC370BB}"/>
              </a:ext>
            </a:extLst>
          </p:cNvPr>
          <p:cNvSpPr txBox="1"/>
          <p:nvPr/>
        </p:nvSpPr>
        <p:spPr>
          <a:xfrm>
            <a:off x="4108049" y="1264536"/>
            <a:ext cx="2237817" cy="646331"/>
          </a:xfrm>
          <a:prstGeom prst="rect">
            <a:avLst/>
          </a:prstGeom>
          <a:noFill/>
        </p:spPr>
        <p:txBody>
          <a:bodyPr wrap="square" rtlCol="0">
            <a:spAutoFit/>
          </a:bodyPr>
          <a:lstStyle/>
          <a:p>
            <a:r>
              <a:rPr lang="en-US" dirty="0"/>
              <a:t>Transform bacteria with plasmid</a:t>
            </a:r>
          </a:p>
        </p:txBody>
      </p:sp>
      <p:sp>
        <p:nvSpPr>
          <p:cNvPr id="24" name="TextBox 23">
            <a:extLst>
              <a:ext uri="{FF2B5EF4-FFF2-40B4-BE49-F238E27FC236}">
                <a16:creationId xmlns:a16="http://schemas.microsoft.com/office/drawing/2014/main" id="{78475117-DF90-5D36-8EE6-C730705CF1F5}"/>
              </a:ext>
            </a:extLst>
          </p:cNvPr>
          <p:cNvSpPr txBox="1"/>
          <p:nvPr/>
        </p:nvSpPr>
        <p:spPr>
          <a:xfrm>
            <a:off x="6822460" y="1264536"/>
            <a:ext cx="2056332" cy="646331"/>
          </a:xfrm>
          <a:prstGeom prst="rect">
            <a:avLst/>
          </a:prstGeom>
          <a:noFill/>
        </p:spPr>
        <p:txBody>
          <a:bodyPr wrap="none" rtlCol="0">
            <a:spAutoFit/>
          </a:bodyPr>
          <a:lstStyle/>
          <a:p>
            <a:r>
              <a:rPr lang="en-US" dirty="0"/>
              <a:t>Select transformed</a:t>
            </a:r>
          </a:p>
          <a:p>
            <a:r>
              <a:rPr lang="en-US" dirty="0"/>
              <a:t>bacteria</a:t>
            </a:r>
          </a:p>
        </p:txBody>
      </p:sp>
      <p:sp>
        <p:nvSpPr>
          <p:cNvPr id="25" name="TextBox 24">
            <a:extLst>
              <a:ext uri="{FF2B5EF4-FFF2-40B4-BE49-F238E27FC236}">
                <a16:creationId xmlns:a16="http://schemas.microsoft.com/office/drawing/2014/main" id="{BC098BFF-AC8C-7F48-BB9F-FEC1E23734F7}"/>
              </a:ext>
            </a:extLst>
          </p:cNvPr>
          <p:cNvSpPr txBox="1"/>
          <p:nvPr/>
        </p:nvSpPr>
        <p:spPr>
          <a:xfrm>
            <a:off x="9485033" y="1264536"/>
            <a:ext cx="2528000" cy="646331"/>
          </a:xfrm>
          <a:prstGeom prst="rect">
            <a:avLst/>
          </a:prstGeom>
          <a:noFill/>
        </p:spPr>
        <p:txBody>
          <a:bodyPr wrap="none" rtlCol="0">
            <a:spAutoFit/>
          </a:bodyPr>
          <a:lstStyle/>
          <a:p>
            <a:r>
              <a:rPr lang="en-US" dirty="0"/>
              <a:t>Culture bacteria and </a:t>
            </a:r>
          </a:p>
          <a:p>
            <a:r>
              <a:rPr lang="en-US" dirty="0"/>
              <a:t>induce gene expression</a:t>
            </a:r>
          </a:p>
        </p:txBody>
      </p:sp>
      <p:sp>
        <p:nvSpPr>
          <p:cNvPr id="26" name="TextBox 25">
            <a:extLst>
              <a:ext uri="{FF2B5EF4-FFF2-40B4-BE49-F238E27FC236}">
                <a16:creationId xmlns:a16="http://schemas.microsoft.com/office/drawing/2014/main" id="{D05E10BC-0D37-28F2-07C9-654AD5186AB9}"/>
              </a:ext>
            </a:extLst>
          </p:cNvPr>
          <p:cNvSpPr txBox="1"/>
          <p:nvPr/>
        </p:nvSpPr>
        <p:spPr>
          <a:xfrm>
            <a:off x="1212763" y="4360550"/>
            <a:ext cx="1149674" cy="369332"/>
          </a:xfrm>
          <a:prstGeom prst="rect">
            <a:avLst/>
          </a:prstGeom>
          <a:noFill/>
        </p:spPr>
        <p:txBody>
          <a:bodyPr wrap="none" rtlCol="0">
            <a:spAutoFit/>
          </a:bodyPr>
          <a:lstStyle/>
          <a:p>
            <a:r>
              <a:rPr lang="en-US" dirty="0"/>
              <a:t>Lyse cells</a:t>
            </a:r>
          </a:p>
        </p:txBody>
      </p:sp>
      <p:sp>
        <p:nvSpPr>
          <p:cNvPr id="27" name="Oval 26">
            <a:extLst>
              <a:ext uri="{FF2B5EF4-FFF2-40B4-BE49-F238E27FC236}">
                <a16:creationId xmlns:a16="http://schemas.microsoft.com/office/drawing/2014/main" id="{0E66ADBC-7972-94DA-3144-9541E8EE8B0A}"/>
              </a:ext>
            </a:extLst>
          </p:cNvPr>
          <p:cNvSpPr/>
          <p:nvPr/>
        </p:nvSpPr>
        <p:spPr>
          <a:xfrm>
            <a:off x="3216897" y="4338965"/>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6</a:t>
            </a:r>
          </a:p>
        </p:txBody>
      </p:sp>
      <p:sp>
        <p:nvSpPr>
          <p:cNvPr id="28" name="TextBox 27">
            <a:extLst>
              <a:ext uri="{FF2B5EF4-FFF2-40B4-BE49-F238E27FC236}">
                <a16:creationId xmlns:a16="http://schemas.microsoft.com/office/drawing/2014/main" id="{AC2960FB-F6E1-4C71-899D-29DAF1482BDE}"/>
              </a:ext>
            </a:extLst>
          </p:cNvPr>
          <p:cNvSpPr txBox="1"/>
          <p:nvPr/>
        </p:nvSpPr>
        <p:spPr>
          <a:xfrm>
            <a:off x="3656429" y="4291369"/>
            <a:ext cx="2162773" cy="646331"/>
          </a:xfrm>
          <a:prstGeom prst="rect">
            <a:avLst/>
          </a:prstGeom>
          <a:noFill/>
        </p:spPr>
        <p:txBody>
          <a:bodyPr wrap="square" rtlCol="0">
            <a:spAutoFit/>
          </a:bodyPr>
          <a:lstStyle/>
          <a:p>
            <a:r>
              <a:rPr lang="en-US" dirty="0"/>
              <a:t>Purify protein with</a:t>
            </a:r>
          </a:p>
          <a:p>
            <a:r>
              <a:rPr lang="en-US" dirty="0"/>
              <a:t>chromatography</a:t>
            </a:r>
          </a:p>
        </p:txBody>
      </p:sp>
      <p:sp>
        <p:nvSpPr>
          <p:cNvPr id="29" name="Oval 28">
            <a:extLst>
              <a:ext uri="{FF2B5EF4-FFF2-40B4-BE49-F238E27FC236}">
                <a16:creationId xmlns:a16="http://schemas.microsoft.com/office/drawing/2014/main" id="{3B34C9D1-199F-75E7-532A-CBD64BB94398}"/>
              </a:ext>
            </a:extLst>
          </p:cNvPr>
          <p:cNvSpPr/>
          <p:nvPr/>
        </p:nvSpPr>
        <p:spPr>
          <a:xfrm>
            <a:off x="6033249" y="4338965"/>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7</a:t>
            </a:r>
          </a:p>
        </p:txBody>
      </p:sp>
      <p:sp>
        <p:nvSpPr>
          <p:cNvPr id="30" name="TextBox 29">
            <a:extLst>
              <a:ext uri="{FF2B5EF4-FFF2-40B4-BE49-F238E27FC236}">
                <a16:creationId xmlns:a16="http://schemas.microsoft.com/office/drawing/2014/main" id="{D82DC01D-2069-4DC0-CBA5-CD5D66071625}"/>
              </a:ext>
            </a:extLst>
          </p:cNvPr>
          <p:cNvSpPr txBox="1"/>
          <p:nvPr/>
        </p:nvSpPr>
        <p:spPr>
          <a:xfrm>
            <a:off x="6464651" y="4227160"/>
            <a:ext cx="2162772" cy="646331"/>
          </a:xfrm>
          <a:prstGeom prst="rect">
            <a:avLst/>
          </a:prstGeom>
          <a:noFill/>
        </p:spPr>
        <p:txBody>
          <a:bodyPr wrap="none" rtlCol="0">
            <a:spAutoFit/>
          </a:bodyPr>
          <a:lstStyle/>
          <a:p>
            <a:r>
              <a:rPr lang="en-US" dirty="0"/>
              <a:t>Analyze purification </a:t>
            </a:r>
          </a:p>
          <a:p>
            <a:r>
              <a:rPr lang="en-US" dirty="0"/>
              <a:t>with SDS-PAGE</a:t>
            </a:r>
          </a:p>
        </p:txBody>
      </p:sp>
      <p:sp>
        <p:nvSpPr>
          <p:cNvPr id="31" name="Oval 30">
            <a:extLst>
              <a:ext uri="{FF2B5EF4-FFF2-40B4-BE49-F238E27FC236}">
                <a16:creationId xmlns:a16="http://schemas.microsoft.com/office/drawing/2014/main" id="{BAA6D490-52EB-5838-4573-BE0EB043C497}"/>
              </a:ext>
            </a:extLst>
          </p:cNvPr>
          <p:cNvSpPr/>
          <p:nvPr/>
        </p:nvSpPr>
        <p:spPr>
          <a:xfrm>
            <a:off x="9093449" y="4338965"/>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8</a:t>
            </a:r>
          </a:p>
        </p:txBody>
      </p:sp>
      <p:sp>
        <p:nvSpPr>
          <p:cNvPr id="32" name="TextBox 31">
            <a:extLst>
              <a:ext uri="{FF2B5EF4-FFF2-40B4-BE49-F238E27FC236}">
                <a16:creationId xmlns:a16="http://schemas.microsoft.com/office/drawing/2014/main" id="{1962ED32-6574-341A-E8B2-D4D50884D805}"/>
              </a:ext>
            </a:extLst>
          </p:cNvPr>
          <p:cNvSpPr txBox="1"/>
          <p:nvPr/>
        </p:nvSpPr>
        <p:spPr>
          <a:xfrm>
            <a:off x="9547882" y="4355104"/>
            <a:ext cx="2270045" cy="369332"/>
          </a:xfrm>
          <a:prstGeom prst="rect">
            <a:avLst/>
          </a:prstGeom>
          <a:noFill/>
        </p:spPr>
        <p:txBody>
          <a:bodyPr wrap="none" rtlCol="0">
            <a:spAutoFit/>
          </a:bodyPr>
          <a:lstStyle/>
          <a:p>
            <a:r>
              <a:rPr lang="en-US" dirty="0"/>
              <a:t>Assay protein activity</a:t>
            </a:r>
          </a:p>
        </p:txBody>
      </p:sp>
      <p:pic>
        <p:nvPicPr>
          <p:cNvPr id="13" name="Picture 12" descr="A picture containing design&#10;&#10;Description automatically generated with low confidence">
            <a:extLst>
              <a:ext uri="{FF2B5EF4-FFF2-40B4-BE49-F238E27FC236}">
                <a16:creationId xmlns:a16="http://schemas.microsoft.com/office/drawing/2014/main" id="{838FEC24-675E-AE37-843E-C7D9CD5FB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1006" y="4732108"/>
            <a:ext cx="1383795" cy="1898908"/>
          </a:xfrm>
          <a:prstGeom prst="rect">
            <a:avLst/>
          </a:prstGeom>
        </p:spPr>
      </p:pic>
      <p:pic>
        <p:nvPicPr>
          <p:cNvPr id="16" name="Picture 15" descr="A picture containing circle, child art, cartoon, drawing&#10;&#10;Description automatically generated">
            <a:extLst>
              <a:ext uri="{FF2B5EF4-FFF2-40B4-BE49-F238E27FC236}">
                <a16:creationId xmlns:a16="http://schemas.microsoft.com/office/drawing/2014/main" id="{BC14E777-6606-9AA9-75DC-31719F9193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8203" y="4812002"/>
            <a:ext cx="1312248" cy="1974436"/>
          </a:xfrm>
          <a:prstGeom prst="rect">
            <a:avLst/>
          </a:prstGeom>
        </p:spPr>
      </p:pic>
      <p:pic>
        <p:nvPicPr>
          <p:cNvPr id="33" name="Picture 32" descr="A picture containing black and white, art, silhouette&#10;&#10;Description automatically generated">
            <a:extLst>
              <a:ext uri="{FF2B5EF4-FFF2-40B4-BE49-F238E27FC236}">
                <a16:creationId xmlns:a16="http://schemas.microsoft.com/office/drawing/2014/main" id="{BC24FA59-5486-FFDB-2D19-70A65A74D2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057" y="4851188"/>
            <a:ext cx="1801372" cy="1883668"/>
          </a:xfrm>
          <a:prstGeom prst="rect">
            <a:avLst/>
          </a:prstGeom>
        </p:spPr>
      </p:pic>
      <p:pic>
        <p:nvPicPr>
          <p:cNvPr id="35" name="Picture 34" descr="A beaker with a pink liquid&#10;&#10;Description automatically generated with low confidence">
            <a:extLst>
              <a:ext uri="{FF2B5EF4-FFF2-40B4-BE49-F238E27FC236}">
                <a16:creationId xmlns:a16="http://schemas.microsoft.com/office/drawing/2014/main" id="{D89185A6-974D-0984-C13E-10CE3B1435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9279" y="1999961"/>
            <a:ext cx="1149098" cy="1551435"/>
          </a:xfrm>
          <a:prstGeom prst="rect">
            <a:avLst/>
          </a:prstGeom>
        </p:spPr>
      </p:pic>
      <p:pic>
        <p:nvPicPr>
          <p:cNvPr id="37" name="Picture 36" descr="A picture containing earphone, circle, mouse&#10;&#10;Description automatically generated">
            <a:extLst>
              <a:ext uri="{FF2B5EF4-FFF2-40B4-BE49-F238E27FC236}">
                <a16:creationId xmlns:a16="http://schemas.microsoft.com/office/drawing/2014/main" id="{C942E568-B08F-0370-F16C-8A344A0BCE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5880" y="2055370"/>
            <a:ext cx="1898908" cy="1551435"/>
          </a:xfrm>
          <a:prstGeom prst="rect">
            <a:avLst/>
          </a:prstGeom>
        </p:spPr>
      </p:pic>
      <p:pic>
        <p:nvPicPr>
          <p:cNvPr id="39" name="Picture 38" descr="A picture containing art&#10;&#10;Description automatically generated">
            <a:extLst>
              <a:ext uri="{FF2B5EF4-FFF2-40B4-BE49-F238E27FC236}">
                <a16:creationId xmlns:a16="http://schemas.microsoft.com/office/drawing/2014/main" id="{015BF8A4-D53B-C3BA-2EEB-EF2D908F7E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1943" y="1872315"/>
            <a:ext cx="1816579" cy="1846940"/>
          </a:xfrm>
          <a:prstGeom prst="rect">
            <a:avLst/>
          </a:prstGeom>
        </p:spPr>
      </p:pic>
      <p:pic>
        <p:nvPicPr>
          <p:cNvPr id="40" name="Picture 39" descr="A petri dish with a liquid in it&#10;&#10;Description automatically generated with low confidence">
            <a:extLst>
              <a:ext uri="{FF2B5EF4-FFF2-40B4-BE49-F238E27FC236}">
                <a16:creationId xmlns:a16="http://schemas.microsoft.com/office/drawing/2014/main" id="{37CFEB10-D1BA-8A6C-9B5B-45ADAE10414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72146" y="2232899"/>
            <a:ext cx="1281987" cy="1060814"/>
          </a:xfrm>
          <a:prstGeom prst="rect">
            <a:avLst/>
          </a:prstGeom>
        </p:spPr>
      </p:pic>
      <p:sp>
        <p:nvSpPr>
          <p:cNvPr id="43" name="Oval 42">
            <a:extLst>
              <a:ext uri="{FF2B5EF4-FFF2-40B4-BE49-F238E27FC236}">
                <a16:creationId xmlns:a16="http://schemas.microsoft.com/office/drawing/2014/main" id="{487C7AD6-195C-45B2-B788-E886EF23D19D}"/>
              </a:ext>
            </a:extLst>
          </p:cNvPr>
          <p:cNvSpPr/>
          <p:nvPr/>
        </p:nvSpPr>
        <p:spPr>
          <a:xfrm>
            <a:off x="768070" y="1347137"/>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1</a:t>
            </a:r>
          </a:p>
        </p:txBody>
      </p:sp>
      <p:sp>
        <p:nvSpPr>
          <p:cNvPr id="44" name="TextBox 43">
            <a:extLst>
              <a:ext uri="{FF2B5EF4-FFF2-40B4-BE49-F238E27FC236}">
                <a16:creationId xmlns:a16="http://schemas.microsoft.com/office/drawing/2014/main" id="{69A9F6E4-5C83-ED69-5A3A-78488D093351}"/>
              </a:ext>
            </a:extLst>
          </p:cNvPr>
          <p:cNvSpPr txBox="1"/>
          <p:nvPr/>
        </p:nvSpPr>
        <p:spPr>
          <a:xfrm>
            <a:off x="1243865" y="1264536"/>
            <a:ext cx="2620176" cy="646331"/>
          </a:xfrm>
          <a:prstGeom prst="rect">
            <a:avLst/>
          </a:prstGeom>
          <a:noFill/>
        </p:spPr>
        <p:txBody>
          <a:bodyPr wrap="square" rtlCol="0">
            <a:spAutoFit/>
          </a:bodyPr>
          <a:lstStyle/>
          <a:p>
            <a:r>
              <a:rPr lang="en-US" dirty="0"/>
              <a:t>Clone human insulin gene into plasmid</a:t>
            </a:r>
          </a:p>
        </p:txBody>
      </p:sp>
      <p:pic>
        <p:nvPicPr>
          <p:cNvPr id="45" name="Picture 44" descr="A picture containing cartoon, bottle, screenshot, art">
            <a:extLst>
              <a:ext uri="{FF2B5EF4-FFF2-40B4-BE49-F238E27FC236}">
                <a16:creationId xmlns:a16="http://schemas.microsoft.com/office/drawing/2014/main" id="{D38E58BE-9933-D014-068B-77DC6CFBA360}"/>
              </a:ext>
            </a:extLst>
          </p:cNvPr>
          <p:cNvPicPr>
            <a:picLocks noChangeAspect="1"/>
          </p:cNvPicPr>
          <p:nvPr/>
        </p:nvPicPr>
        <p:blipFill rotWithShape="1">
          <a:blip r:embed="rId11">
            <a:extLst>
              <a:ext uri="{28A0092B-C50C-407E-A947-70E740481C1C}">
                <a14:useLocalDpi xmlns:a14="http://schemas.microsoft.com/office/drawing/2010/main" val="0"/>
              </a:ext>
            </a:extLst>
          </a:blip>
          <a:srcRect l="14242" t="39717" r="11818" b="45131"/>
          <a:stretch/>
        </p:blipFill>
        <p:spPr>
          <a:xfrm>
            <a:off x="1540236" y="3518927"/>
            <a:ext cx="9003073" cy="969818"/>
          </a:xfrm>
          <a:prstGeom prst="rect">
            <a:avLst/>
          </a:prstGeom>
        </p:spPr>
      </p:pic>
      <p:sp>
        <p:nvSpPr>
          <p:cNvPr id="46" name="Rectangle: Rounded Corners 45">
            <a:extLst>
              <a:ext uri="{FF2B5EF4-FFF2-40B4-BE49-F238E27FC236}">
                <a16:creationId xmlns:a16="http://schemas.microsoft.com/office/drawing/2014/main" id="{CC0C37EB-56B2-325C-E730-BC27ED377B3B}"/>
              </a:ext>
            </a:extLst>
          </p:cNvPr>
          <p:cNvSpPr/>
          <p:nvPr/>
        </p:nvSpPr>
        <p:spPr>
          <a:xfrm>
            <a:off x="8917051" y="1202634"/>
            <a:ext cx="3141941" cy="2348762"/>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600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8FBBEE0-7466-4859-98DD-2ADBA3054F3B}"/>
              </a:ext>
            </a:extLst>
          </p:cNvPr>
          <p:cNvGrpSpPr/>
          <p:nvPr/>
        </p:nvGrpSpPr>
        <p:grpSpPr>
          <a:xfrm rot="1500994">
            <a:off x="3696339" y="2226691"/>
            <a:ext cx="682469" cy="1727820"/>
            <a:chOff x="3124632" y="1700064"/>
            <a:chExt cx="390733" cy="989226"/>
          </a:xfrm>
        </p:grpSpPr>
        <p:pic>
          <p:nvPicPr>
            <p:cNvPr id="17" name="Picture 16" descr="A picture containing icon&#10;&#10;Description automatically generated">
              <a:extLst>
                <a:ext uri="{FF2B5EF4-FFF2-40B4-BE49-F238E27FC236}">
                  <a16:creationId xmlns:a16="http://schemas.microsoft.com/office/drawing/2014/main" id="{E2BA6959-D077-435E-B9B1-5335D44EA6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70" name="Oval 69">
              <a:extLst>
                <a:ext uri="{FF2B5EF4-FFF2-40B4-BE49-F238E27FC236}">
                  <a16:creationId xmlns:a16="http://schemas.microsoft.com/office/drawing/2014/main" id="{5904E9EA-2513-45DF-8FB2-FF4944CEC895}"/>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74" name="Group 73">
            <a:extLst>
              <a:ext uri="{FF2B5EF4-FFF2-40B4-BE49-F238E27FC236}">
                <a16:creationId xmlns:a16="http://schemas.microsoft.com/office/drawing/2014/main" id="{8DE5FCBA-5552-46BE-BF18-0153AB653EED}"/>
              </a:ext>
            </a:extLst>
          </p:cNvPr>
          <p:cNvGrpSpPr/>
          <p:nvPr/>
        </p:nvGrpSpPr>
        <p:grpSpPr>
          <a:xfrm rot="2667877">
            <a:off x="4353906" y="3305025"/>
            <a:ext cx="637604" cy="1614233"/>
            <a:chOff x="3124632" y="1700064"/>
            <a:chExt cx="390733" cy="989226"/>
          </a:xfrm>
        </p:grpSpPr>
        <p:pic>
          <p:nvPicPr>
            <p:cNvPr id="75" name="Picture 74" descr="A picture containing icon&#10;&#10;Description automatically generated">
              <a:extLst>
                <a:ext uri="{FF2B5EF4-FFF2-40B4-BE49-F238E27FC236}">
                  <a16:creationId xmlns:a16="http://schemas.microsoft.com/office/drawing/2014/main" id="{246D5005-AD06-4024-8898-C6081174C7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76" name="Oval 75">
              <a:extLst>
                <a:ext uri="{FF2B5EF4-FFF2-40B4-BE49-F238E27FC236}">
                  <a16:creationId xmlns:a16="http://schemas.microsoft.com/office/drawing/2014/main" id="{592F37D9-EFEC-4684-B7E0-3C1F414BDC0E}"/>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10" name="Group 109">
            <a:extLst>
              <a:ext uri="{FF2B5EF4-FFF2-40B4-BE49-F238E27FC236}">
                <a16:creationId xmlns:a16="http://schemas.microsoft.com/office/drawing/2014/main" id="{5603D12E-6BB0-42CE-8CDE-970EBCC0DF13}"/>
              </a:ext>
            </a:extLst>
          </p:cNvPr>
          <p:cNvGrpSpPr/>
          <p:nvPr/>
        </p:nvGrpSpPr>
        <p:grpSpPr>
          <a:xfrm rot="7398470">
            <a:off x="4858139" y="1686788"/>
            <a:ext cx="666112" cy="1686408"/>
            <a:chOff x="3124632" y="1700064"/>
            <a:chExt cx="390733" cy="989226"/>
          </a:xfrm>
        </p:grpSpPr>
        <p:pic>
          <p:nvPicPr>
            <p:cNvPr id="111" name="Picture 110" descr="A picture containing icon&#10;&#10;Description automatically generated">
              <a:extLst>
                <a:ext uri="{FF2B5EF4-FFF2-40B4-BE49-F238E27FC236}">
                  <a16:creationId xmlns:a16="http://schemas.microsoft.com/office/drawing/2014/main" id="{F7CA719E-19AB-4C2E-A1B9-F5505E0D03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112" name="Oval 111">
              <a:extLst>
                <a:ext uri="{FF2B5EF4-FFF2-40B4-BE49-F238E27FC236}">
                  <a16:creationId xmlns:a16="http://schemas.microsoft.com/office/drawing/2014/main" id="{FD493AF1-3EC4-4EB5-A8A2-385391334363}"/>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24" name="Group 123">
            <a:extLst>
              <a:ext uri="{FF2B5EF4-FFF2-40B4-BE49-F238E27FC236}">
                <a16:creationId xmlns:a16="http://schemas.microsoft.com/office/drawing/2014/main" id="{7D1213A2-7708-4947-AE70-1CC9087212B6}"/>
              </a:ext>
            </a:extLst>
          </p:cNvPr>
          <p:cNvGrpSpPr/>
          <p:nvPr/>
        </p:nvGrpSpPr>
        <p:grpSpPr>
          <a:xfrm rot="4938704">
            <a:off x="5882385" y="3038949"/>
            <a:ext cx="520977" cy="1318968"/>
            <a:chOff x="3124632" y="1700064"/>
            <a:chExt cx="390733" cy="989226"/>
          </a:xfrm>
        </p:grpSpPr>
        <p:pic>
          <p:nvPicPr>
            <p:cNvPr id="125" name="Picture 124" descr="A picture containing icon&#10;&#10;Description automatically generated">
              <a:extLst>
                <a:ext uri="{FF2B5EF4-FFF2-40B4-BE49-F238E27FC236}">
                  <a16:creationId xmlns:a16="http://schemas.microsoft.com/office/drawing/2014/main" id="{AC8C115A-13F4-4065-BF07-717DAFC46E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126" name="Oval 125">
              <a:extLst>
                <a:ext uri="{FF2B5EF4-FFF2-40B4-BE49-F238E27FC236}">
                  <a16:creationId xmlns:a16="http://schemas.microsoft.com/office/drawing/2014/main" id="{FAD3685F-344A-4CE3-8E88-38267D7EFBC7}"/>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27" name="Group 126">
            <a:extLst>
              <a:ext uri="{FF2B5EF4-FFF2-40B4-BE49-F238E27FC236}">
                <a16:creationId xmlns:a16="http://schemas.microsoft.com/office/drawing/2014/main" id="{E2C40918-F580-4D67-81D4-159E675C6CAC}"/>
              </a:ext>
            </a:extLst>
          </p:cNvPr>
          <p:cNvGrpSpPr/>
          <p:nvPr/>
        </p:nvGrpSpPr>
        <p:grpSpPr>
          <a:xfrm rot="2541084">
            <a:off x="5688784" y="4218011"/>
            <a:ext cx="520977" cy="1318968"/>
            <a:chOff x="3124632" y="1700064"/>
            <a:chExt cx="390733" cy="989226"/>
          </a:xfrm>
        </p:grpSpPr>
        <p:pic>
          <p:nvPicPr>
            <p:cNvPr id="128" name="Picture 127" descr="A picture containing icon&#10;&#10;Description automatically generated">
              <a:extLst>
                <a:ext uri="{FF2B5EF4-FFF2-40B4-BE49-F238E27FC236}">
                  <a16:creationId xmlns:a16="http://schemas.microsoft.com/office/drawing/2014/main" id="{B2FD7FBC-A0C8-47D8-8457-8F4F4E993D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129" name="Oval 128">
              <a:extLst>
                <a:ext uri="{FF2B5EF4-FFF2-40B4-BE49-F238E27FC236}">
                  <a16:creationId xmlns:a16="http://schemas.microsoft.com/office/drawing/2014/main" id="{36911CF6-E845-4CBD-A047-0BE6B31AC254}"/>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48" name="AutoShape 22">
            <a:extLst>
              <a:ext uri="{FF2B5EF4-FFF2-40B4-BE49-F238E27FC236}">
                <a16:creationId xmlns:a16="http://schemas.microsoft.com/office/drawing/2014/main" id="{89468519-D34E-4AD0-B6A8-9D8F099EFB7F}"/>
              </a:ext>
            </a:extLst>
          </p:cNvPr>
          <p:cNvSpPr/>
          <p:nvPr/>
        </p:nvSpPr>
        <p:spPr>
          <a:xfrm>
            <a:off x="609600" y="412750"/>
            <a:ext cx="10972800" cy="0"/>
          </a:xfrm>
          <a:prstGeom prst="line">
            <a:avLst/>
          </a:prstGeom>
          <a:ln w="28575" cap="flat">
            <a:solidFill>
              <a:srgbClr val="99CA3D"/>
            </a:solidFill>
            <a:prstDash val="solid"/>
            <a:headEnd type="none" w="sm" len="sm"/>
            <a:tailEnd type="none" w="sm" len="sm"/>
          </a:ln>
        </p:spPr>
      </p:sp>
      <p:sp>
        <p:nvSpPr>
          <p:cNvPr id="3" name="Title 2">
            <a:extLst>
              <a:ext uri="{FF2B5EF4-FFF2-40B4-BE49-F238E27FC236}">
                <a16:creationId xmlns:a16="http://schemas.microsoft.com/office/drawing/2014/main" id="{2CA06604-4AFB-C31B-1CE4-4F9D925C225F}"/>
              </a:ext>
            </a:extLst>
          </p:cNvPr>
          <p:cNvSpPr>
            <a:spLocks noGrp="1"/>
          </p:cNvSpPr>
          <p:nvPr>
            <p:ph type="title"/>
          </p:nvPr>
        </p:nvSpPr>
        <p:spPr/>
        <p:txBody>
          <a:bodyPr>
            <a:normAutofit/>
          </a:bodyPr>
          <a:lstStyle/>
          <a:p>
            <a:r>
              <a:rPr lang="en-US" sz="4000" dirty="0"/>
              <a:t>Control of gene expression</a:t>
            </a:r>
          </a:p>
        </p:txBody>
      </p:sp>
      <p:grpSp>
        <p:nvGrpSpPr>
          <p:cNvPr id="15" name="Group 14">
            <a:extLst>
              <a:ext uri="{FF2B5EF4-FFF2-40B4-BE49-F238E27FC236}">
                <a16:creationId xmlns:a16="http://schemas.microsoft.com/office/drawing/2014/main" id="{3C3AA466-C16C-A136-D9A5-E7D08CBE6175}"/>
              </a:ext>
            </a:extLst>
          </p:cNvPr>
          <p:cNvGrpSpPr/>
          <p:nvPr/>
        </p:nvGrpSpPr>
        <p:grpSpPr>
          <a:xfrm>
            <a:off x="7624102" y="2821071"/>
            <a:ext cx="1228692" cy="1056566"/>
            <a:chOff x="7361490" y="2422798"/>
            <a:chExt cx="1461706" cy="1256937"/>
          </a:xfrm>
        </p:grpSpPr>
        <p:pic>
          <p:nvPicPr>
            <p:cNvPr id="11" name="Picture 10" descr="A pink cloud of smoke&#10;&#10;Description automatically generated with low confidence">
              <a:extLst>
                <a:ext uri="{FF2B5EF4-FFF2-40B4-BE49-F238E27FC236}">
                  <a16:creationId xmlns:a16="http://schemas.microsoft.com/office/drawing/2014/main" id="{8311D7A7-35D2-6864-3E17-FAA3F54A772C}"/>
                </a:ext>
              </a:extLst>
            </p:cNvPr>
            <p:cNvPicPr>
              <a:picLocks noChangeAspect="1"/>
            </p:cNvPicPr>
            <p:nvPr/>
          </p:nvPicPr>
          <p:blipFill>
            <a:blip r:embed="rId7">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12" name="Picture 11" descr="A pink cloud of smoke&#10;&#10;Description automatically generated with low confidence">
              <a:extLst>
                <a:ext uri="{FF2B5EF4-FFF2-40B4-BE49-F238E27FC236}">
                  <a16:creationId xmlns:a16="http://schemas.microsoft.com/office/drawing/2014/main" id="{B28EB8D6-381A-7C46-36D2-3AECCE52EE20}"/>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13" name="Picture 12" descr="A pink cloud of smoke&#10;&#10;Description automatically generated with low confidence">
              <a:extLst>
                <a:ext uri="{FF2B5EF4-FFF2-40B4-BE49-F238E27FC236}">
                  <a16:creationId xmlns:a16="http://schemas.microsoft.com/office/drawing/2014/main" id="{F74B3CF9-B7CA-33EE-E114-0536DF93DEB1}"/>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14" name="Picture 13" descr="A pink cloud of smoke&#10;&#10;Description automatically generated with low confidence">
              <a:extLst>
                <a:ext uri="{FF2B5EF4-FFF2-40B4-BE49-F238E27FC236}">
                  <a16:creationId xmlns:a16="http://schemas.microsoft.com/office/drawing/2014/main" id="{9BF79D6E-093A-FCB9-AAF2-BB676382EEBE}"/>
                </a:ext>
              </a:extLst>
            </p:cNvPr>
            <p:cNvPicPr>
              <a:picLocks noChangeAspect="1"/>
            </p:cNvPicPr>
            <p:nvPr/>
          </p:nvPicPr>
          <p:blipFill>
            <a:blip r:embed="rId7">
              <a:duotone>
                <a:schemeClr val="accent5">
                  <a:shade val="45000"/>
                  <a:satMod val="135000"/>
                </a:schemeClr>
                <a:prstClr val="white"/>
              </a:duotone>
              <a:alphaModFix amt="35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16" name="Group 15">
            <a:extLst>
              <a:ext uri="{FF2B5EF4-FFF2-40B4-BE49-F238E27FC236}">
                <a16:creationId xmlns:a16="http://schemas.microsoft.com/office/drawing/2014/main" id="{0BDC2567-3523-2823-D1A3-791766E6063C}"/>
              </a:ext>
            </a:extLst>
          </p:cNvPr>
          <p:cNvGrpSpPr/>
          <p:nvPr/>
        </p:nvGrpSpPr>
        <p:grpSpPr>
          <a:xfrm rot="7521000">
            <a:off x="8061676" y="3980324"/>
            <a:ext cx="1228692" cy="1056566"/>
            <a:chOff x="7361490" y="2422798"/>
            <a:chExt cx="1461706" cy="1256937"/>
          </a:xfrm>
        </p:grpSpPr>
        <p:pic>
          <p:nvPicPr>
            <p:cNvPr id="18" name="Picture 17" descr="A pink cloud of smoke&#10;&#10;Description automatically generated with low confidence">
              <a:extLst>
                <a:ext uri="{FF2B5EF4-FFF2-40B4-BE49-F238E27FC236}">
                  <a16:creationId xmlns:a16="http://schemas.microsoft.com/office/drawing/2014/main" id="{7FC25FEE-8544-341E-6E4C-7042DA1B60A8}"/>
                </a:ext>
              </a:extLst>
            </p:cNvPr>
            <p:cNvPicPr>
              <a:picLocks noChangeAspect="1"/>
            </p:cNvPicPr>
            <p:nvPr/>
          </p:nvPicPr>
          <p:blipFill>
            <a:blip r:embed="rId7">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19" name="Picture 18" descr="A pink cloud of smoke&#10;&#10;Description automatically generated with low confidence">
              <a:extLst>
                <a:ext uri="{FF2B5EF4-FFF2-40B4-BE49-F238E27FC236}">
                  <a16:creationId xmlns:a16="http://schemas.microsoft.com/office/drawing/2014/main" id="{CC3B1CDF-1313-9695-DBB9-63E9595278A6}"/>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20" name="Picture 19" descr="A pink cloud of smoke&#10;&#10;Description automatically generated with low confidence">
              <a:extLst>
                <a:ext uri="{FF2B5EF4-FFF2-40B4-BE49-F238E27FC236}">
                  <a16:creationId xmlns:a16="http://schemas.microsoft.com/office/drawing/2014/main" id="{91653439-8274-9BE9-9E3E-6B5464E16879}"/>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21" name="Picture 20" descr="A pink cloud of smoke&#10;&#10;Description automatically generated with low confidence">
              <a:extLst>
                <a:ext uri="{FF2B5EF4-FFF2-40B4-BE49-F238E27FC236}">
                  <a16:creationId xmlns:a16="http://schemas.microsoft.com/office/drawing/2014/main" id="{E8B4DFCB-AE97-D650-55B4-DD1DE66979CC}"/>
                </a:ext>
              </a:extLst>
            </p:cNvPr>
            <p:cNvPicPr>
              <a:picLocks noChangeAspect="1"/>
            </p:cNvPicPr>
            <p:nvPr/>
          </p:nvPicPr>
          <p:blipFill>
            <a:blip r:embed="rId7">
              <a:duotone>
                <a:schemeClr val="accent5">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22" name="Group 21">
            <a:extLst>
              <a:ext uri="{FF2B5EF4-FFF2-40B4-BE49-F238E27FC236}">
                <a16:creationId xmlns:a16="http://schemas.microsoft.com/office/drawing/2014/main" id="{E5301469-6E0F-9A58-DB46-6E0D91153A3E}"/>
              </a:ext>
            </a:extLst>
          </p:cNvPr>
          <p:cNvGrpSpPr/>
          <p:nvPr/>
        </p:nvGrpSpPr>
        <p:grpSpPr>
          <a:xfrm rot="6886033">
            <a:off x="8947133" y="3070629"/>
            <a:ext cx="1228692" cy="1056566"/>
            <a:chOff x="7361490" y="2422798"/>
            <a:chExt cx="1461706" cy="1256937"/>
          </a:xfrm>
        </p:grpSpPr>
        <p:pic>
          <p:nvPicPr>
            <p:cNvPr id="23" name="Picture 22" descr="A pink cloud of smoke&#10;&#10;Description automatically generated with low confidence">
              <a:extLst>
                <a:ext uri="{FF2B5EF4-FFF2-40B4-BE49-F238E27FC236}">
                  <a16:creationId xmlns:a16="http://schemas.microsoft.com/office/drawing/2014/main" id="{6579E886-26F6-ADEA-DA18-22CA05532D19}"/>
                </a:ext>
              </a:extLst>
            </p:cNvPr>
            <p:cNvPicPr>
              <a:picLocks noChangeAspect="1"/>
            </p:cNvPicPr>
            <p:nvPr/>
          </p:nvPicPr>
          <p:blipFill>
            <a:blip r:embed="rId7">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24" name="Picture 23" descr="A pink cloud of smoke&#10;&#10;Description automatically generated with low confidence">
              <a:extLst>
                <a:ext uri="{FF2B5EF4-FFF2-40B4-BE49-F238E27FC236}">
                  <a16:creationId xmlns:a16="http://schemas.microsoft.com/office/drawing/2014/main" id="{E3A7D260-3FB5-C078-3D31-2EC3ADB181EC}"/>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25" name="Picture 24" descr="A pink cloud of smoke&#10;&#10;Description automatically generated with low confidence">
              <a:extLst>
                <a:ext uri="{FF2B5EF4-FFF2-40B4-BE49-F238E27FC236}">
                  <a16:creationId xmlns:a16="http://schemas.microsoft.com/office/drawing/2014/main" id="{24B01667-8593-98A6-A534-5D8C57269EE3}"/>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26" name="Picture 25" descr="A pink cloud of smoke&#10;&#10;Description automatically generated with low confidence">
              <a:extLst>
                <a:ext uri="{FF2B5EF4-FFF2-40B4-BE49-F238E27FC236}">
                  <a16:creationId xmlns:a16="http://schemas.microsoft.com/office/drawing/2014/main" id="{0FB9BA2B-5484-F96B-1ABA-21BDD9EBFA4D}"/>
                </a:ext>
              </a:extLst>
            </p:cNvPr>
            <p:cNvPicPr>
              <a:picLocks noChangeAspect="1"/>
            </p:cNvPicPr>
            <p:nvPr/>
          </p:nvPicPr>
          <p:blipFill>
            <a:blip r:embed="rId7">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37" name="Group 36">
            <a:extLst>
              <a:ext uri="{FF2B5EF4-FFF2-40B4-BE49-F238E27FC236}">
                <a16:creationId xmlns:a16="http://schemas.microsoft.com/office/drawing/2014/main" id="{C96F8354-57D1-BDA1-13DE-BC3AFFF21062}"/>
              </a:ext>
            </a:extLst>
          </p:cNvPr>
          <p:cNvGrpSpPr/>
          <p:nvPr/>
        </p:nvGrpSpPr>
        <p:grpSpPr>
          <a:xfrm rot="18105072">
            <a:off x="9367298" y="4114249"/>
            <a:ext cx="1228692" cy="1056566"/>
            <a:chOff x="7361490" y="2422798"/>
            <a:chExt cx="1461706" cy="1256937"/>
          </a:xfrm>
        </p:grpSpPr>
        <p:pic>
          <p:nvPicPr>
            <p:cNvPr id="38" name="Picture 37" descr="A pink cloud of smoke&#10;&#10;Description automatically generated with low confidence">
              <a:extLst>
                <a:ext uri="{FF2B5EF4-FFF2-40B4-BE49-F238E27FC236}">
                  <a16:creationId xmlns:a16="http://schemas.microsoft.com/office/drawing/2014/main" id="{695B508A-8491-06D6-E197-7524AECFBBDC}"/>
                </a:ext>
              </a:extLst>
            </p:cNvPr>
            <p:cNvPicPr>
              <a:picLocks noChangeAspect="1"/>
            </p:cNvPicPr>
            <p:nvPr/>
          </p:nvPicPr>
          <p:blipFill>
            <a:blip r:embed="rId7">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39" name="Picture 38" descr="A pink cloud of smoke&#10;&#10;Description automatically generated with low confidence">
              <a:extLst>
                <a:ext uri="{FF2B5EF4-FFF2-40B4-BE49-F238E27FC236}">
                  <a16:creationId xmlns:a16="http://schemas.microsoft.com/office/drawing/2014/main" id="{37AC3E19-895C-542A-E699-AD2D2A81B810}"/>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40" name="Picture 39" descr="A pink cloud of smoke&#10;&#10;Description automatically generated with low confidence">
              <a:extLst>
                <a:ext uri="{FF2B5EF4-FFF2-40B4-BE49-F238E27FC236}">
                  <a16:creationId xmlns:a16="http://schemas.microsoft.com/office/drawing/2014/main" id="{6F75F86C-6577-6DCC-E896-D9B46FCA0B58}"/>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41" name="Picture 40" descr="A pink cloud of smoke&#10;&#10;Description automatically generated with low confidence">
              <a:extLst>
                <a:ext uri="{FF2B5EF4-FFF2-40B4-BE49-F238E27FC236}">
                  <a16:creationId xmlns:a16="http://schemas.microsoft.com/office/drawing/2014/main" id="{4FE7D240-4D35-3592-C402-263C67121A18}"/>
                </a:ext>
              </a:extLst>
            </p:cNvPr>
            <p:cNvPicPr>
              <a:picLocks noChangeAspect="1"/>
            </p:cNvPicPr>
            <p:nvPr/>
          </p:nvPicPr>
          <p:blipFill>
            <a:blip r:embed="rId7">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47" name="Group 46">
            <a:extLst>
              <a:ext uri="{FF2B5EF4-FFF2-40B4-BE49-F238E27FC236}">
                <a16:creationId xmlns:a16="http://schemas.microsoft.com/office/drawing/2014/main" id="{62C4A478-BDA2-14B8-8213-9E77B5FB34A2}"/>
              </a:ext>
            </a:extLst>
          </p:cNvPr>
          <p:cNvGrpSpPr/>
          <p:nvPr/>
        </p:nvGrpSpPr>
        <p:grpSpPr>
          <a:xfrm rot="6441205">
            <a:off x="8594787" y="1965560"/>
            <a:ext cx="1228692" cy="1056566"/>
            <a:chOff x="7361490" y="2422798"/>
            <a:chExt cx="1461706" cy="1256937"/>
          </a:xfrm>
        </p:grpSpPr>
        <p:pic>
          <p:nvPicPr>
            <p:cNvPr id="49" name="Picture 48" descr="A pink cloud of smoke&#10;&#10;Description automatically generated with low confidence">
              <a:extLst>
                <a:ext uri="{FF2B5EF4-FFF2-40B4-BE49-F238E27FC236}">
                  <a16:creationId xmlns:a16="http://schemas.microsoft.com/office/drawing/2014/main" id="{19CCBBF8-516A-59BD-2F76-677C9084D13C}"/>
                </a:ext>
              </a:extLst>
            </p:cNvPr>
            <p:cNvPicPr>
              <a:picLocks noChangeAspect="1"/>
            </p:cNvPicPr>
            <p:nvPr/>
          </p:nvPicPr>
          <p:blipFill>
            <a:blip r:embed="rId7">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50" name="Picture 49" descr="A pink cloud of smoke&#10;&#10;Description automatically generated with low confidence">
              <a:extLst>
                <a:ext uri="{FF2B5EF4-FFF2-40B4-BE49-F238E27FC236}">
                  <a16:creationId xmlns:a16="http://schemas.microsoft.com/office/drawing/2014/main" id="{D7F9EFF6-BC2F-4685-CA76-259F7B61262C}"/>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51" name="Picture 50" descr="A pink cloud of smoke&#10;&#10;Description automatically generated with low confidence">
              <a:extLst>
                <a:ext uri="{FF2B5EF4-FFF2-40B4-BE49-F238E27FC236}">
                  <a16:creationId xmlns:a16="http://schemas.microsoft.com/office/drawing/2014/main" id="{F406B67C-CD7C-42DF-70B8-E6A6CCFE0D75}"/>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52" name="Picture 51" descr="A pink cloud of smoke&#10;&#10;Description automatically generated with low confidence">
              <a:extLst>
                <a:ext uri="{FF2B5EF4-FFF2-40B4-BE49-F238E27FC236}">
                  <a16:creationId xmlns:a16="http://schemas.microsoft.com/office/drawing/2014/main" id="{A0AAA999-9C98-E7AC-6F43-DD938EE39770}"/>
                </a:ext>
              </a:extLst>
            </p:cNvPr>
            <p:cNvPicPr>
              <a:picLocks noChangeAspect="1"/>
            </p:cNvPicPr>
            <p:nvPr/>
          </p:nvPicPr>
          <p:blipFill>
            <a:blip r:embed="rId7">
              <a:duotone>
                <a:schemeClr val="accent5">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pic>
        <p:nvPicPr>
          <p:cNvPr id="4" name="Picture 3" descr="A blue and white factory with smoke coming out of it&#10;&#10;Description automatically generated with low confidence">
            <a:extLst>
              <a:ext uri="{FF2B5EF4-FFF2-40B4-BE49-F238E27FC236}">
                <a16:creationId xmlns:a16="http://schemas.microsoft.com/office/drawing/2014/main" id="{4A332B80-D91C-DCD6-E9C9-6C5A1D172F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1643" y="2476513"/>
            <a:ext cx="2052309" cy="2052309"/>
          </a:xfrm>
          <a:prstGeom prst="rect">
            <a:avLst/>
          </a:prstGeom>
        </p:spPr>
      </p:pic>
    </p:spTree>
    <p:extLst>
      <p:ext uri="{BB962C8B-B14F-4D97-AF65-F5344CB8AC3E}">
        <p14:creationId xmlns:p14="http://schemas.microsoft.com/office/powerpoint/2010/main" val="91765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fade">
                                      <p:cBhvr>
                                        <p:cTn id="16" dur="500"/>
                                        <p:tgtEl>
                                          <p:spTgt spid="7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4"/>
                                        </p:tgtEl>
                                        <p:attrNameLst>
                                          <p:attrName>style.visibility</p:attrName>
                                        </p:attrNameLst>
                                      </p:cBhvr>
                                      <p:to>
                                        <p:strVal val="visible"/>
                                      </p:to>
                                    </p:set>
                                    <p:animEffect transition="in" filter="fade">
                                      <p:cBhvr>
                                        <p:cTn id="25" dur="500"/>
                                        <p:tgtEl>
                                          <p:spTgt spid="12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7"/>
                                        </p:tgtEl>
                                        <p:attrNameLst>
                                          <p:attrName>style.visibility</p:attrName>
                                        </p:attrNameLst>
                                      </p:cBhvr>
                                      <p:to>
                                        <p:strVal val="visible"/>
                                      </p:to>
                                    </p:set>
                                    <p:animEffect transition="in" filter="fade">
                                      <p:cBhvr>
                                        <p:cTn id="34" dur="500"/>
                                        <p:tgtEl>
                                          <p:spTgt spid="12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0"/>
                                        </p:tgtEl>
                                        <p:attrNameLst>
                                          <p:attrName>style.visibility</p:attrName>
                                        </p:attrNameLst>
                                      </p:cBhvr>
                                      <p:to>
                                        <p:strVal val="visible"/>
                                      </p:to>
                                    </p:set>
                                    <p:animEffect transition="in" filter="fade">
                                      <p:cBhvr>
                                        <p:cTn id="43" dur="500"/>
                                        <p:tgtEl>
                                          <p:spTgt spid="110"/>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123">
            <a:extLst>
              <a:ext uri="{FF2B5EF4-FFF2-40B4-BE49-F238E27FC236}">
                <a16:creationId xmlns:a16="http://schemas.microsoft.com/office/drawing/2014/main" id="{D60BACF8-499B-48E7-BE40-D07BA7BC0F93}"/>
              </a:ext>
            </a:extLst>
          </p:cNvPr>
          <p:cNvGrpSpPr/>
          <p:nvPr/>
        </p:nvGrpSpPr>
        <p:grpSpPr>
          <a:xfrm rot="2541084">
            <a:off x="5688784" y="4218011"/>
            <a:ext cx="520977" cy="1318968"/>
            <a:chOff x="3124632" y="1700064"/>
            <a:chExt cx="390733" cy="989226"/>
          </a:xfrm>
        </p:grpSpPr>
        <p:pic>
          <p:nvPicPr>
            <p:cNvPr id="125" name="Picture 124" descr="A picture containing icon&#10;&#10;Description automatically generated">
              <a:extLst>
                <a:ext uri="{FF2B5EF4-FFF2-40B4-BE49-F238E27FC236}">
                  <a16:creationId xmlns:a16="http://schemas.microsoft.com/office/drawing/2014/main" id="{B7AD4BCC-5D57-4051-A328-418251F501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126" name="Oval 125">
              <a:extLst>
                <a:ext uri="{FF2B5EF4-FFF2-40B4-BE49-F238E27FC236}">
                  <a16:creationId xmlns:a16="http://schemas.microsoft.com/office/drawing/2014/main" id="{4BD2F892-EDB4-4601-B385-E93D06A9285E}"/>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16" name="Group 115">
            <a:extLst>
              <a:ext uri="{FF2B5EF4-FFF2-40B4-BE49-F238E27FC236}">
                <a16:creationId xmlns:a16="http://schemas.microsoft.com/office/drawing/2014/main" id="{862701B4-74B1-43BA-8671-889157D02605}"/>
              </a:ext>
            </a:extLst>
          </p:cNvPr>
          <p:cNvGrpSpPr/>
          <p:nvPr/>
        </p:nvGrpSpPr>
        <p:grpSpPr>
          <a:xfrm rot="14452488">
            <a:off x="5206912" y="1341409"/>
            <a:ext cx="520977" cy="1318968"/>
            <a:chOff x="3124632" y="1700064"/>
            <a:chExt cx="390733" cy="989226"/>
          </a:xfrm>
        </p:grpSpPr>
        <p:pic>
          <p:nvPicPr>
            <p:cNvPr id="117" name="Picture 116" descr="A picture containing icon&#10;&#10;Description automatically generated">
              <a:extLst>
                <a:ext uri="{FF2B5EF4-FFF2-40B4-BE49-F238E27FC236}">
                  <a16:creationId xmlns:a16="http://schemas.microsoft.com/office/drawing/2014/main" id="{7957425F-F298-4416-B8F9-6981F0A903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118" name="Oval 117">
              <a:extLst>
                <a:ext uri="{FF2B5EF4-FFF2-40B4-BE49-F238E27FC236}">
                  <a16:creationId xmlns:a16="http://schemas.microsoft.com/office/drawing/2014/main" id="{8BB72A7F-9326-4556-9F65-DE21B33B7CD4}"/>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13" name="Group 112">
            <a:extLst>
              <a:ext uri="{FF2B5EF4-FFF2-40B4-BE49-F238E27FC236}">
                <a16:creationId xmlns:a16="http://schemas.microsoft.com/office/drawing/2014/main" id="{A1677AFD-8DE2-48C9-AEAB-7A0B1121BCBC}"/>
              </a:ext>
            </a:extLst>
          </p:cNvPr>
          <p:cNvGrpSpPr/>
          <p:nvPr/>
        </p:nvGrpSpPr>
        <p:grpSpPr>
          <a:xfrm rot="16200000">
            <a:off x="5888644" y="3454599"/>
            <a:ext cx="520977" cy="1318968"/>
            <a:chOff x="3124632" y="1700064"/>
            <a:chExt cx="390733" cy="989226"/>
          </a:xfrm>
        </p:grpSpPr>
        <p:pic>
          <p:nvPicPr>
            <p:cNvPr id="114" name="Picture 113" descr="A picture containing icon&#10;&#10;Description automatically generated">
              <a:extLst>
                <a:ext uri="{FF2B5EF4-FFF2-40B4-BE49-F238E27FC236}">
                  <a16:creationId xmlns:a16="http://schemas.microsoft.com/office/drawing/2014/main" id="{26FA7482-955A-4366-8B56-698D6BEF36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115" name="Oval 114">
              <a:extLst>
                <a:ext uri="{FF2B5EF4-FFF2-40B4-BE49-F238E27FC236}">
                  <a16:creationId xmlns:a16="http://schemas.microsoft.com/office/drawing/2014/main" id="{CFEC0633-F9BE-4C96-80E6-5425ACFCD2C1}"/>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04" name="Group 103">
            <a:extLst>
              <a:ext uri="{FF2B5EF4-FFF2-40B4-BE49-F238E27FC236}">
                <a16:creationId xmlns:a16="http://schemas.microsoft.com/office/drawing/2014/main" id="{401D4C78-ECDF-4D80-975E-1EF4CDBBFF09}"/>
              </a:ext>
            </a:extLst>
          </p:cNvPr>
          <p:cNvGrpSpPr/>
          <p:nvPr/>
        </p:nvGrpSpPr>
        <p:grpSpPr>
          <a:xfrm rot="15580904">
            <a:off x="4190556" y="2952077"/>
            <a:ext cx="520977" cy="1318968"/>
            <a:chOff x="3124632" y="1700064"/>
            <a:chExt cx="390733" cy="989226"/>
          </a:xfrm>
        </p:grpSpPr>
        <p:pic>
          <p:nvPicPr>
            <p:cNvPr id="105" name="Picture 104" descr="A picture containing icon&#10;&#10;Description automatically generated">
              <a:extLst>
                <a:ext uri="{FF2B5EF4-FFF2-40B4-BE49-F238E27FC236}">
                  <a16:creationId xmlns:a16="http://schemas.microsoft.com/office/drawing/2014/main" id="{D77DF52F-2E45-4344-A0C0-8D9E0D4D91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106" name="Oval 105">
              <a:extLst>
                <a:ext uri="{FF2B5EF4-FFF2-40B4-BE49-F238E27FC236}">
                  <a16:creationId xmlns:a16="http://schemas.microsoft.com/office/drawing/2014/main" id="{352F2C53-A707-4DFA-B0FD-1C19610C17E6}"/>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 name="Group 1">
            <a:extLst>
              <a:ext uri="{FF2B5EF4-FFF2-40B4-BE49-F238E27FC236}">
                <a16:creationId xmlns:a16="http://schemas.microsoft.com/office/drawing/2014/main" id="{48FBBEE0-7466-4859-98DD-2ADBA3054F3B}"/>
              </a:ext>
            </a:extLst>
          </p:cNvPr>
          <p:cNvGrpSpPr/>
          <p:nvPr/>
        </p:nvGrpSpPr>
        <p:grpSpPr>
          <a:xfrm rot="1500994">
            <a:off x="3696339" y="2226691"/>
            <a:ext cx="682469" cy="1727820"/>
            <a:chOff x="3124632" y="1700064"/>
            <a:chExt cx="390733" cy="989226"/>
          </a:xfrm>
        </p:grpSpPr>
        <p:pic>
          <p:nvPicPr>
            <p:cNvPr id="17" name="Picture 16" descr="A picture containing icon&#10;&#10;Description automatically generated">
              <a:extLst>
                <a:ext uri="{FF2B5EF4-FFF2-40B4-BE49-F238E27FC236}">
                  <a16:creationId xmlns:a16="http://schemas.microsoft.com/office/drawing/2014/main" id="{E2BA6959-D077-435E-B9B1-5335D44EA6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70" name="Oval 69">
              <a:extLst>
                <a:ext uri="{FF2B5EF4-FFF2-40B4-BE49-F238E27FC236}">
                  <a16:creationId xmlns:a16="http://schemas.microsoft.com/office/drawing/2014/main" id="{5904E9EA-2513-45DF-8FB2-FF4944CEC895}"/>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77" name="Group 76">
            <a:extLst>
              <a:ext uri="{FF2B5EF4-FFF2-40B4-BE49-F238E27FC236}">
                <a16:creationId xmlns:a16="http://schemas.microsoft.com/office/drawing/2014/main" id="{9DE152E9-AC09-4F70-8E2C-DDA5FA5A08A2}"/>
              </a:ext>
            </a:extLst>
          </p:cNvPr>
          <p:cNvGrpSpPr/>
          <p:nvPr/>
        </p:nvGrpSpPr>
        <p:grpSpPr>
          <a:xfrm rot="14154359">
            <a:off x="5143409" y="2400198"/>
            <a:ext cx="447617" cy="1133241"/>
            <a:chOff x="3124632" y="1700064"/>
            <a:chExt cx="390733" cy="989226"/>
          </a:xfrm>
        </p:grpSpPr>
        <p:pic>
          <p:nvPicPr>
            <p:cNvPr id="78" name="Picture 77" descr="A picture containing icon&#10;&#10;Description automatically generated">
              <a:extLst>
                <a:ext uri="{FF2B5EF4-FFF2-40B4-BE49-F238E27FC236}">
                  <a16:creationId xmlns:a16="http://schemas.microsoft.com/office/drawing/2014/main" id="{26FFDD99-3281-45C5-AF9B-57CFC44C8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79" name="Oval 78">
              <a:extLst>
                <a:ext uri="{FF2B5EF4-FFF2-40B4-BE49-F238E27FC236}">
                  <a16:creationId xmlns:a16="http://schemas.microsoft.com/office/drawing/2014/main" id="{155504B9-D36D-403F-9911-C41C13D13FB2}"/>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80" name="Group 79">
            <a:extLst>
              <a:ext uri="{FF2B5EF4-FFF2-40B4-BE49-F238E27FC236}">
                <a16:creationId xmlns:a16="http://schemas.microsoft.com/office/drawing/2014/main" id="{78580A68-8503-4061-9D31-F7B9EC0CA78D}"/>
              </a:ext>
            </a:extLst>
          </p:cNvPr>
          <p:cNvGrpSpPr/>
          <p:nvPr/>
        </p:nvGrpSpPr>
        <p:grpSpPr>
          <a:xfrm rot="1242912">
            <a:off x="5199315" y="3414243"/>
            <a:ext cx="468951" cy="1179431"/>
            <a:chOff x="3124632" y="1700064"/>
            <a:chExt cx="390733" cy="989226"/>
          </a:xfrm>
        </p:grpSpPr>
        <p:pic>
          <p:nvPicPr>
            <p:cNvPr id="81" name="Picture 80" descr="A picture containing icon&#10;&#10;Description automatically generated">
              <a:extLst>
                <a:ext uri="{FF2B5EF4-FFF2-40B4-BE49-F238E27FC236}">
                  <a16:creationId xmlns:a16="http://schemas.microsoft.com/office/drawing/2014/main" id="{74677B99-7C03-4DB2-A5CB-3B3EFC695E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82" name="Oval 81">
              <a:extLst>
                <a:ext uri="{FF2B5EF4-FFF2-40B4-BE49-F238E27FC236}">
                  <a16:creationId xmlns:a16="http://schemas.microsoft.com/office/drawing/2014/main" id="{821ADF0C-BB73-40BE-9149-AE8744E9DBEB}"/>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83" name="Group 82">
            <a:extLst>
              <a:ext uri="{FF2B5EF4-FFF2-40B4-BE49-F238E27FC236}">
                <a16:creationId xmlns:a16="http://schemas.microsoft.com/office/drawing/2014/main" id="{685E49AC-2E14-4AEE-8DA8-BBE824D4F069}"/>
              </a:ext>
            </a:extLst>
          </p:cNvPr>
          <p:cNvGrpSpPr/>
          <p:nvPr/>
        </p:nvGrpSpPr>
        <p:grpSpPr>
          <a:xfrm rot="19847775">
            <a:off x="4277246" y="4192955"/>
            <a:ext cx="404349" cy="1125159"/>
            <a:chOff x="3124632" y="1700064"/>
            <a:chExt cx="390733" cy="989226"/>
          </a:xfrm>
        </p:grpSpPr>
        <p:pic>
          <p:nvPicPr>
            <p:cNvPr id="84" name="Picture 83" descr="A picture containing icon&#10;&#10;Description automatically generated">
              <a:extLst>
                <a:ext uri="{FF2B5EF4-FFF2-40B4-BE49-F238E27FC236}">
                  <a16:creationId xmlns:a16="http://schemas.microsoft.com/office/drawing/2014/main" id="{8368684F-0FB9-473B-A39A-17CE7889E3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85" name="Oval 84">
              <a:extLst>
                <a:ext uri="{FF2B5EF4-FFF2-40B4-BE49-F238E27FC236}">
                  <a16:creationId xmlns:a16="http://schemas.microsoft.com/office/drawing/2014/main" id="{F0F1CA66-2B0C-4EA3-BED3-C9C2DE62472F}"/>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86" name="Group 85">
            <a:extLst>
              <a:ext uri="{FF2B5EF4-FFF2-40B4-BE49-F238E27FC236}">
                <a16:creationId xmlns:a16="http://schemas.microsoft.com/office/drawing/2014/main" id="{08A04813-E26E-4A42-B32C-A8BA822148E7}"/>
              </a:ext>
            </a:extLst>
          </p:cNvPr>
          <p:cNvGrpSpPr/>
          <p:nvPr/>
        </p:nvGrpSpPr>
        <p:grpSpPr>
          <a:xfrm rot="4938704">
            <a:off x="5882385" y="3038949"/>
            <a:ext cx="520977" cy="1318968"/>
            <a:chOff x="3124632" y="1700064"/>
            <a:chExt cx="390733" cy="989226"/>
          </a:xfrm>
        </p:grpSpPr>
        <p:pic>
          <p:nvPicPr>
            <p:cNvPr id="87" name="Picture 86" descr="A picture containing icon&#10;&#10;Description automatically generated">
              <a:extLst>
                <a:ext uri="{FF2B5EF4-FFF2-40B4-BE49-F238E27FC236}">
                  <a16:creationId xmlns:a16="http://schemas.microsoft.com/office/drawing/2014/main" id="{70E8E2D8-63A2-46F0-9261-E130C03EF7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88" name="Oval 87">
              <a:extLst>
                <a:ext uri="{FF2B5EF4-FFF2-40B4-BE49-F238E27FC236}">
                  <a16:creationId xmlns:a16="http://schemas.microsoft.com/office/drawing/2014/main" id="{0206445D-432D-4FB2-AF05-E4B4F69DB855}"/>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89" name="Group 88">
            <a:extLst>
              <a:ext uri="{FF2B5EF4-FFF2-40B4-BE49-F238E27FC236}">
                <a16:creationId xmlns:a16="http://schemas.microsoft.com/office/drawing/2014/main" id="{54986803-E5EE-4609-B11F-FF87373EA69D}"/>
              </a:ext>
            </a:extLst>
          </p:cNvPr>
          <p:cNvGrpSpPr/>
          <p:nvPr/>
        </p:nvGrpSpPr>
        <p:grpSpPr>
          <a:xfrm rot="14452488">
            <a:off x="4913686" y="4069393"/>
            <a:ext cx="520977" cy="1318968"/>
            <a:chOff x="3124632" y="1700064"/>
            <a:chExt cx="390733" cy="989226"/>
          </a:xfrm>
        </p:grpSpPr>
        <p:pic>
          <p:nvPicPr>
            <p:cNvPr id="90" name="Picture 89" descr="A picture containing icon&#10;&#10;Description automatically generated">
              <a:extLst>
                <a:ext uri="{FF2B5EF4-FFF2-40B4-BE49-F238E27FC236}">
                  <a16:creationId xmlns:a16="http://schemas.microsoft.com/office/drawing/2014/main" id="{E3D350F9-1890-40AF-8607-62ABDFFCD9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91" name="Oval 90">
              <a:extLst>
                <a:ext uri="{FF2B5EF4-FFF2-40B4-BE49-F238E27FC236}">
                  <a16:creationId xmlns:a16="http://schemas.microsoft.com/office/drawing/2014/main" id="{9AAEFB70-9900-493F-B9D1-C9809B8D05B3}"/>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92" name="Group 91">
            <a:extLst>
              <a:ext uri="{FF2B5EF4-FFF2-40B4-BE49-F238E27FC236}">
                <a16:creationId xmlns:a16="http://schemas.microsoft.com/office/drawing/2014/main" id="{A5877BB2-E742-409D-9889-482F96B8D25F}"/>
              </a:ext>
            </a:extLst>
          </p:cNvPr>
          <p:cNvGrpSpPr/>
          <p:nvPr/>
        </p:nvGrpSpPr>
        <p:grpSpPr>
          <a:xfrm rot="3392039">
            <a:off x="6275220" y="2005071"/>
            <a:ext cx="349587" cy="865901"/>
            <a:chOff x="3124632" y="1700064"/>
            <a:chExt cx="390733" cy="989226"/>
          </a:xfrm>
        </p:grpSpPr>
        <p:pic>
          <p:nvPicPr>
            <p:cNvPr id="93" name="Picture 92" descr="A picture containing icon&#10;&#10;Description automatically generated">
              <a:extLst>
                <a:ext uri="{FF2B5EF4-FFF2-40B4-BE49-F238E27FC236}">
                  <a16:creationId xmlns:a16="http://schemas.microsoft.com/office/drawing/2014/main" id="{C4884988-C69D-4C0F-AD38-9A4B208221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94" name="Oval 93">
              <a:extLst>
                <a:ext uri="{FF2B5EF4-FFF2-40B4-BE49-F238E27FC236}">
                  <a16:creationId xmlns:a16="http://schemas.microsoft.com/office/drawing/2014/main" id="{4F3C90EA-303A-4F7B-B455-345D8FCBDAAF}"/>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74" name="Group 73">
            <a:extLst>
              <a:ext uri="{FF2B5EF4-FFF2-40B4-BE49-F238E27FC236}">
                <a16:creationId xmlns:a16="http://schemas.microsoft.com/office/drawing/2014/main" id="{8DE5FCBA-5552-46BE-BF18-0153AB653EED}"/>
              </a:ext>
            </a:extLst>
          </p:cNvPr>
          <p:cNvGrpSpPr/>
          <p:nvPr/>
        </p:nvGrpSpPr>
        <p:grpSpPr>
          <a:xfrm rot="2667877">
            <a:off x="4353906" y="3305025"/>
            <a:ext cx="637604" cy="1614233"/>
            <a:chOff x="3124632" y="1700064"/>
            <a:chExt cx="390733" cy="989226"/>
          </a:xfrm>
        </p:grpSpPr>
        <p:pic>
          <p:nvPicPr>
            <p:cNvPr id="75" name="Picture 74" descr="A picture containing icon&#10;&#10;Description automatically generated">
              <a:extLst>
                <a:ext uri="{FF2B5EF4-FFF2-40B4-BE49-F238E27FC236}">
                  <a16:creationId xmlns:a16="http://schemas.microsoft.com/office/drawing/2014/main" id="{246D5005-AD06-4024-8898-C6081174C7C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76" name="Oval 75">
              <a:extLst>
                <a:ext uri="{FF2B5EF4-FFF2-40B4-BE49-F238E27FC236}">
                  <a16:creationId xmlns:a16="http://schemas.microsoft.com/office/drawing/2014/main" id="{592F37D9-EFEC-4684-B7E0-3C1F414BDC0E}"/>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95" name="Group 94">
            <a:extLst>
              <a:ext uri="{FF2B5EF4-FFF2-40B4-BE49-F238E27FC236}">
                <a16:creationId xmlns:a16="http://schemas.microsoft.com/office/drawing/2014/main" id="{9CBBBB6C-CE00-4CEA-AD8E-E90AB01C96AC}"/>
              </a:ext>
            </a:extLst>
          </p:cNvPr>
          <p:cNvGrpSpPr/>
          <p:nvPr/>
        </p:nvGrpSpPr>
        <p:grpSpPr>
          <a:xfrm rot="19921128">
            <a:off x="5876953" y="1989506"/>
            <a:ext cx="637604" cy="1614233"/>
            <a:chOff x="3124632" y="1700064"/>
            <a:chExt cx="390733" cy="989226"/>
          </a:xfrm>
        </p:grpSpPr>
        <p:pic>
          <p:nvPicPr>
            <p:cNvPr id="96" name="Picture 95" descr="A picture containing icon&#10;&#10;Description automatically generated">
              <a:extLst>
                <a:ext uri="{FF2B5EF4-FFF2-40B4-BE49-F238E27FC236}">
                  <a16:creationId xmlns:a16="http://schemas.microsoft.com/office/drawing/2014/main" id="{37FD6278-8442-4FAA-BBFF-299891A9A49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97" name="Oval 96">
              <a:extLst>
                <a:ext uri="{FF2B5EF4-FFF2-40B4-BE49-F238E27FC236}">
                  <a16:creationId xmlns:a16="http://schemas.microsoft.com/office/drawing/2014/main" id="{EA8C4157-3703-46B3-A164-7C410FF3A279}"/>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98" name="Group 97">
            <a:extLst>
              <a:ext uri="{FF2B5EF4-FFF2-40B4-BE49-F238E27FC236}">
                <a16:creationId xmlns:a16="http://schemas.microsoft.com/office/drawing/2014/main" id="{077764A6-F3C1-46DE-92AA-D529BFBC903E}"/>
              </a:ext>
            </a:extLst>
          </p:cNvPr>
          <p:cNvGrpSpPr/>
          <p:nvPr/>
        </p:nvGrpSpPr>
        <p:grpSpPr>
          <a:xfrm rot="6515428">
            <a:off x="5162695" y="2524850"/>
            <a:ext cx="637604" cy="1614233"/>
            <a:chOff x="3124632" y="1700064"/>
            <a:chExt cx="390733" cy="989226"/>
          </a:xfrm>
        </p:grpSpPr>
        <p:pic>
          <p:nvPicPr>
            <p:cNvPr id="99" name="Picture 98" descr="A picture containing icon&#10;&#10;Description automatically generated">
              <a:extLst>
                <a:ext uri="{FF2B5EF4-FFF2-40B4-BE49-F238E27FC236}">
                  <a16:creationId xmlns:a16="http://schemas.microsoft.com/office/drawing/2014/main" id="{99E2EA23-0C4D-4BE0-944C-E0188743EE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100" name="Oval 99">
              <a:extLst>
                <a:ext uri="{FF2B5EF4-FFF2-40B4-BE49-F238E27FC236}">
                  <a16:creationId xmlns:a16="http://schemas.microsoft.com/office/drawing/2014/main" id="{9546F8DE-49C3-437D-A76E-6A730CF1443C}"/>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01" name="Group 100">
            <a:extLst>
              <a:ext uri="{FF2B5EF4-FFF2-40B4-BE49-F238E27FC236}">
                <a16:creationId xmlns:a16="http://schemas.microsoft.com/office/drawing/2014/main" id="{13C86C87-F2C7-4B0E-8039-13C0C49C61D0}"/>
              </a:ext>
            </a:extLst>
          </p:cNvPr>
          <p:cNvGrpSpPr/>
          <p:nvPr/>
        </p:nvGrpSpPr>
        <p:grpSpPr>
          <a:xfrm rot="7622763">
            <a:off x="5017865" y="3509204"/>
            <a:ext cx="637604" cy="1614233"/>
            <a:chOff x="3124632" y="1700064"/>
            <a:chExt cx="390733" cy="989226"/>
          </a:xfrm>
        </p:grpSpPr>
        <p:pic>
          <p:nvPicPr>
            <p:cNvPr id="102" name="Picture 101" descr="A picture containing icon&#10;&#10;Description automatically generated">
              <a:extLst>
                <a:ext uri="{FF2B5EF4-FFF2-40B4-BE49-F238E27FC236}">
                  <a16:creationId xmlns:a16="http://schemas.microsoft.com/office/drawing/2014/main" id="{29BBAE45-E897-486A-99D4-DF435563F0A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103" name="Oval 102">
              <a:extLst>
                <a:ext uri="{FF2B5EF4-FFF2-40B4-BE49-F238E27FC236}">
                  <a16:creationId xmlns:a16="http://schemas.microsoft.com/office/drawing/2014/main" id="{353D72AF-B4B9-4657-A447-D16B1CCD3198}"/>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07" name="Group 106">
            <a:extLst>
              <a:ext uri="{FF2B5EF4-FFF2-40B4-BE49-F238E27FC236}">
                <a16:creationId xmlns:a16="http://schemas.microsoft.com/office/drawing/2014/main" id="{2C74D6E5-8FB1-49F8-B8D7-42DD31210A9F}"/>
              </a:ext>
            </a:extLst>
          </p:cNvPr>
          <p:cNvGrpSpPr/>
          <p:nvPr/>
        </p:nvGrpSpPr>
        <p:grpSpPr>
          <a:xfrm>
            <a:off x="4369377" y="2469952"/>
            <a:ext cx="520977" cy="1318968"/>
            <a:chOff x="3124632" y="1700064"/>
            <a:chExt cx="390733" cy="989226"/>
          </a:xfrm>
        </p:grpSpPr>
        <p:pic>
          <p:nvPicPr>
            <p:cNvPr id="108" name="Picture 107" descr="A picture containing icon&#10;&#10;Description automatically generated">
              <a:extLst>
                <a:ext uri="{FF2B5EF4-FFF2-40B4-BE49-F238E27FC236}">
                  <a16:creationId xmlns:a16="http://schemas.microsoft.com/office/drawing/2014/main" id="{CB8FA949-6E73-4EAD-88B2-7AC94DE2CE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109" name="Oval 108">
              <a:extLst>
                <a:ext uri="{FF2B5EF4-FFF2-40B4-BE49-F238E27FC236}">
                  <a16:creationId xmlns:a16="http://schemas.microsoft.com/office/drawing/2014/main" id="{31B7F66F-7470-430E-82AC-25DEF2E04AAD}"/>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10" name="Group 109">
            <a:extLst>
              <a:ext uri="{FF2B5EF4-FFF2-40B4-BE49-F238E27FC236}">
                <a16:creationId xmlns:a16="http://schemas.microsoft.com/office/drawing/2014/main" id="{5603D12E-6BB0-42CE-8CDE-970EBCC0DF13}"/>
              </a:ext>
            </a:extLst>
          </p:cNvPr>
          <p:cNvGrpSpPr/>
          <p:nvPr/>
        </p:nvGrpSpPr>
        <p:grpSpPr>
          <a:xfrm rot="7398470">
            <a:off x="4858139" y="1686788"/>
            <a:ext cx="666112" cy="1686408"/>
            <a:chOff x="3124632" y="1700064"/>
            <a:chExt cx="390733" cy="989226"/>
          </a:xfrm>
        </p:grpSpPr>
        <p:pic>
          <p:nvPicPr>
            <p:cNvPr id="111" name="Picture 110" descr="A picture containing icon&#10;&#10;Description automatically generated">
              <a:extLst>
                <a:ext uri="{FF2B5EF4-FFF2-40B4-BE49-F238E27FC236}">
                  <a16:creationId xmlns:a16="http://schemas.microsoft.com/office/drawing/2014/main" id="{F7CA719E-19AB-4C2E-A1B9-F5505E0D031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112" name="Oval 111">
              <a:extLst>
                <a:ext uri="{FF2B5EF4-FFF2-40B4-BE49-F238E27FC236}">
                  <a16:creationId xmlns:a16="http://schemas.microsoft.com/office/drawing/2014/main" id="{FD493AF1-3EC4-4EB5-A8A2-385391334363}"/>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48" name="AutoShape 22">
            <a:extLst>
              <a:ext uri="{FF2B5EF4-FFF2-40B4-BE49-F238E27FC236}">
                <a16:creationId xmlns:a16="http://schemas.microsoft.com/office/drawing/2014/main" id="{A13CCC94-3174-4295-B443-5EC47782D182}"/>
              </a:ext>
            </a:extLst>
          </p:cNvPr>
          <p:cNvSpPr/>
          <p:nvPr/>
        </p:nvSpPr>
        <p:spPr>
          <a:xfrm>
            <a:off x="609600" y="412750"/>
            <a:ext cx="10972800" cy="0"/>
          </a:xfrm>
          <a:prstGeom prst="line">
            <a:avLst/>
          </a:prstGeom>
          <a:ln w="28575" cap="flat">
            <a:solidFill>
              <a:srgbClr val="99CA3D"/>
            </a:solidFill>
            <a:prstDash val="solid"/>
            <a:headEnd type="none" w="sm" len="sm"/>
            <a:tailEnd type="none" w="sm" len="sm"/>
          </a:ln>
        </p:spPr>
      </p:sp>
      <p:sp>
        <p:nvSpPr>
          <p:cNvPr id="3" name="Title 2">
            <a:extLst>
              <a:ext uri="{FF2B5EF4-FFF2-40B4-BE49-F238E27FC236}">
                <a16:creationId xmlns:a16="http://schemas.microsoft.com/office/drawing/2014/main" id="{9713B2EC-EE08-7910-0967-139A0036388F}"/>
              </a:ext>
            </a:extLst>
          </p:cNvPr>
          <p:cNvSpPr>
            <a:spLocks noGrp="1"/>
          </p:cNvSpPr>
          <p:nvPr>
            <p:ph type="title"/>
          </p:nvPr>
        </p:nvSpPr>
        <p:spPr/>
        <p:txBody>
          <a:bodyPr>
            <a:normAutofit/>
          </a:bodyPr>
          <a:lstStyle/>
          <a:p>
            <a:r>
              <a:rPr lang="en-US" sz="4000" dirty="0"/>
              <a:t>Control of gene expression</a:t>
            </a:r>
          </a:p>
        </p:txBody>
      </p:sp>
      <p:grpSp>
        <p:nvGrpSpPr>
          <p:cNvPr id="10" name="Group 9">
            <a:extLst>
              <a:ext uri="{FF2B5EF4-FFF2-40B4-BE49-F238E27FC236}">
                <a16:creationId xmlns:a16="http://schemas.microsoft.com/office/drawing/2014/main" id="{6C2D9389-3573-9507-A24D-66F29789A40F}"/>
              </a:ext>
            </a:extLst>
          </p:cNvPr>
          <p:cNvGrpSpPr/>
          <p:nvPr/>
        </p:nvGrpSpPr>
        <p:grpSpPr>
          <a:xfrm rot="18105072">
            <a:off x="10583270" y="1192266"/>
            <a:ext cx="1228692" cy="1056566"/>
            <a:chOff x="7361490" y="2422798"/>
            <a:chExt cx="1461706" cy="1256937"/>
          </a:xfrm>
        </p:grpSpPr>
        <p:pic>
          <p:nvPicPr>
            <p:cNvPr id="11" name="Picture 10" descr="A pink cloud of smoke&#10;&#10;Description automatically generated with low confidence">
              <a:extLst>
                <a:ext uri="{FF2B5EF4-FFF2-40B4-BE49-F238E27FC236}">
                  <a16:creationId xmlns:a16="http://schemas.microsoft.com/office/drawing/2014/main" id="{D8EF97E2-4745-3D0F-BED1-2005C5275A19}"/>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12" name="Picture 11" descr="A pink cloud of smoke&#10;&#10;Description automatically generated with low confidence">
              <a:extLst>
                <a:ext uri="{FF2B5EF4-FFF2-40B4-BE49-F238E27FC236}">
                  <a16:creationId xmlns:a16="http://schemas.microsoft.com/office/drawing/2014/main" id="{EE71BECF-0897-BA7D-D2A4-E9F8516B9C95}"/>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13" name="Picture 12" descr="A pink cloud of smoke&#10;&#10;Description automatically generated with low confidence">
              <a:extLst>
                <a:ext uri="{FF2B5EF4-FFF2-40B4-BE49-F238E27FC236}">
                  <a16:creationId xmlns:a16="http://schemas.microsoft.com/office/drawing/2014/main" id="{A943B0CC-564D-EF5C-10C0-3D56D27E57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14" name="Picture 13" descr="A pink cloud of smoke&#10;&#10;Description automatically generated with low confidence">
              <a:extLst>
                <a:ext uri="{FF2B5EF4-FFF2-40B4-BE49-F238E27FC236}">
                  <a16:creationId xmlns:a16="http://schemas.microsoft.com/office/drawing/2014/main" id="{6F664BF2-5A0F-383D-9B45-3E7A3522FF8A}"/>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15" name="Group 14">
            <a:extLst>
              <a:ext uri="{FF2B5EF4-FFF2-40B4-BE49-F238E27FC236}">
                <a16:creationId xmlns:a16="http://schemas.microsoft.com/office/drawing/2014/main" id="{B11ED2A5-C6C5-CD68-A794-69FADABAD383}"/>
              </a:ext>
            </a:extLst>
          </p:cNvPr>
          <p:cNvGrpSpPr/>
          <p:nvPr/>
        </p:nvGrpSpPr>
        <p:grpSpPr>
          <a:xfrm rot="5722344">
            <a:off x="10624332" y="3041111"/>
            <a:ext cx="1228692" cy="1056566"/>
            <a:chOff x="7361490" y="2422798"/>
            <a:chExt cx="1461706" cy="1256937"/>
          </a:xfrm>
        </p:grpSpPr>
        <p:pic>
          <p:nvPicPr>
            <p:cNvPr id="16" name="Picture 15" descr="A pink cloud of smoke&#10;&#10;Description automatically generated with low confidence">
              <a:extLst>
                <a:ext uri="{FF2B5EF4-FFF2-40B4-BE49-F238E27FC236}">
                  <a16:creationId xmlns:a16="http://schemas.microsoft.com/office/drawing/2014/main" id="{3AA93A6E-A69B-B104-B678-B63F6D2F0866}"/>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18" name="Picture 17" descr="A pink cloud of smoke&#10;&#10;Description automatically generated with low confidence">
              <a:extLst>
                <a:ext uri="{FF2B5EF4-FFF2-40B4-BE49-F238E27FC236}">
                  <a16:creationId xmlns:a16="http://schemas.microsoft.com/office/drawing/2014/main" id="{C78C19BB-EE00-D032-98C2-DC2F8A7933CF}"/>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19" name="Picture 18" descr="A pink cloud of smoke&#10;&#10;Description automatically generated with low confidence">
              <a:extLst>
                <a:ext uri="{FF2B5EF4-FFF2-40B4-BE49-F238E27FC236}">
                  <a16:creationId xmlns:a16="http://schemas.microsoft.com/office/drawing/2014/main" id="{8F57A621-815C-D8C0-DF2C-181416A8FF02}"/>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20" name="Picture 19" descr="A pink cloud of smoke&#10;&#10;Description automatically generated with low confidence">
              <a:extLst>
                <a:ext uri="{FF2B5EF4-FFF2-40B4-BE49-F238E27FC236}">
                  <a16:creationId xmlns:a16="http://schemas.microsoft.com/office/drawing/2014/main" id="{A7F99781-ADCA-D8F9-EE8B-910509E0BA2D}"/>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21" name="Group 20">
            <a:extLst>
              <a:ext uri="{FF2B5EF4-FFF2-40B4-BE49-F238E27FC236}">
                <a16:creationId xmlns:a16="http://schemas.microsoft.com/office/drawing/2014/main" id="{133D0AFB-BBCB-EEFD-4558-95B6E296FA8B}"/>
              </a:ext>
            </a:extLst>
          </p:cNvPr>
          <p:cNvGrpSpPr/>
          <p:nvPr/>
        </p:nvGrpSpPr>
        <p:grpSpPr>
          <a:xfrm rot="18105072">
            <a:off x="8902209" y="2975341"/>
            <a:ext cx="1228692" cy="1056566"/>
            <a:chOff x="7361490" y="2422798"/>
            <a:chExt cx="1461706" cy="1256937"/>
          </a:xfrm>
        </p:grpSpPr>
        <p:pic>
          <p:nvPicPr>
            <p:cNvPr id="67" name="Picture 66" descr="A pink cloud of smoke&#10;&#10;Description automatically generated with low confidence">
              <a:extLst>
                <a:ext uri="{FF2B5EF4-FFF2-40B4-BE49-F238E27FC236}">
                  <a16:creationId xmlns:a16="http://schemas.microsoft.com/office/drawing/2014/main" id="{A3BA9D1B-200F-C466-F6E8-8B358A444463}"/>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68" name="Picture 67" descr="A pink cloud of smoke&#10;&#10;Description automatically generated with low confidence">
              <a:extLst>
                <a:ext uri="{FF2B5EF4-FFF2-40B4-BE49-F238E27FC236}">
                  <a16:creationId xmlns:a16="http://schemas.microsoft.com/office/drawing/2014/main" id="{F6EACA10-5BAE-D789-EBE6-83C43F2E995A}"/>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69" name="Picture 68" descr="A pink cloud of smoke&#10;&#10;Description automatically generated with low confidence">
              <a:extLst>
                <a:ext uri="{FF2B5EF4-FFF2-40B4-BE49-F238E27FC236}">
                  <a16:creationId xmlns:a16="http://schemas.microsoft.com/office/drawing/2014/main" id="{9A9675DA-A953-029C-850E-587BE92AFF9D}"/>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71" name="Picture 70" descr="A pink cloud of smoke&#10;&#10;Description automatically generated with low confidence">
              <a:extLst>
                <a:ext uri="{FF2B5EF4-FFF2-40B4-BE49-F238E27FC236}">
                  <a16:creationId xmlns:a16="http://schemas.microsoft.com/office/drawing/2014/main" id="{AF6B0ECD-BB23-4C8D-1497-8A307B6DAE65}"/>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72" name="Group 71">
            <a:extLst>
              <a:ext uri="{FF2B5EF4-FFF2-40B4-BE49-F238E27FC236}">
                <a16:creationId xmlns:a16="http://schemas.microsoft.com/office/drawing/2014/main" id="{C92917A2-E7E6-383B-2BAE-794B104577D2}"/>
              </a:ext>
            </a:extLst>
          </p:cNvPr>
          <p:cNvGrpSpPr/>
          <p:nvPr/>
        </p:nvGrpSpPr>
        <p:grpSpPr>
          <a:xfrm rot="4239632">
            <a:off x="9835476" y="2298411"/>
            <a:ext cx="1228692" cy="1056566"/>
            <a:chOff x="7361490" y="2422798"/>
            <a:chExt cx="1461706" cy="1256937"/>
          </a:xfrm>
        </p:grpSpPr>
        <p:pic>
          <p:nvPicPr>
            <p:cNvPr id="73" name="Picture 72" descr="A pink cloud of smoke&#10;&#10;Description automatically generated with low confidence">
              <a:extLst>
                <a:ext uri="{FF2B5EF4-FFF2-40B4-BE49-F238E27FC236}">
                  <a16:creationId xmlns:a16="http://schemas.microsoft.com/office/drawing/2014/main" id="{C3A8134B-70D4-F275-4F3C-36DB3FD6FA4C}"/>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147" name="Picture 146" descr="A pink cloud of smoke&#10;&#10;Description automatically generated with low confidence">
              <a:extLst>
                <a:ext uri="{FF2B5EF4-FFF2-40B4-BE49-F238E27FC236}">
                  <a16:creationId xmlns:a16="http://schemas.microsoft.com/office/drawing/2014/main" id="{67410BFF-666A-91FA-78D2-9194AF49780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149" name="Picture 148" descr="A pink cloud of smoke&#10;&#10;Description automatically generated with low confidence">
              <a:extLst>
                <a:ext uri="{FF2B5EF4-FFF2-40B4-BE49-F238E27FC236}">
                  <a16:creationId xmlns:a16="http://schemas.microsoft.com/office/drawing/2014/main" id="{5C503DC7-E980-EB42-793F-6557BD95347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150" name="Picture 149" descr="A pink cloud of smoke&#10;&#10;Description automatically generated with low confidence">
              <a:extLst>
                <a:ext uri="{FF2B5EF4-FFF2-40B4-BE49-F238E27FC236}">
                  <a16:creationId xmlns:a16="http://schemas.microsoft.com/office/drawing/2014/main" id="{0CFDFB64-6865-5858-D32F-83B33F53840B}"/>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151" name="Group 150">
            <a:extLst>
              <a:ext uri="{FF2B5EF4-FFF2-40B4-BE49-F238E27FC236}">
                <a16:creationId xmlns:a16="http://schemas.microsoft.com/office/drawing/2014/main" id="{61420C2E-69BC-DC46-6AB5-9B507A41FA8B}"/>
              </a:ext>
            </a:extLst>
          </p:cNvPr>
          <p:cNvGrpSpPr/>
          <p:nvPr/>
        </p:nvGrpSpPr>
        <p:grpSpPr>
          <a:xfrm rot="18105072">
            <a:off x="8762422" y="1931917"/>
            <a:ext cx="1228692" cy="1056566"/>
            <a:chOff x="7361490" y="2422798"/>
            <a:chExt cx="1461706" cy="1256937"/>
          </a:xfrm>
        </p:grpSpPr>
        <p:pic>
          <p:nvPicPr>
            <p:cNvPr id="152" name="Picture 151" descr="A pink cloud of smoke&#10;&#10;Description automatically generated with low confidence">
              <a:extLst>
                <a:ext uri="{FF2B5EF4-FFF2-40B4-BE49-F238E27FC236}">
                  <a16:creationId xmlns:a16="http://schemas.microsoft.com/office/drawing/2014/main" id="{7DD34E60-C2A3-C764-174B-20D95B4A5E8D}"/>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153" name="Picture 152" descr="A pink cloud of smoke&#10;&#10;Description automatically generated with low confidence">
              <a:extLst>
                <a:ext uri="{FF2B5EF4-FFF2-40B4-BE49-F238E27FC236}">
                  <a16:creationId xmlns:a16="http://schemas.microsoft.com/office/drawing/2014/main" id="{60B69D1D-C416-E4F6-BBEF-A8D569C4F04F}"/>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154" name="Picture 153" descr="A pink cloud of smoke&#10;&#10;Description automatically generated with low confidence">
              <a:extLst>
                <a:ext uri="{FF2B5EF4-FFF2-40B4-BE49-F238E27FC236}">
                  <a16:creationId xmlns:a16="http://schemas.microsoft.com/office/drawing/2014/main" id="{CBC942F3-CB04-F354-153E-7F0AD6E0F1E0}"/>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155" name="Picture 154" descr="A pink cloud of smoke&#10;&#10;Description automatically generated with low confidence">
              <a:extLst>
                <a:ext uri="{FF2B5EF4-FFF2-40B4-BE49-F238E27FC236}">
                  <a16:creationId xmlns:a16="http://schemas.microsoft.com/office/drawing/2014/main" id="{1B17CC98-7307-FD1F-F757-9F7CCF0EB5CA}"/>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156" name="Group 155">
            <a:extLst>
              <a:ext uri="{FF2B5EF4-FFF2-40B4-BE49-F238E27FC236}">
                <a16:creationId xmlns:a16="http://schemas.microsoft.com/office/drawing/2014/main" id="{6D36AB16-7C87-3B7B-D538-6D6781C05EEC}"/>
              </a:ext>
            </a:extLst>
          </p:cNvPr>
          <p:cNvGrpSpPr/>
          <p:nvPr/>
        </p:nvGrpSpPr>
        <p:grpSpPr>
          <a:xfrm rot="3409919">
            <a:off x="9566409" y="1037624"/>
            <a:ext cx="1228692" cy="1056566"/>
            <a:chOff x="7361490" y="2422798"/>
            <a:chExt cx="1461706" cy="1256937"/>
          </a:xfrm>
        </p:grpSpPr>
        <p:pic>
          <p:nvPicPr>
            <p:cNvPr id="157" name="Picture 156" descr="A pink cloud of smoke&#10;&#10;Description automatically generated with low confidence">
              <a:extLst>
                <a:ext uri="{FF2B5EF4-FFF2-40B4-BE49-F238E27FC236}">
                  <a16:creationId xmlns:a16="http://schemas.microsoft.com/office/drawing/2014/main" id="{B72E6C31-609C-BC7A-2A6C-E451DD9BB702}"/>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158" name="Picture 157" descr="A pink cloud of smoke&#10;&#10;Description automatically generated with low confidence">
              <a:extLst>
                <a:ext uri="{FF2B5EF4-FFF2-40B4-BE49-F238E27FC236}">
                  <a16:creationId xmlns:a16="http://schemas.microsoft.com/office/drawing/2014/main" id="{E82A6FBB-D51E-4E4C-3560-6E61D8934E59}"/>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159" name="Picture 158" descr="A pink cloud of smoke&#10;&#10;Description automatically generated with low confidence">
              <a:extLst>
                <a:ext uri="{FF2B5EF4-FFF2-40B4-BE49-F238E27FC236}">
                  <a16:creationId xmlns:a16="http://schemas.microsoft.com/office/drawing/2014/main" id="{13B79824-5087-CB49-2FE5-7CA148C01525}"/>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160" name="Picture 159" descr="A pink cloud of smoke&#10;&#10;Description automatically generated with low confidence">
              <a:extLst>
                <a:ext uri="{FF2B5EF4-FFF2-40B4-BE49-F238E27FC236}">
                  <a16:creationId xmlns:a16="http://schemas.microsoft.com/office/drawing/2014/main" id="{62C7A36A-1477-28D0-C8D4-9A2DA9DEA48D}"/>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161" name="Group 160">
            <a:extLst>
              <a:ext uri="{FF2B5EF4-FFF2-40B4-BE49-F238E27FC236}">
                <a16:creationId xmlns:a16="http://schemas.microsoft.com/office/drawing/2014/main" id="{0D41D81D-3D2E-3CBC-3CB6-31B76F0878F2}"/>
              </a:ext>
            </a:extLst>
          </p:cNvPr>
          <p:cNvGrpSpPr/>
          <p:nvPr/>
        </p:nvGrpSpPr>
        <p:grpSpPr>
          <a:xfrm rot="18105072">
            <a:off x="8347381" y="937290"/>
            <a:ext cx="1228692" cy="1056566"/>
            <a:chOff x="7361490" y="2422798"/>
            <a:chExt cx="1461706" cy="1256937"/>
          </a:xfrm>
        </p:grpSpPr>
        <p:pic>
          <p:nvPicPr>
            <p:cNvPr id="162" name="Picture 161" descr="A pink cloud of smoke&#10;&#10;Description automatically generated with low confidence">
              <a:extLst>
                <a:ext uri="{FF2B5EF4-FFF2-40B4-BE49-F238E27FC236}">
                  <a16:creationId xmlns:a16="http://schemas.microsoft.com/office/drawing/2014/main" id="{FB521101-0A9A-51AD-E251-A991F9AC1768}"/>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163" name="Picture 162" descr="A pink cloud of smoke&#10;&#10;Description automatically generated with low confidence">
              <a:extLst>
                <a:ext uri="{FF2B5EF4-FFF2-40B4-BE49-F238E27FC236}">
                  <a16:creationId xmlns:a16="http://schemas.microsoft.com/office/drawing/2014/main" id="{E9F143E6-6835-8612-AE21-C42F4213D6D5}"/>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164" name="Picture 163" descr="A pink cloud of smoke&#10;&#10;Description automatically generated with low confidence">
              <a:extLst>
                <a:ext uri="{FF2B5EF4-FFF2-40B4-BE49-F238E27FC236}">
                  <a16:creationId xmlns:a16="http://schemas.microsoft.com/office/drawing/2014/main" id="{828DF388-D610-B807-8D7B-55953B21A88C}"/>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165" name="Picture 164" descr="A pink cloud of smoke&#10;&#10;Description automatically generated with low confidence">
              <a:extLst>
                <a:ext uri="{FF2B5EF4-FFF2-40B4-BE49-F238E27FC236}">
                  <a16:creationId xmlns:a16="http://schemas.microsoft.com/office/drawing/2014/main" id="{6AFB53B8-D9EC-06B5-5C01-9A0F2DEE1D95}"/>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166" name="Group 165">
            <a:extLst>
              <a:ext uri="{FF2B5EF4-FFF2-40B4-BE49-F238E27FC236}">
                <a16:creationId xmlns:a16="http://schemas.microsoft.com/office/drawing/2014/main" id="{6FBA9548-4290-AE9F-835A-76C2C47D5AB0}"/>
              </a:ext>
            </a:extLst>
          </p:cNvPr>
          <p:cNvGrpSpPr/>
          <p:nvPr/>
        </p:nvGrpSpPr>
        <p:grpSpPr>
          <a:xfrm rot="18105072">
            <a:off x="7679627" y="2845210"/>
            <a:ext cx="1228692" cy="1056566"/>
            <a:chOff x="7361490" y="2422798"/>
            <a:chExt cx="1461706" cy="1256937"/>
          </a:xfrm>
        </p:grpSpPr>
        <p:pic>
          <p:nvPicPr>
            <p:cNvPr id="167" name="Picture 166" descr="A pink cloud of smoke&#10;&#10;Description automatically generated with low confidence">
              <a:extLst>
                <a:ext uri="{FF2B5EF4-FFF2-40B4-BE49-F238E27FC236}">
                  <a16:creationId xmlns:a16="http://schemas.microsoft.com/office/drawing/2014/main" id="{62F5FCC2-3050-8BDF-E0E0-8FBB2243E815}"/>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168" name="Picture 167" descr="A pink cloud of smoke&#10;&#10;Description automatically generated with low confidence">
              <a:extLst>
                <a:ext uri="{FF2B5EF4-FFF2-40B4-BE49-F238E27FC236}">
                  <a16:creationId xmlns:a16="http://schemas.microsoft.com/office/drawing/2014/main" id="{18BA96F6-0B32-26AD-A6B6-11AA4E992E25}"/>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169" name="Picture 168" descr="A pink cloud of smoke&#10;&#10;Description automatically generated with low confidence">
              <a:extLst>
                <a:ext uri="{FF2B5EF4-FFF2-40B4-BE49-F238E27FC236}">
                  <a16:creationId xmlns:a16="http://schemas.microsoft.com/office/drawing/2014/main" id="{9C634E08-084E-5879-4EB9-04E6B169642D}"/>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170" name="Picture 169" descr="A pink cloud of smoke&#10;&#10;Description automatically generated with low confidence">
              <a:extLst>
                <a:ext uri="{FF2B5EF4-FFF2-40B4-BE49-F238E27FC236}">
                  <a16:creationId xmlns:a16="http://schemas.microsoft.com/office/drawing/2014/main" id="{AD4D9003-CC0B-6E09-9BE6-3FDF1E5762AA}"/>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171" name="Group 170">
            <a:extLst>
              <a:ext uri="{FF2B5EF4-FFF2-40B4-BE49-F238E27FC236}">
                <a16:creationId xmlns:a16="http://schemas.microsoft.com/office/drawing/2014/main" id="{102E70FA-3D33-4987-1A4C-87985EF26747}"/>
              </a:ext>
            </a:extLst>
          </p:cNvPr>
          <p:cNvGrpSpPr/>
          <p:nvPr/>
        </p:nvGrpSpPr>
        <p:grpSpPr>
          <a:xfrm rot="18105072">
            <a:off x="8721416" y="3913560"/>
            <a:ext cx="1228692" cy="1056566"/>
            <a:chOff x="7361490" y="2422798"/>
            <a:chExt cx="1461706" cy="1256937"/>
          </a:xfrm>
        </p:grpSpPr>
        <p:pic>
          <p:nvPicPr>
            <p:cNvPr id="172" name="Picture 171" descr="A pink cloud of smoke&#10;&#10;Description automatically generated with low confidence">
              <a:extLst>
                <a:ext uri="{FF2B5EF4-FFF2-40B4-BE49-F238E27FC236}">
                  <a16:creationId xmlns:a16="http://schemas.microsoft.com/office/drawing/2014/main" id="{569ED14D-8E5E-CBE1-7483-D21D365BCD95}"/>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173" name="Picture 172" descr="A pink cloud of smoke&#10;&#10;Description automatically generated with low confidence">
              <a:extLst>
                <a:ext uri="{FF2B5EF4-FFF2-40B4-BE49-F238E27FC236}">
                  <a16:creationId xmlns:a16="http://schemas.microsoft.com/office/drawing/2014/main" id="{0D20EA9E-1307-B891-B357-A805B9FED41E}"/>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174" name="Picture 173" descr="A pink cloud of smoke&#10;&#10;Description automatically generated with low confidence">
              <a:extLst>
                <a:ext uri="{FF2B5EF4-FFF2-40B4-BE49-F238E27FC236}">
                  <a16:creationId xmlns:a16="http://schemas.microsoft.com/office/drawing/2014/main" id="{D8880C8D-54BC-0CA1-C13C-C55F8E941F2B}"/>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175" name="Picture 174" descr="A pink cloud of smoke&#10;&#10;Description automatically generated with low confidence">
              <a:extLst>
                <a:ext uri="{FF2B5EF4-FFF2-40B4-BE49-F238E27FC236}">
                  <a16:creationId xmlns:a16="http://schemas.microsoft.com/office/drawing/2014/main" id="{DB6042BE-FE70-29BC-E32B-ADC5E58E34B8}"/>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176" name="Group 175">
            <a:extLst>
              <a:ext uri="{FF2B5EF4-FFF2-40B4-BE49-F238E27FC236}">
                <a16:creationId xmlns:a16="http://schemas.microsoft.com/office/drawing/2014/main" id="{05C11730-5552-8EAD-9C1C-9E163B6ADA7A}"/>
              </a:ext>
            </a:extLst>
          </p:cNvPr>
          <p:cNvGrpSpPr/>
          <p:nvPr/>
        </p:nvGrpSpPr>
        <p:grpSpPr>
          <a:xfrm rot="14101444">
            <a:off x="9855937" y="3877930"/>
            <a:ext cx="1228692" cy="1056566"/>
            <a:chOff x="7361490" y="2422798"/>
            <a:chExt cx="1461706" cy="1256937"/>
          </a:xfrm>
        </p:grpSpPr>
        <p:pic>
          <p:nvPicPr>
            <p:cNvPr id="177" name="Picture 176" descr="A pink cloud of smoke&#10;&#10;Description automatically generated with low confidence">
              <a:extLst>
                <a:ext uri="{FF2B5EF4-FFF2-40B4-BE49-F238E27FC236}">
                  <a16:creationId xmlns:a16="http://schemas.microsoft.com/office/drawing/2014/main" id="{EABB317A-60D2-EE15-A3A6-78E3F35A6C51}"/>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178" name="Picture 177" descr="A pink cloud of smoke&#10;&#10;Description automatically generated with low confidence">
              <a:extLst>
                <a:ext uri="{FF2B5EF4-FFF2-40B4-BE49-F238E27FC236}">
                  <a16:creationId xmlns:a16="http://schemas.microsoft.com/office/drawing/2014/main" id="{E644E7F2-B258-1DA5-B8AD-1388946EFC1C}"/>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179" name="Picture 178" descr="A pink cloud of smoke&#10;&#10;Description automatically generated with low confidence">
              <a:extLst>
                <a:ext uri="{FF2B5EF4-FFF2-40B4-BE49-F238E27FC236}">
                  <a16:creationId xmlns:a16="http://schemas.microsoft.com/office/drawing/2014/main" id="{3280641D-2BD7-16C9-4921-6547234E8CB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180" name="Picture 179" descr="A pink cloud of smoke&#10;&#10;Description automatically generated with low confidence">
              <a:extLst>
                <a:ext uri="{FF2B5EF4-FFF2-40B4-BE49-F238E27FC236}">
                  <a16:creationId xmlns:a16="http://schemas.microsoft.com/office/drawing/2014/main" id="{44D9BB6B-876B-B4E9-63C9-F017F7A4F3FF}"/>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181" name="Group 180">
            <a:extLst>
              <a:ext uri="{FF2B5EF4-FFF2-40B4-BE49-F238E27FC236}">
                <a16:creationId xmlns:a16="http://schemas.microsoft.com/office/drawing/2014/main" id="{4E0C7403-8837-243B-A734-BA625E4E8D6B}"/>
              </a:ext>
            </a:extLst>
          </p:cNvPr>
          <p:cNvGrpSpPr/>
          <p:nvPr/>
        </p:nvGrpSpPr>
        <p:grpSpPr>
          <a:xfrm rot="14101444">
            <a:off x="7540492" y="3922186"/>
            <a:ext cx="1228692" cy="1056566"/>
            <a:chOff x="7361490" y="2422798"/>
            <a:chExt cx="1461706" cy="1256937"/>
          </a:xfrm>
        </p:grpSpPr>
        <p:pic>
          <p:nvPicPr>
            <p:cNvPr id="182" name="Picture 181" descr="A pink cloud of smoke&#10;&#10;Description automatically generated with low confidence">
              <a:extLst>
                <a:ext uri="{FF2B5EF4-FFF2-40B4-BE49-F238E27FC236}">
                  <a16:creationId xmlns:a16="http://schemas.microsoft.com/office/drawing/2014/main" id="{74CF0D86-8653-E075-B0BB-5A8C73FF207B}"/>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183" name="Picture 182" descr="A pink cloud of smoke&#10;&#10;Description automatically generated with low confidence">
              <a:extLst>
                <a:ext uri="{FF2B5EF4-FFF2-40B4-BE49-F238E27FC236}">
                  <a16:creationId xmlns:a16="http://schemas.microsoft.com/office/drawing/2014/main" id="{24176C18-ED3B-98A3-9AAF-AA256B958E09}"/>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184" name="Picture 183" descr="A pink cloud of smoke&#10;&#10;Description automatically generated with low confidence">
              <a:extLst>
                <a:ext uri="{FF2B5EF4-FFF2-40B4-BE49-F238E27FC236}">
                  <a16:creationId xmlns:a16="http://schemas.microsoft.com/office/drawing/2014/main" id="{A88D75AD-0932-EE55-34BC-3CB636A77399}"/>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185" name="Picture 184" descr="A pink cloud of smoke&#10;&#10;Description automatically generated with low confidence">
              <a:extLst>
                <a:ext uri="{FF2B5EF4-FFF2-40B4-BE49-F238E27FC236}">
                  <a16:creationId xmlns:a16="http://schemas.microsoft.com/office/drawing/2014/main" id="{F0FC11CD-675D-5C1D-B7F3-DB1952B47929}"/>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186" name="Group 185">
            <a:extLst>
              <a:ext uri="{FF2B5EF4-FFF2-40B4-BE49-F238E27FC236}">
                <a16:creationId xmlns:a16="http://schemas.microsoft.com/office/drawing/2014/main" id="{02844848-917B-5196-1A17-B9FABC7C7D58}"/>
              </a:ext>
            </a:extLst>
          </p:cNvPr>
          <p:cNvGrpSpPr/>
          <p:nvPr/>
        </p:nvGrpSpPr>
        <p:grpSpPr>
          <a:xfrm rot="14101444">
            <a:off x="8604582" y="5034485"/>
            <a:ext cx="1228692" cy="1056566"/>
            <a:chOff x="7361490" y="2422798"/>
            <a:chExt cx="1461706" cy="1256937"/>
          </a:xfrm>
        </p:grpSpPr>
        <p:pic>
          <p:nvPicPr>
            <p:cNvPr id="187" name="Picture 186" descr="A pink cloud of smoke&#10;&#10;Description automatically generated with low confidence">
              <a:extLst>
                <a:ext uri="{FF2B5EF4-FFF2-40B4-BE49-F238E27FC236}">
                  <a16:creationId xmlns:a16="http://schemas.microsoft.com/office/drawing/2014/main" id="{7B441F7A-67DB-CBB9-4ED9-A1845715E9A9}"/>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188" name="Picture 187" descr="A pink cloud of smoke&#10;&#10;Description automatically generated with low confidence">
              <a:extLst>
                <a:ext uri="{FF2B5EF4-FFF2-40B4-BE49-F238E27FC236}">
                  <a16:creationId xmlns:a16="http://schemas.microsoft.com/office/drawing/2014/main" id="{C1E93C4B-292C-E324-4ECD-41A78CBD7C39}"/>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189" name="Picture 188" descr="A pink cloud of smoke&#10;&#10;Description automatically generated with low confidence">
              <a:extLst>
                <a:ext uri="{FF2B5EF4-FFF2-40B4-BE49-F238E27FC236}">
                  <a16:creationId xmlns:a16="http://schemas.microsoft.com/office/drawing/2014/main" id="{5E90472D-2290-EDC3-937E-DFA7D311307B}"/>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190" name="Picture 189" descr="A pink cloud of smoke&#10;&#10;Description automatically generated with low confidence">
              <a:extLst>
                <a:ext uri="{FF2B5EF4-FFF2-40B4-BE49-F238E27FC236}">
                  <a16:creationId xmlns:a16="http://schemas.microsoft.com/office/drawing/2014/main" id="{9858C0EE-576E-82D5-11E8-1288D3ECF37C}"/>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191" name="Group 190">
            <a:extLst>
              <a:ext uri="{FF2B5EF4-FFF2-40B4-BE49-F238E27FC236}">
                <a16:creationId xmlns:a16="http://schemas.microsoft.com/office/drawing/2014/main" id="{3035EBBA-3121-98A0-48A4-80AB77F3278D}"/>
              </a:ext>
            </a:extLst>
          </p:cNvPr>
          <p:cNvGrpSpPr/>
          <p:nvPr/>
        </p:nvGrpSpPr>
        <p:grpSpPr>
          <a:xfrm rot="2709873">
            <a:off x="10880198" y="4170139"/>
            <a:ext cx="1228692" cy="1056566"/>
            <a:chOff x="7361490" y="2422798"/>
            <a:chExt cx="1461706" cy="1256937"/>
          </a:xfrm>
        </p:grpSpPr>
        <p:pic>
          <p:nvPicPr>
            <p:cNvPr id="192" name="Picture 191" descr="A pink cloud of smoke&#10;&#10;Description automatically generated with low confidence">
              <a:extLst>
                <a:ext uri="{FF2B5EF4-FFF2-40B4-BE49-F238E27FC236}">
                  <a16:creationId xmlns:a16="http://schemas.microsoft.com/office/drawing/2014/main" id="{EF38D47B-0A0C-44DC-1AD8-1317314F5A83}"/>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193" name="Picture 192" descr="A pink cloud of smoke&#10;&#10;Description automatically generated with low confidence">
              <a:extLst>
                <a:ext uri="{FF2B5EF4-FFF2-40B4-BE49-F238E27FC236}">
                  <a16:creationId xmlns:a16="http://schemas.microsoft.com/office/drawing/2014/main" id="{7299494D-D9BC-E5FE-43A1-5757CD7F4960}"/>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194" name="Picture 193" descr="A pink cloud of smoke&#10;&#10;Description automatically generated with low confidence">
              <a:extLst>
                <a:ext uri="{FF2B5EF4-FFF2-40B4-BE49-F238E27FC236}">
                  <a16:creationId xmlns:a16="http://schemas.microsoft.com/office/drawing/2014/main" id="{953B3616-1BC0-9898-E194-29FFFE90E340}"/>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195" name="Picture 194" descr="A pink cloud of smoke&#10;&#10;Description automatically generated with low confidence">
              <a:extLst>
                <a:ext uri="{FF2B5EF4-FFF2-40B4-BE49-F238E27FC236}">
                  <a16:creationId xmlns:a16="http://schemas.microsoft.com/office/drawing/2014/main" id="{E8B5FAB4-1CD8-F2E0-DEF3-66B85923AC0C}"/>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196" name="Group 195">
            <a:extLst>
              <a:ext uri="{FF2B5EF4-FFF2-40B4-BE49-F238E27FC236}">
                <a16:creationId xmlns:a16="http://schemas.microsoft.com/office/drawing/2014/main" id="{B45A9557-F6D6-D2CF-66DD-7AA677073AD1}"/>
              </a:ext>
            </a:extLst>
          </p:cNvPr>
          <p:cNvGrpSpPr/>
          <p:nvPr/>
        </p:nvGrpSpPr>
        <p:grpSpPr>
          <a:xfrm rot="18268880">
            <a:off x="9770986" y="5097034"/>
            <a:ext cx="1228692" cy="1056566"/>
            <a:chOff x="7361490" y="2422798"/>
            <a:chExt cx="1461706" cy="1256937"/>
          </a:xfrm>
        </p:grpSpPr>
        <p:pic>
          <p:nvPicPr>
            <p:cNvPr id="197" name="Picture 196" descr="A pink cloud of smoke&#10;&#10;Description automatically generated with low confidence">
              <a:extLst>
                <a:ext uri="{FF2B5EF4-FFF2-40B4-BE49-F238E27FC236}">
                  <a16:creationId xmlns:a16="http://schemas.microsoft.com/office/drawing/2014/main" id="{29C20E62-9F52-D9A5-4AF2-5360BC82BEFD}"/>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198" name="Picture 197" descr="A pink cloud of smoke&#10;&#10;Description automatically generated with low confidence">
              <a:extLst>
                <a:ext uri="{FF2B5EF4-FFF2-40B4-BE49-F238E27FC236}">
                  <a16:creationId xmlns:a16="http://schemas.microsoft.com/office/drawing/2014/main" id="{9A25E7E1-3DEB-70F4-F597-731DF9A94B02}"/>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199" name="Picture 198" descr="A pink cloud of smoke&#10;&#10;Description automatically generated with low confidence">
              <a:extLst>
                <a:ext uri="{FF2B5EF4-FFF2-40B4-BE49-F238E27FC236}">
                  <a16:creationId xmlns:a16="http://schemas.microsoft.com/office/drawing/2014/main" id="{7199B4FE-CDF2-54CB-BF2C-D89E637009C6}"/>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200" name="Picture 199" descr="A pink cloud of smoke&#10;&#10;Description automatically generated with low confidence">
              <a:extLst>
                <a:ext uri="{FF2B5EF4-FFF2-40B4-BE49-F238E27FC236}">
                  <a16:creationId xmlns:a16="http://schemas.microsoft.com/office/drawing/2014/main" id="{98391CF4-E6E7-C634-782A-24B8678CE663}"/>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201" name="Group 200">
            <a:extLst>
              <a:ext uri="{FF2B5EF4-FFF2-40B4-BE49-F238E27FC236}">
                <a16:creationId xmlns:a16="http://schemas.microsoft.com/office/drawing/2014/main" id="{441FE396-D963-8753-18AA-E59FC7A77EBD}"/>
              </a:ext>
            </a:extLst>
          </p:cNvPr>
          <p:cNvGrpSpPr/>
          <p:nvPr/>
        </p:nvGrpSpPr>
        <p:grpSpPr>
          <a:xfrm rot="17744615">
            <a:off x="7408250" y="5179252"/>
            <a:ext cx="1228692" cy="1056566"/>
            <a:chOff x="7361490" y="2422798"/>
            <a:chExt cx="1461706" cy="1256937"/>
          </a:xfrm>
        </p:grpSpPr>
        <p:pic>
          <p:nvPicPr>
            <p:cNvPr id="202" name="Picture 201" descr="A pink cloud of smoke&#10;&#10;Description automatically generated with low confidence">
              <a:extLst>
                <a:ext uri="{FF2B5EF4-FFF2-40B4-BE49-F238E27FC236}">
                  <a16:creationId xmlns:a16="http://schemas.microsoft.com/office/drawing/2014/main" id="{1E104A48-C1C1-2109-17CC-82ECD2FE4021}"/>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203" name="Picture 202" descr="A pink cloud of smoke&#10;&#10;Description automatically generated with low confidence">
              <a:extLst>
                <a:ext uri="{FF2B5EF4-FFF2-40B4-BE49-F238E27FC236}">
                  <a16:creationId xmlns:a16="http://schemas.microsoft.com/office/drawing/2014/main" id="{F44427B5-7BBC-EA53-3EC6-E8FAF2E708B9}"/>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204" name="Picture 203" descr="A pink cloud of smoke&#10;&#10;Description automatically generated with low confidence">
              <a:extLst>
                <a:ext uri="{FF2B5EF4-FFF2-40B4-BE49-F238E27FC236}">
                  <a16:creationId xmlns:a16="http://schemas.microsoft.com/office/drawing/2014/main" id="{7AA4AA52-790D-6F89-91CE-1AB9F9D7446D}"/>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205" name="Picture 204" descr="A pink cloud of smoke&#10;&#10;Description automatically generated with low confidence">
              <a:extLst>
                <a:ext uri="{FF2B5EF4-FFF2-40B4-BE49-F238E27FC236}">
                  <a16:creationId xmlns:a16="http://schemas.microsoft.com/office/drawing/2014/main" id="{4E718400-3D87-AD9C-10B1-A26EAF308628}"/>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206" name="Group 205">
            <a:extLst>
              <a:ext uri="{FF2B5EF4-FFF2-40B4-BE49-F238E27FC236}">
                <a16:creationId xmlns:a16="http://schemas.microsoft.com/office/drawing/2014/main" id="{A0E20DC8-005C-D9D4-0C1E-77F545547153}"/>
              </a:ext>
            </a:extLst>
          </p:cNvPr>
          <p:cNvGrpSpPr/>
          <p:nvPr/>
        </p:nvGrpSpPr>
        <p:grpSpPr>
          <a:xfrm rot="18105072">
            <a:off x="7602616" y="1867758"/>
            <a:ext cx="1228692" cy="1056566"/>
            <a:chOff x="7361490" y="2422798"/>
            <a:chExt cx="1461706" cy="1256937"/>
          </a:xfrm>
        </p:grpSpPr>
        <p:pic>
          <p:nvPicPr>
            <p:cNvPr id="207" name="Picture 206" descr="A pink cloud of smoke&#10;&#10;Description automatically generated with low confidence">
              <a:extLst>
                <a:ext uri="{FF2B5EF4-FFF2-40B4-BE49-F238E27FC236}">
                  <a16:creationId xmlns:a16="http://schemas.microsoft.com/office/drawing/2014/main" id="{FD37EB24-2D9B-5EB1-63BE-22C8A971033F}"/>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208" name="Picture 207" descr="A pink cloud of smoke&#10;&#10;Description automatically generated with low confidence">
              <a:extLst>
                <a:ext uri="{FF2B5EF4-FFF2-40B4-BE49-F238E27FC236}">
                  <a16:creationId xmlns:a16="http://schemas.microsoft.com/office/drawing/2014/main" id="{A0C927ED-58BE-9549-E50A-DC2E8EED89E3}"/>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209" name="Picture 208" descr="A pink cloud of smoke&#10;&#10;Description automatically generated with low confidence">
              <a:extLst>
                <a:ext uri="{FF2B5EF4-FFF2-40B4-BE49-F238E27FC236}">
                  <a16:creationId xmlns:a16="http://schemas.microsoft.com/office/drawing/2014/main" id="{DFD6711B-FC57-0134-C1DB-FAC9E7A0A86A}"/>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210" name="Picture 209" descr="A pink cloud of smoke&#10;&#10;Description automatically generated with low confidence">
              <a:extLst>
                <a:ext uri="{FF2B5EF4-FFF2-40B4-BE49-F238E27FC236}">
                  <a16:creationId xmlns:a16="http://schemas.microsoft.com/office/drawing/2014/main" id="{DF9A402E-562D-E558-8B17-68B5DF26348D}"/>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pic>
        <p:nvPicPr>
          <p:cNvPr id="211" name="Picture 210" descr="A pink cloud of smoke&#10;&#10;Description automatically generated with low confidence">
            <a:extLst>
              <a:ext uri="{FF2B5EF4-FFF2-40B4-BE49-F238E27FC236}">
                <a16:creationId xmlns:a16="http://schemas.microsoft.com/office/drawing/2014/main" id="{A68F34D8-67B8-866D-BC79-5C449F0C4F0B}"/>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17629201">
            <a:off x="9599102" y="4786431"/>
            <a:ext cx="420549" cy="395132"/>
          </a:xfrm>
          <a:prstGeom prst="rect">
            <a:avLst/>
          </a:prstGeom>
        </p:spPr>
      </p:pic>
      <p:pic>
        <p:nvPicPr>
          <p:cNvPr id="212" name="Picture 211" descr="A pink cloud of smoke&#10;&#10;Description automatically generated with low confidence">
            <a:extLst>
              <a:ext uri="{FF2B5EF4-FFF2-40B4-BE49-F238E27FC236}">
                <a16:creationId xmlns:a16="http://schemas.microsoft.com/office/drawing/2014/main" id="{370C0AA5-7802-D36E-B5E6-58AAC0E2B681}"/>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17629201">
            <a:off x="9911945" y="3462889"/>
            <a:ext cx="420549" cy="395132"/>
          </a:xfrm>
          <a:prstGeom prst="rect">
            <a:avLst/>
          </a:prstGeom>
        </p:spPr>
      </p:pic>
      <p:pic>
        <p:nvPicPr>
          <p:cNvPr id="213" name="Picture 212" descr="A pink cloud of smoke&#10;&#10;Description automatically generated with low confidence">
            <a:extLst>
              <a:ext uri="{FF2B5EF4-FFF2-40B4-BE49-F238E27FC236}">
                <a16:creationId xmlns:a16="http://schemas.microsoft.com/office/drawing/2014/main" id="{59EF6622-1E0F-4C0A-C18A-A000EE0CA746}"/>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17629201">
            <a:off x="10974585" y="2296961"/>
            <a:ext cx="420549" cy="395132"/>
          </a:xfrm>
          <a:prstGeom prst="rect">
            <a:avLst/>
          </a:prstGeom>
        </p:spPr>
      </p:pic>
      <p:pic>
        <p:nvPicPr>
          <p:cNvPr id="214" name="Picture 213" descr="A pink cloud of smoke&#10;&#10;Description automatically generated with low confidence">
            <a:extLst>
              <a:ext uri="{FF2B5EF4-FFF2-40B4-BE49-F238E27FC236}">
                <a16:creationId xmlns:a16="http://schemas.microsoft.com/office/drawing/2014/main" id="{7BCB39E9-22B8-67F3-E975-8E54F35AD18C}"/>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17629201">
            <a:off x="7749013" y="1272373"/>
            <a:ext cx="420549" cy="395132"/>
          </a:xfrm>
          <a:prstGeom prst="rect">
            <a:avLst/>
          </a:prstGeom>
        </p:spPr>
      </p:pic>
      <p:pic>
        <p:nvPicPr>
          <p:cNvPr id="215" name="Picture 214" descr="A pink cloud of smoke&#10;&#10;Description automatically generated with low confidence">
            <a:extLst>
              <a:ext uri="{FF2B5EF4-FFF2-40B4-BE49-F238E27FC236}">
                <a16:creationId xmlns:a16="http://schemas.microsoft.com/office/drawing/2014/main" id="{6AB97BAC-1240-96B4-5F27-B2BB84603D4A}"/>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17629201">
            <a:off x="11054246" y="5323864"/>
            <a:ext cx="420549" cy="395132"/>
          </a:xfrm>
          <a:prstGeom prst="rect">
            <a:avLst/>
          </a:prstGeom>
        </p:spPr>
      </p:pic>
      <p:pic>
        <p:nvPicPr>
          <p:cNvPr id="216" name="Picture 215" descr="A pink cloud of smoke&#10;&#10;Description automatically generated with low confidence">
            <a:extLst>
              <a:ext uri="{FF2B5EF4-FFF2-40B4-BE49-F238E27FC236}">
                <a16:creationId xmlns:a16="http://schemas.microsoft.com/office/drawing/2014/main" id="{97F9AACC-C434-B0B0-3FBD-5378D5D2D885}"/>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17629201">
            <a:off x="7360950" y="4784558"/>
            <a:ext cx="420549" cy="395132"/>
          </a:xfrm>
          <a:prstGeom prst="rect">
            <a:avLst/>
          </a:prstGeom>
        </p:spPr>
      </p:pic>
      <p:pic>
        <p:nvPicPr>
          <p:cNvPr id="217" name="Picture 216" descr="A pink cloud of smoke&#10;&#10;Description automatically generated with low confidence">
            <a:extLst>
              <a:ext uri="{FF2B5EF4-FFF2-40B4-BE49-F238E27FC236}">
                <a16:creationId xmlns:a16="http://schemas.microsoft.com/office/drawing/2014/main" id="{28DD1710-31AA-635D-1FC2-3EFE4FFEC840}"/>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17629201">
            <a:off x="7300023" y="3874928"/>
            <a:ext cx="420549" cy="395132"/>
          </a:xfrm>
          <a:prstGeom prst="rect">
            <a:avLst/>
          </a:prstGeom>
        </p:spPr>
      </p:pic>
      <p:pic>
        <p:nvPicPr>
          <p:cNvPr id="4" name="Picture 3" descr="A blue and white factory with smoke coming out of it&#10;&#10;Description automatically generated with low confidence">
            <a:extLst>
              <a:ext uri="{FF2B5EF4-FFF2-40B4-BE49-F238E27FC236}">
                <a16:creationId xmlns:a16="http://schemas.microsoft.com/office/drawing/2014/main" id="{2BCFCDEA-0EE3-54B3-928C-9524E03D1E5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1643" y="2476513"/>
            <a:ext cx="2052309" cy="2052309"/>
          </a:xfrm>
          <a:prstGeom prst="rect">
            <a:avLst/>
          </a:prstGeom>
        </p:spPr>
      </p:pic>
    </p:spTree>
    <p:extLst>
      <p:ext uri="{BB962C8B-B14F-4D97-AF65-F5344CB8AC3E}">
        <p14:creationId xmlns:p14="http://schemas.microsoft.com/office/powerpoint/2010/main" val="97771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5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6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6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7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7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8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9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9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0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0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1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1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1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1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1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4FFB41-FA84-0F8D-EE92-6597EFBE5EE0}"/>
              </a:ext>
            </a:extLst>
          </p:cNvPr>
          <p:cNvSpPr>
            <a:spLocks noGrp="1"/>
          </p:cNvSpPr>
          <p:nvPr>
            <p:ph type="ctrTitle"/>
          </p:nvPr>
        </p:nvSpPr>
        <p:spPr/>
        <p:txBody>
          <a:bodyPr/>
          <a:lstStyle/>
          <a:p>
            <a:r>
              <a:rPr lang="en-US" dirty="0"/>
              <a:t>Student Lab Protocol – Day 2</a:t>
            </a:r>
          </a:p>
        </p:txBody>
      </p:sp>
      <p:sp>
        <p:nvSpPr>
          <p:cNvPr id="4" name="Subtitle 3">
            <a:extLst>
              <a:ext uri="{FF2B5EF4-FFF2-40B4-BE49-F238E27FC236}">
                <a16:creationId xmlns:a16="http://schemas.microsoft.com/office/drawing/2014/main" id="{DBB7605A-8C0A-E6C9-6412-FA54B8C9EAE5}"/>
              </a:ext>
            </a:extLst>
          </p:cNvPr>
          <p:cNvSpPr>
            <a:spLocks noGrp="1"/>
          </p:cNvSpPr>
          <p:nvPr>
            <p:ph type="subTitle" idx="1"/>
          </p:nvPr>
        </p:nvSpPr>
        <p:spPr/>
        <p:txBody>
          <a:bodyPr>
            <a:normAutofit/>
          </a:bodyPr>
          <a:lstStyle/>
          <a:p>
            <a:r>
              <a:rPr lang="en-US" dirty="0"/>
              <a:t>Expression of GFP</a:t>
            </a:r>
          </a:p>
        </p:txBody>
      </p:sp>
      <p:pic>
        <p:nvPicPr>
          <p:cNvPr id="10" name="Graphic 9">
            <a:extLst>
              <a:ext uri="{FF2B5EF4-FFF2-40B4-BE49-F238E27FC236}">
                <a16:creationId xmlns:a16="http://schemas.microsoft.com/office/drawing/2014/main" id="{01EAE736-551C-5584-2459-E5ABD56E95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7563" y="3168363"/>
            <a:ext cx="658524" cy="658524"/>
          </a:xfrm>
          <a:prstGeom prst="rect">
            <a:avLst/>
          </a:prstGeom>
        </p:spPr>
      </p:pic>
      <p:pic>
        <p:nvPicPr>
          <p:cNvPr id="2" name="Picture Placeholder 1" descr="A picture containing text, person&#10;&#10;Description automatically generated">
            <a:extLst>
              <a:ext uri="{FF2B5EF4-FFF2-40B4-BE49-F238E27FC236}">
                <a16:creationId xmlns:a16="http://schemas.microsoft.com/office/drawing/2014/main" id="{B0A552EB-65F5-C6AA-291C-21B179FC6DC2}"/>
              </a:ext>
            </a:extLst>
          </p:cNvPr>
          <p:cNvPicPr>
            <a:picLocks noGrp="1" noChangeAspect="1"/>
          </p:cNvPicPr>
          <p:nvPr>
            <p:ph type="pic" idx="10"/>
          </p:nvPr>
        </p:nvPicPr>
        <p:blipFill rotWithShape="1">
          <a:blip r:embed="rId4" cstate="print">
            <a:extLst>
              <a:ext uri="{28A0092B-C50C-407E-A947-70E740481C1C}">
                <a14:useLocalDpi xmlns:a14="http://schemas.microsoft.com/office/drawing/2010/main" val="0"/>
              </a:ext>
            </a:extLst>
          </a:blip>
          <a:srcRect l="37021" r="13389"/>
          <a:stretch/>
        </p:blipFill>
        <p:spPr>
          <a:xfrm>
            <a:off x="7096125" y="96253"/>
            <a:ext cx="5095875" cy="6858000"/>
          </a:xfrm>
          <a:prstGeom prst="rect">
            <a:avLst/>
          </a:prstGeom>
        </p:spPr>
      </p:pic>
    </p:spTree>
    <p:extLst>
      <p:ext uri="{BB962C8B-B14F-4D97-AF65-F5344CB8AC3E}">
        <p14:creationId xmlns:p14="http://schemas.microsoft.com/office/powerpoint/2010/main" val="593819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0ECFE-FF1F-A618-66A3-C806C303B0DF}"/>
              </a:ext>
            </a:extLst>
          </p:cNvPr>
          <p:cNvSpPr>
            <a:spLocks noGrp="1"/>
          </p:cNvSpPr>
          <p:nvPr>
            <p:ph type="title"/>
          </p:nvPr>
        </p:nvSpPr>
        <p:spPr/>
        <p:txBody>
          <a:bodyPr>
            <a:normAutofit/>
          </a:bodyPr>
          <a:lstStyle/>
          <a:p>
            <a:r>
              <a:rPr lang="en-US" sz="4000" dirty="0"/>
              <a:t>Design experiment to induce GFP expression</a:t>
            </a:r>
          </a:p>
        </p:txBody>
      </p:sp>
      <p:pic>
        <p:nvPicPr>
          <p:cNvPr id="3" name="Picture 2">
            <a:extLst>
              <a:ext uri="{FF2B5EF4-FFF2-40B4-BE49-F238E27FC236}">
                <a16:creationId xmlns:a16="http://schemas.microsoft.com/office/drawing/2014/main" id="{16F6B1FA-A57E-48F1-8007-B5F376A1A75F}"/>
              </a:ext>
            </a:extLst>
          </p:cNvPr>
          <p:cNvPicPr>
            <a:picLocks noChangeAspect="1"/>
          </p:cNvPicPr>
          <p:nvPr/>
        </p:nvPicPr>
        <p:blipFill>
          <a:blip r:embed="rId3"/>
          <a:stretch>
            <a:fillRect/>
          </a:stretch>
        </p:blipFill>
        <p:spPr>
          <a:xfrm>
            <a:off x="701240" y="2082447"/>
            <a:ext cx="10715625" cy="1831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18" descr="A picture containing logo&#10;&#10;Description automatically generated">
            <a:extLst>
              <a:ext uri="{FF2B5EF4-FFF2-40B4-BE49-F238E27FC236}">
                <a16:creationId xmlns:a16="http://schemas.microsoft.com/office/drawing/2014/main" id="{5F5E363E-BF34-4C1F-B1BB-5A3D0DADE267}"/>
              </a:ext>
            </a:extLst>
          </p:cNvPr>
          <p:cNvPicPr>
            <a:picLocks noChangeAspect="1"/>
          </p:cNvPicPr>
          <p:nvPr/>
        </p:nvPicPr>
        <p:blipFill>
          <a:blip r:embed="rId4"/>
          <a:stretch>
            <a:fillRect/>
          </a:stretch>
        </p:blipFill>
        <p:spPr>
          <a:xfrm>
            <a:off x="3403600" y="4556659"/>
            <a:ext cx="4645890" cy="1714017"/>
          </a:xfrm>
          <a:prstGeom prst="rect">
            <a:avLst/>
          </a:prstGeom>
        </p:spPr>
      </p:pic>
      <p:pic>
        <p:nvPicPr>
          <p:cNvPr id="11" name="Picture 10">
            <a:extLst>
              <a:ext uri="{FF2B5EF4-FFF2-40B4-BE49-F238E27FC236}">
                <a16:creationId xmlns:a16="http://schemas.microsoft.com/office/drawing/2014/main" id="{3C130D2D-0729-4BCF-A18F-C3FAB900A8B8}"/>
              </a:ext>
            </a:extLst>
          </p:cNvPr>
          <p:cNvPicPr>
            <a:picLocks noChangeAspect="1"/>
          </p:cNvPicPr>
          <p:nvPr/>
        </p:nvPicPr>
        <p:blipFill>
          <a:blip r:embed="rId5"/>
          <a:stretch>
            <a:fillRect/>
          </a:stretch>
        </p:blipFill>
        <p:spPr>
          <a:xfrm>
            <a:off x="7924800" y="3646505"/>
            <a:ext cx="3211495" cy="3211495"/>
          </a:xfrm>
          <a:prstGeom prst="rect">
            <a:avLst/>
          </a:prstGeom>
        </p:spPr>
      </p:pic>
    </p:spTree>
    <p:extLst>
      <p:ext uri="{BB962C8B-B14F-4D97-AF65-F5344CB8AC3E}">
        <p14:creationId xmlns:p14="http://schemas.microsoft.com/office/powerpoint/2010/main" val="318807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B272-509B-A3EE-9178-5A73BF4C949A}"/>
              </a:ext>
            </a:extLst>
          </p:cNvPr>
          <p:cNvSpPr>
            <a:spLocks noGrp="1"/>
          </p:cNvSpPr>
          <p:nvPr>
            <p:ph type="title"/>
          </p:nvPr>
        </p:nvSpPr>
        <p:spPr/>
        <p:txBody>
          <a:bodyPr>
            <a:normAutofit/>
          </a:bodyPr>
          <a:lstStyle/>
          <a:p>
            <a:r>
              <a:rPr lang="en-US" sz="4000" dirty="0"/>
              <a:t>Other Recombinant Drugs </a:t>
            </a:r>
          </a:p>
        </p:txBody>
      </p:sp>
      <p:graphicFrame>
        <p:nvGraphicFramePr>
          <p:cNvPr id="5" name="Table 2">
            <a:extLst>
              <a:ext uri="{FF2B5EF4-FFF2-40B4-BE49-F238E27FC236}">
                <a16:creationId xmlns:a16="http://schemas.microsoft.com/office/drawing/2014/main" id="{666E1CC2-18A5-4ECF-A521-C36D73C0FBD5}"/>
              </a:ext>
            </a:extLst>
          </p:cNvPr>
          <p:cNvGraphicFramePr>
            <a:graphicFrameLocks noGrp="1"/>
          </p:cNvGraphicFramePr>
          <p:nvPr>
            <p:extLst>
              <p:ext uri="{D42A27DB-BD31-4B8C-83A1-F6EECF244321}">
                <p14:modId xmlns:p14="http://schemas.microsoft.com/office/powerpoint/2010/main" val="2960012685"/>
              </p:ext>
            </p:extLst>
          </p:nvPr>
        </p:nvGraphicFramePr>
        <p:xfrm>
          <a:off x="727307" y="1199804"/>
          <a:ext cx="10603838" cy="5466078"/>
        </p:xfrm>
        <a:graphic>
          <a:graphicData uri="http://schemas.openxmlformats.org/drawingml/2006/table">
            <a:tbl>
              <a:tblPr firstRow="1" bandRow="1">
                <a:tableStyleId>{3B4B98B0-60AC-42C2-AFA5-B58CD77FA1E5}</a:tableStyleId>
              </a:tblPr>
              <a:tblGrid>
                <a:gridCol w="237566">
                  <a:extLst>
                    <a:ext uri="{9D8B030D-6E8A-4147-A177-3AD203B41FA5}">
                      <a16:colId xmlns:a16="http://schemas.microsoft.com/office/drawing/2014/main" val="3261714863"/>
                    </a:ext>
                  </a:extLst>
                </a:gridCol>
                <a:gridCol w="2172027">
                  <a:extLst>
                    <a:ext uri="{9D8B030D-6E8A-4147-A177-3AD203B41FA5}">
                      <a16:colId xmlns:a16="http://schemas.microsoft.com/office/drawing/2014/main" val="661712146"/>
                    </a:ext>
                  </a:extLst>
                </a:gridCol>
                <a:gridCol w="3009900">
                  <a:extLst>
                    <a:ext uri="{9D8B030D-6E8A-4147-A177-3AD203B41FA5}">
                      <a16:colId xmlns:a16="http://schemas.microsoft.com/office/drawing/2014/main" val="2794200698"/>
                    </a:ext>
                  </a:extLst>
                </a:gridCol>
                <a:gridCol w="2390021">
                  <a:extLst>
                    <a:ext uri="{9D8B030D-6E8A-4147-A177-3AD203B41FA5}">
                      <a16:colId xmlns:a16="http://schemas.microsoft.com/office/drawing/2014/main" val="3786728688"/>
                    </a:ext>
                  </a:extLst>
                </a:gridCol>
                <a:gridCol w="2794324">
                  <a:extLst>
                    <a:ext uri="{9D8B030D-6E8A-4147-A177-3AD203B41FA5}">
                      <a16:colId xmlns:a16="http://schemas.microsoft.com/office/drawing/2014/main" val="3232539872"/>
                    </a:ext>
                  </a:extLst>
                </a:gridCol>
              </a:tblGrid>
              <a:tr h="640080">
                <a:tc>
                  <a:txBody>
                    <a:bodyPr/>
                    <a:lstStyle/>
                    <a:p>
                      <a:endParaRPr lang="en-US" sz="2000" dirty="0"/>
                    </a:p>
                  </a:txBody>
                  <a:tcPr/>
                </a:tc>
                <a:tc>
                  <a:txBody>
                    <a:bodyPr/>
                    <a:lstStyle/>
                    <a:p>
                      <a:pPr algn="ctr"/>
                      <a:r>
                        <a:rPr lang="en-US" sz="2000" dirty="0"/>
                        <a:t>Drug (Brand)</a:t>
                      </a:r>
                    </a:p>
                  </a:txBody>
                  <a:tcPr anchor="ctr"/>
                </a:tc>
                <a:tc>
                  <a:txBody>
                    <a:bodyPr/>
                    <a:lstStyle/>
                    <a:p>
                      <a:pPr algn="ctr"/>
                      <a:r>
                        <a:rPr lang="en-US" sz="2000" dirty="0"/>
                        <a:t>Molecule / Mechanism</a:t>
                      </a:r>
                    </a:p>
                  </a:txBody>
                  <a:tcPr anchor="ctr"/>
                </a:tc>
                <a:tc>
                  <a:txBody>
                    <a:bodyPr/>
                    <a:lstStyle/>
                    <a:p>
                      <a:pPr algn="ctr"/>
                      <a:r>
                        <a:rPr lang="en-US" sz="2000" dirty="0"/>
                        <a:t>Indications</a:t>
                      </a:r>
                    </a:p>
                  </a:txBody>
                  <a:tcPr anchor="ctr"/>
                </a:tc>
                <a:tc>
                  <a:txBody>
                    <a:bodyPr/>
                    <a:lstStyle/>
                    <a:p>
                      <a:pPr algn="ctr"/>
                      <a:r>
                        <a:rPr lang="en-US" sz="2000" dirty="0"/>
                        <a:t>Cell Factory</a:t>
                      </a:r>
                    </a:p>
                  </a:txBody>
                  <a:tcPr anchor="ctr"/>
                </a:tc>
                <a:extLst>
                  <a:ext uri="{0D108BD9-81ED-4DB2-BD59-A6C34878D82A}">
                    <a16:rowId xmlns:a16="http://schemas.microsoft.com/office/drawing/2014/main" val="1152028158"/>
                  </a:ext>
                </a:extLst>
              </a:tr>
              <a:tr h="687492">
                <a:tc>
                  <a:txBody>
                    <a:bodyPr/>
                    <a:lstStyle/>
                    <a:p>
                      <a:endParaRPr lang="en-US" sz="1600"/>
                    </a:p>
                  </a:txBody>
                  <a:tcPr anchor="ctr"/>
                </a:tc>
                <a:tc>
                  <a:txBody>
                    <a:bodyPr/>
                    <a:lstStyle/>
                    <a:p>
                      <a:pPr algn="ctr"/>
                      <a:r>
                        <a:rPr lang="en-US" sz="1800" dirty="0"/>
                        <a:t>Filgrastim (</a:t>
                      </a:r>
                      <a:r>
                        <a:rPr lang="en-US" sz="1800" b="0" i="0" kern="1200" dirty="0">
                          <a:solidFill>
                            <a:schemeClr val="tx1"/>
                          </a:solidFill>
                          <a:effectLst/>
                          <a:latin typeface="+mn-lt"/>
                          <a:ea typeface="+mn-ea"/>
                          <a:cs typeface="+mn-cs"/>
                        </a:rPr>
                        <a:t>Neupogen)</a:t>
                      </a:r>
                      <a:endParaRPr lang="en-US" sz="1800" dirty="0"/>
                    </a:p>
                  </a:txBody>
                  <a:tcPr anchor="ctr"/>
                </a:tc>
                <a:tc>
                  <a:txBody>
                    <a:bodyPr/>
                    <a:lstStyle/>
                    <a:p>
                      <a:pPr algn="ctr"/>
                      <a:r>
                        <a:rPr lang="en-US" sz="1800" dirty="0"/>
                        <a:t>Cytokine — stimulates growth of white blood cells</a:t>
                      </a:r>
                    </a:p>
                  </a:txBody>
                  <a:tcPr anchor="ctr"/>
                </a:tc>
                <a:tc>
                  <a:txBody>
                    <a:bodyPr/>
                    <a:lstStyle/>
                    <a:p>
                      <a:pPr algn="ctr"/>
                      <a:r>
                        <a:rPr lang="en-US" sz="1800" dirty="0"/>
                        <a:t>Acute lymphocytic leukemia</a:t>
                      </a:r>
                    </a:p>
                  </a:txBody>
                  <a:tcPr anchor="ctr"/>
                </a:tc>
                <a:tc>
                  <a:txBody>
                    <a:bodyPr/>
                    <a:lstStyle/>
                    <a:p>
                      <a:pPr algn="ctr"/>
                      <a:r>
                        <a:rPr lang="en-US" sz="1800" i="1" dirty="0"/>
                        <a:t>E. coli</a:t>
                      </a:r>
                    </a:p>
                  </a:txBody>
                  <a:tcPr anchor="ctr"/>
                </a:tc>
                <a:extLst>
                  <a:ext uri="{0D108BD9-81ED-4DB2-BD59-A6C34878D82A}">
                    <a16:rowId xmlns:a16="http://schemas.microsoft.com/office/drawing/2014/main" val="4263487934"/>
                  </a:ext>
                </a:extLst>
              </a:tr>
              <a:tr h="982134">
                <a:tc>
                  <a:txBody>
                    <a:bodyPr/>
                    <a:lstStyle/>
                    <a:p>
                      <a:endParaRPr lang="en-US" sz="1600" dirty="0"/>
                    </a:p>
                  </a:txBody>
                  <a:tcPr anchor="ctr"/>
                </a:tc>
                <a:tc>
                  <a:txBody>
                    <a:bodyPr/>
                    <a:lstStyle/>
                    <a:p>
                      <a:pPr algn="ctr"/>
                      <a:r>
                        <a:rPr lang="en-US" sz="1800" dirty="0"/>
                        <a:t>Interferon alfa-2a</a:t>
                      </a:r>
                    </a:p>
                  </a:txBody>
                  <a:tcPr anchor="ctr"/>
                </a:tc>
                <a:tc>
                  <a:txBody>
                    <a:bodyPr/>
                    <a:lstStyle/>
                    <a:p>
                      <a:pPr algn="ctr"/>
                      <a:r>
                        <a:rPr lang="en-US" sz="1800" dirty="0"/>
                        <a:t>Recombinant interferon - antiviral</a:t>
                      </a:r>
                    </a:p>
                  </a:txBody>
                  <a:tcPr anchor="ctr"/>
                </a:tc>
                <a:tc>
                  <a:txBody>
                    <a:bodyPr/>
                    <a:lstStyle/>
                    <a:p>
                      <a:pPr algn="ctr"/>
                      <a:r>
                        <a:rPr lang="en-US" sz="1800" dirty="0"/>
                        <a:t>AIDS-related Kaposi’s sarcoma, chronic hepatitis C, leukemia</a:t>
                      </a:r>
                    </a:p>
                  </a:txBody>
                  <a:tcPr anchor="ctr"/>
                </a:tc>
                <a:tc>
                  <a:txBody>
                    <a:bodyPr/>
                    <a:lstStyle/>
                    <a:p>
                      <a:pPr algn="ctr"/>
                      <a:r>
                        <a:rPr lang="en-US" sz="1800" i="1" dirty="0"/>
                        <a:t>E. coli</a:t>
                      </a:r>
                    </a:p>
                  </a:txBody>
                  <a:tcPr anchor="ctr"/>
                </a:tc>
                <a:extLst>
                  <a:ext uri="{0D108BD9-81ED-4DB2-BD59-A6C34878D82A}">
                    <a16:rowId xmlns:a16="http://schemas.microsoft.com/office/drawing/2014/main" val="1378551740"/>
                  </a:ext>
                </a:extLst>
              </a:tr>
              <a:tr h="687492">
                <a:tc>
                  <a:txBody>
                    <a:bodyPr/>
                    <a:lstStyle/>
                    <a:p>
                      <a:endParaRPr lang="en-US" sz="1600" dirty="0"/>
                    </a:p>
                  </a:txBody>
                  <a:tcPr/>
                </a:tc>
                <a:tc>
                  <a:txBody>
                    <a:bodyPr/>
                    <a:lstStyle/>
                    <a:p>
                      <a:pPr algn="ctr"/>
                      <a:r>
                        <a:rPr lang="en-US" sz="1800" dirty="0"/>
                        <a:t>Hepatitis B Vaccine (</a:t>
                      </a:r>
                      <a:r>
                        <a:rPr lang="en-US" sz="1800" dirty="0" err="1"/>
                        <a:t>Recombivax</a:t>
                      </a:r>
                      <a:r>
                        <a:rPr lang="en-US" sz="1800" dirty="0"/>
                        <a:t>)</a:t>
                      </a:r>
                    </a:p>
                  </a:txBody>
                  <a:tcPr anchor="ctr"/>
                </a:tc>
                <a:tc>
                  <a:txBody>
                    <a:bodyPr/>
                    <a:lstStyle/>
                    <a:p>
                      <a:pPr algn="ctr"/>
                      <a:r>
                        <a:rPr lang="en-US" sz="1800" dirty="0"/>
                        <a:t>Subunit viral vaccine from </a:t>
                      </a:r>
                      <a:r>
                        <a:rPr lang="en-US" sz="1800" dirty="0" err="1"/>
                        <a:t>HBsAG</a:t>
                      </a:r>
                      <a:endParaRPr lang="en-US" sz="1800" dirty="0"/>
                    </a:p>
                  </a:txBody>
                  <a:tcPr anchor="ctr"/>
                </a:tc>
                <a:tc>
                  <a:txBody>
                    <a:bodyPr/>
                    <a:lstStyle/>
                    <a:p>
                      <a:pPr algn="ctr"/>
                      <a:r>
                        <a:rPr lang="en-US" sz="1800" dirty="0"/>
                        <a:t>Hepatitis B </a:t>
                      </a:r>
                    </a:p>
                  </a:txBody>
                  <a:tcPr anchor="ctr"/>
                </a:tc>
                <a:tc>
                  <a:txBody>
                    <a:bodyPr/>
                    <a:lstStyle/>
                    <a:p>
                      <a:pPr algn="ctr"/>
                      <a:r>
                        <a:rPr lang="en-US" sz="1800" i="1" dirty="0"/>
                        <a:t>S. </a:t>
                      </a:r>
                      <a:r>
                        <a:rPr lang="en-US" sz="1800" b="0" i="1" kern="1200" dirty="0">
                          <a:solidFill>
                            <a:schemeClr val="tx1"/>
                          </a:solidFill>
                          <a:effectLst/>
                        </a:rPr>
                        <a:t>cerevisiae </a:t>
                      </a:r>
                      <a:endParaRPr lang="en-US" sz="1800" i="1" dirty="0"/>
                    </a:p>
                  </a:txBody>
                  <a:tcPr anchor="ctr"/>
                </a:tc>
                <a:extLst>
                  <a:ext uri="{0D108BD9-81ED-4DB2-BD59-A6C34878D82A}">
                    <a16:rowId xmlns:a16="http://schemas.microsoft.com/office/drawing/2014/main" val="1635265711"/>
                  </a:ext>
                </a:extLst>
              </a:tr>
              <a:tr h="392853">
                <a:tc>
                  <a:txBody>
                    <a:bodyPr/>
                    <a:lstStyle/>
                    <a:p>
                      <a:endParaRPr lang="en-US" sz="1600"/>
                    </a:p>
                  </a:txBody>
                  <a:tcPr/>
                </a:tc>
                <a:tc>
                  <a:txBody>
                    <a:bodyPr/>
                    <a:lstStyle/>
                    <a:p>
                      <a:pPr algn="ctr"/>
                      <a:r>
                        <a:rPr lang="en-US" sz="1800" b="0" i="0" kern="1200" dirty="0">
                          <a:solidFill>
                            <a:schemeClr val="tx1"/>
                          </a:solidFill>
                          <a:effectLst/>
                          <a:latin typeface="+mn-lt"/>
                          <a:ea typeface="+mn-ea"/>
                          <a:cs typeface="+mn-cs"/>
                        </a:rPr>
                        <a:t>Trastuzumab (</a:t>
                      </a:r>
                      <a:r>
                        <a:rPr lang="en-US" sz="1800" b="0" dirty="0"/>
                        <a:t>Herceptin)</a:t>
                      </a:r>
                    </a:p>
                  </a:txBody>
                  <a:tcPr anchor="ctr"/>
                </a:tc>
                <a:tc>
                  <a:txBody>
                    <a:bodyPr/>
                    <a:lstStyle/>
                    <a:p>
                      <a:pPr marL="0" marR="0" lvl="0" indent="0" algn="ctr" defTabSz="914422" rtl="0" eaLnBrk="1" fontAlgn="auto" latinLnBrk="0" hangingPunct="1">
                        <a:lnSpc>
                          <a:spcPct val="100000"/>
                        </a:lnSpc>
                        <a:spcBef>
                          <a:spcPts val="0"/>
                        </a:spcBef>
                        <a:spcAft>
                          <a:spcPts val="0"/>
                        </a:spcAft>
                        <a:buClrTx/>
                        <a:buSzTx/>
                        <a:buFontTx/>
                        <a:buNone/>
                        <a:tabLst/>
                        <a:defRPr/>
                      </a:pPr>
                      <a:r>
                        <a:rPr lang="en-US" sz="1800" dirty="0"/>
                        <a:t>Recombinant human monoclonal antibody</a:t>
                      </a:r>
                    </a:p>
                  </a:txBody>
                  <a:tcPr anchor="ctr"/>
                </a:tc>
                <a:tc>
                  <a:txBody>
                    <a:bodyPr/>
                    <a:lstStyle/>
                    <a:p>
                      <a:pPr algn="ctr"/>
                      <a:r>
                        <a:rPr lang="en-US" sz="1800" dirty="0"/>
                        <a:t>Breast cancer, stomach cancer</a:t>
                      </a:r>
                    </a:p>
                  </a:txBody>
                  <a:tcPr anchor="ctr"/>
                </a:tc>
                <a:tc>
                  <a:txBody>
                    <a:bodyPr/>
                    <a:lstStyle/>
                    <a:p>
                      <a:pPr algn="ctr"/>
                      <a:r>
                        <a:rPr lang="en-US" sz="1800" dirty="0"/>
                        <a:t>CHO</a:t>
                      </a:r>
                    </a:p>
                  </a:txBody>
                  <a:tcPr anchor="ctr"/>
                </a:tc>
                <a:extLst>
                  <a:ext uri="{0D108BD9-81ED-4DB2-BD59-A6C34878D82A}">
                    <a16:rowId xmlns:a16="http://schemas.microsoft.com/office/drawing/2014/main" val="2881857166"/>
                  </a:ext>
                </a:extLst>
              </a:tr>
              <a:tr h="392853">
                <a:tc>
                  <a:txBody>
                    <a:bodyPr/>
                    <a:lstStyle/>
                    <a:p>
                      <a:endParaRPr lang="en-US" sz="1600"/>
                    </a:p>
                  </a:txBody>
                  <a:tcPr/>
                </a:tc>
                <a:tc>
                  <a:txBody>
                    <a:bodyPr/>
                    <a:lstStyle/>
                    <a:p>
                      <a:pPr algn="ctr"/>
                      <a:r>
                        <a:rPr lang="en-US" sz="1800" b="0" i="0" kern="1200" dirty="0">
                          <a:solidFill>
                            <a:schemeClr val="tx1"/>
                          </a:solidFill>
                          <a:effectLst/>
                          <a:latin typeface="+mn-lt"/>
                          <a:ea typeface="+mn-ea"/>
                          <a:cs typeface="+mn-cs"/>
                        </a:rPr>
                        <a:t>Etanercept (Enbrel)</a:t>
                      </a:r>
                      <a:endParaRPr lang="en-US" sz="1800" dirty="0"/>
                    </a:p>
                  </a:txBody>
                  <a:tcPr anchor="ctr"/>
                </a:tc>
                <a:tc>
                  <a:txBody>
                    <a:bodyPr/>
                    <a:lstStyle/>
                    <a:p>
                      <a:pPr algn="ctr"/>
                      <a:r>
                        <a:rPr lang="en-US" sz="1800" dirty="0"/>
                        <a:t>Recombinant soluble fusion protein — TNF inhibitor</a:t>
                      </a:r>
                    </a:p>
                  </a:txBody>
                  <a:tcPr anchor="ctr"/>
                </a:tc>
                <a:tc>
                  <a:txBody>
                    <a:bodyPr/>
                    <a:lstStyle/>
                    <a:p>
                      <a:pPr algn="ctr"/>
                      <a:r>
                        <a:rPr lang="en-US" sz="1800" b="0" i="0" kern="1200" dirty="0">
                          <a:solidFill>
                            <a:schemeClr val="tx1"/>
                          </a:solidFill>
                          <a:effectLst/>
                          <a:latin typeface="+mn-lt"/>
                          <a:ea typeface="+mn-ea"/>
                          <a:cs typeface="+mn-cs"/>
                        </a:rPr>
                        <a:t>Rheumatoid arthritis</a:t>
                      </a:r>
                      <a:endParaRPr lang="en-US" sz="1800" dirty="0"/>
                    </a:p>
                  </a:txBody>
                  <a:tcPr anchor="ctr"/>
                </a:tc>
                <a:tc>
                  <a:txBody>
                    <a:bodyPr/>
                    <a:lstStyle/>
                    <a:p>
                      <a:pPr algn="ctr"/>
                      <a:r>
                        <a:rPr lang="en-US" sz="1800" dirty="0"/>
                        <a:t>CHO</a:t>
                      </a:r>
                    </a:p>
                  </a:txBody>
                  <a:tcPr anchor="ctr"/>
                </a:tc>
                <a:extLst>
                  <a:ext uri="{0D108BD9-81ED-4DB2-BD59-A6C34878D82A}">
                    <a16:rowId xmlns:a16="http://schemas.microsoft.com/office/drawing/2014/main" val="813283927"/>
                  </a:ext>
                </a:extLst>
              </a:tr>
              <a:tr h="392853">
                <a:tc>
                  <a:txBody>
                    <a:bodyPr/>
                    <a:lstStyle/>
                    <a:p>
                      <a:endParaRPr lang="en-US" sz="1600"/>
                    </a:p>
                  </a:txBody>
                  <a:tcPr/>
                </a:tc>
                <a:tc>
                  <a:txBody>
                    <a:bodyPr/>
                    <a:lstStyle/>
                    <a:p>
                      <a:pPr algn="ctr"/>
                      <a:r>
                        <a:rPr lang="en-US" sz="1800" b="0" i="0" kern="1200" dirty="0">
                          <a:solidFill>
                            <a:schemeClr val="tx1"/>
                          </a:solidFill>
                          <a:effectLst/>
                          <a:latin typeface="+mn-lt"/>
                          <a:ea typeface="+mn-ea"/>
                          <a:cs typeface="+mn-cs"/>
                        </a:rPr>
                        <a:t>Adalimumab (</a:t>
                      </a:r>
                      <a:r>
                        <a:rPr lang="en-US" sz="1800" dirty="0"/>
                        <a:t>Humira)</a:t>
                      </a:r>
                    </a:p>
                  </a:txBody>
                  <a:tcPr anchor="ctr"/>
                </a:tc>
                <a:tc>
                  <a:txBody>
                    <a:bodyPr/>
                    <a:lstStyle/>
                    <a:p>
                      <a:pPr algn="ctr"/>
                      <a:r>
                        <a:rPr lang="en-US" sz="1800" dirty="0"/>
                        <a:t>Recombinant human monoclonal antibody</a:t>
                      </a:r>
                    </a:p>
                  </a:txBody>
                  <a:tcPr anchor="ctr"/>
                </a:tc>
                <a:tc>
                  <a:txBody>
                    <a:bodyPr/>
                    <a:lstStyle/>
                    <a:p>
                      <a:pPr marL="0" marR="0" lvl="0" indent="0" algn="ctr" defTabSz="914422" rtl="0" eaLnBrk="1" fontAlgn="auto" latinLnBrk="0"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Arthritis, plaque psoriasis, Crohn's disease, ulcerative colitis</a:t>
                      </a:r>
                      <a:endParaRPr lang="en-US" sz="1800" dirty="0"/>
                    </a:p>
                  </a:txBody>
                  <a:tcPr anchor="ctr"/>
                </a:tc>
                <a:tc>
                  <a:txBody>
                    <a:bodyPr/>
                    <a:lstStyle/>
                    <a:p>
                      <a:pPr algn="ctr"/>
                      <a:r>
                        <a:rPr lang="en-US" sz="1800" dirty="0"/>
                        <a:t>CHO</a:t>
                      </a:r>
                    </a:p>
                  </a:txBody>
                  <a:tcPr anchor="ctr"/>
                </a:tc>
                <a:extLst>
                  <a:ext uri="{0D108BD9-81ED-4DB2-BD59-A6C34878D82A}">
                    <a16:rowId xmlns:a16="http://schemas.microsoft.com/office/drawing/2014/main" val="1717581608"/>
                  </a:ext>
                </a:extLst>
              </a:tr>
            </a:tbl>
          </a:graphicData>
        </a:graphic>
      </p:graphicFrame>
    </p:spTree>
    <p:extLst>
      <p:ext uri="{BB962C8B-B14F-4D97-AF65-F5344CB8AC3E}">
        <p14:creationId xmlns:p14="http://schemas.microsoft.com/office/powerpoint/2010/main" val="37975245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F6B1FA-A57E-48F1-8007-B5F376A1A75F}"/>
              </a:ext>
            </a:extLst>
          </p:cNvPr>
          <p:cNvPicPr>
            <a:picLocks noChangeAspect="1"/>
          </p:cNvPicPr>
          <p:nvPr/>
        </p:nvPicPr>
        <p:blipFill>
          <a:blip r:embed="rId3"/>
          <a:stretch>
            <a:fillRect/>
          </a:stretch>
        </p:blipFill>
        <p:spPr>
          <a:xfrm>
            <a:off x="701240" y="2082447"/>
            <a:ext cx="10715625" cy="1831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picture containing table, indoor&#10;&#10;Description automatically generated">
            <a:extLst>
              <a:ext uri="{FF2B5EF4-FFF2-40B4-BE49-F238E27FC236}">
                <a16:creationId xmlns:a16="http://schemas.microsoft.com/office/drawing/2014/main" id="{8E3201B7-648F-453B-8CAF-FD9DD59D6F0C}"/>
              </a:ext>
            </a:extLst>
          </p:cNvPr>
          <p:cNvPicPr>
            <a:picLocks noChangeAspect="1"/>
          </p:cNvPicPr>
          <p:nvPr/>
        </p:nvPicPr>
        <p:blipFill rotWithShape="1">
          <a:blip r:embed="rId4"/>
          <a:srcRect r="40928"/>
          <a:stretch/>
        </p:blipFill>
        <p:spPr>
          <a:xfrm>
            <a:off x="3256032" y="4167407"/>
            <a:ext cx="2744720" cy="2519143"/>
          </a:xfrm>
          <a:prstGeom prst="rect">
            <a:avLst/>
          </a:prstGeom>
        </p:spPr>
      </p:pic>
      <p:pic>
        <p:nvPicPr>
          <p:cNvPr id="10" name="Picture 9" descr="A picture containing table, indoor&#10;&#10;Description automatically generated">
            <a:extLst>
              <a:ext uri="{FF2B5EF4-FFF2-40B4-BE49-F238E27FC236}">
                <a16:creationId xmlns:a16="http://schemas.microsoft.com/office/drawing/2014/main" id="{627C4655-14BE-4587-9CA4-55B659FB01D9}"/>
              </a:ext>
            </a:extLst>
          </p:cNvPr>
          <p:cNvPicPr>
            <a:picLocks noChangeAspect="1"/>
          </p:cNvPicPr>
          <p:nvPr/>
        </p:nvPicPr>
        <p:blipFill rotWithShape="1">
          <a:blip r:embed="rId4"/>
          <a:srcRect l="59072"/>
          <a:stretch/>
        </p:blipFill>
        <p:spPr>
          <a:xfrm>
            <a:off x="6000751" y="4167406"/>
            <a:ext cx="1901699" cy="2519143"/>
          </a:xfrm>
          <a:prstGeom prst="rect">
            <a:avLst/>
          </a:prstGeom>
        </p:spPr>
      </p:pic>
      <p:sp>
        <p:nvSpPr>
          <p:cNvPr id="8" name="Title 1">
            <a:extLst>
              <a:ext uri="{FF2B5EF4-FFF2-40B4-BE49-F238E27FC236}">
                <a16:creationId xmlns:a16="http://schemas.microsoft.com/office/drawing/2014/main" id="{D7537643-F8B0-4B97-0B7D-180043F58A3E}"/>
              </a:ext>
            </a:extLst>
          </p:cNvPr>
          <p:cNvSpPr>
            <a:spLocks noGrp="1"/>
          </p:cNvSpPr>
          <p:nvPr>
            <p:ph type="title"/>
          </p:nvPr>
        </p:nvSpPr>
        <p:spPr/>
        <p:txBody>
          <a:bodyPr>
            <a:normAutofit/>
          </a:bodyPr>
          <a:lstStyle/>
          <a:p>
            <a:r>
              <a:rPr lang="en-US" sz="4000" dirty="0"/>
              <a:t>Design experiment to induce GFP expression</a:t>
            </a:r>
          </a:p>
        </p:txBody>
      </p:sp>
    </p:spTree>
    <p:extLst>
      <p:ext uri="{BB962C8B-B14F-4D97-AF65-F5344CB8AC3E}">
        <p14:creationId xmlns:p14="http://schemas.microsoft.com/office/powerpoint/2010/main" val="233715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CB0A0-B226-633B-ECF0-4735C947EFBD}"/>
              </a:ext>
            </a:extLst>
          </p:cNvPr>
          <p:cNvSpPr>
            <a:spLocks noGrp="1"/>
          </p:cNvSpPr>
          <p:nvPr>
            <p:ph type="title"/>
          </p:nvPr>
        </p:nvSpPr>
        <p:spPr/>
        <p:txBody>
          <a:bodyPr>
            <a:normAutofit/>
          </a:bodyPr>
          <a:lstStyle/>
          <a:p>
            <a:r>
              <a:rPr lang="en-US" sz="4000" dirty="0"/>
              <a:t>Activity: Predict results after Day 2</a:t>
            </a:r>
          </a:p>
        </p:txBody>
      </p:sp>
      <p:pic>
        <p:nvPicPr>
          <p:cNvPr id="4" name="Picture 3">
            <a:hlinkClick r:id="rId3" action="ppaction://hlinksldjump"/>
            <a:extLst>
              <a:ext uri="{FF2B5EF4-FFF2-40B4-BE49-F238E27FC236}">
                <a16:creationId xmlns:a16="http://schemas.microsoft.com/office/drawing/2014/main" id="{6B3BF123-248D-09A8-298E-18D89A9AB57F}"/>
              </a:ext>
            </a:extLst>
          </p:cNvPr>
          <p:cNvPicPr>
            <a:picLocks noChangeAspect="1"/>
          </p:cNvPicPr>
          <p:nvPr/>
        </p:nvPicPr>
        <p:blipFill>
          <a:blip r:embed="rId4"/>
          <a:stretch>
            <a:fillRect/>
          </a:stretch>
        </p:blipFill>
        <p:spPr>
          <a:xfrm>
            <a:off x="1470991" y="1472283"/>
            <a:ext cx="8861664" cy="4972967"/>
          </a:xfrm>
          <a:prstGeom prst="rect">
            <a:avLst/>
          </a:prstGeom>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323204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A546560B-8FAA-29AD-2B5A-8991691DD084}"/>
              </a:ext>
            </a:extLst>
          </p:cNvPr>
          <p:cNvSpPr/>
          <p:nvPr/>
        </p:nvSpPr>
        <p:spPr>
          <a:xfrm>
            <a:off x="6900485" y="218661"/>
            <a:ext cx="5063320" cy="64008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itle 8">
            <a:extLst>
              <a:ext uri="{FF2B5EF4-FFF2-40B4-BE49-F238E27FC236}">
                <a16:creationId xmlns:a16="http://schemas.microsoft.com/office/drawing/2014/main" id="{F9B8CB2B-80FB-09DE-3038-07E3D03FCBB2}"/>
              </a:ext>
            </a:extLst>
          </p:cNvPr>
          <p:cNvSpPr>
            <a:spLocks noGrp="1"/>
          </p:cNvSpPr>
          <p:nvPr>
            <p:ph type="ctrTitle"/>
          </p:nvPr>
        </p:nvSpPr>
        <p:spPr/>
        <p:txBody>
          <a:bodyPr/>
          <a:lstStyle/>
          <a:p>
            <a:r>
              <a:rPr lang="en-US" dirty="0"/>
              <a:t>Results &amp; Analysis</a:t>
            </a:r>
          </a:p>
        </p:txBody>
      </p:sp>
      <p:sp>
        <p:nvSpPr>
          <p:cNvPr id="4" name="Subtitle 3">
            <a:extLst>
              <a:ext uri="{FF2B5EF4-FFF2-40B4-BE49-F238E27FC236}">
                <a16:creationId xmlns:a16="http://schemas.microsoft.com/office/drawing/2014/main" id="{58EAD93F-83B5-08B9-FDE7-6DBBD52B6CB9}"/>
              </a:ext>
            </a:extLst>
          </p:cNvPr>
          <p:cNvSpPr>
            <a:spLocks noGrp="1"/>
          </p:cNvSpPr>
          <p:nvPr>
            <p:ph type="subTitle" idx="1"/>
          </p:nvPr>
        </p:nvSpPr>
        <p:spPr/>
        <p:txBody>
          <a:bodyPr/>
          <a:lstStyle/>
          <a:p>
            <a:r>
              <a:rPr lang="en-US" dirty="0"/>
              <a:t>After Day 2</a:t>
            </a:r>
          </a:p>
        </p:txBody>
      </p:sp>
      <p:pic>
        <p:nvPicPr>
          <p:cNvPr id="13" name="Graphic 12">
            <a:extLst>
              <a:ext uri="{FF2B5EF4-FFF2-40B4-BE49-F238E27FC236}">
                <a16:creationId xmlns:a16="http://schemas.microsoft.com/office/drawing/2014/main" id="{0CB0F9EC-F71F-E74E-35B1-C77980A3B6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8599" y="3199713"/>
            <a:ext cx="667802" cy="667802"/>
          </a:xfrm>
          <a:prstGeom prst="rect">
            <a:avLst/>
          </a:prstGeom>
        </p:spPr>
      </p:pic>
      <p:pic>
        <p:nvPicPr>
          <p:cNvPr id="3" name="Picture 2" descr="A picture containing table, indoor">
            <a:extLst>
              <a:ext uri="{FF2B5EF4-FFF2-40B4-BE49-F238E27FC236}">
                <a16:creationId xmlns:a16="http://schemas.microsoft.com/office/drawing/2014/main" id="{5BFEF586-8DA9-D071-C82C-CBFDB74D7FE3}"/>
              </a:ext>
            </a:extLst>
          </p:cNvPr>
          <p:cNvPicPr>
            <a:picLocks noChangeAspect="1"/>
          </p:cNvPicPr>
          <p:nvPr/>
        </p:nvPicPr>
        <p:blipFill rotWithShape="1">
          <a:blip r:embed="rId4"/>
          <a:srcRect l="62135" t="1957"/>
          <a:stretch/>
        </p:blipFill>
        <p:spPr>
          <a:xfrm>
            <a:off x="8518359" y="2117558"/>
            <a:ext cx="3031959" cy="4256249"/>
          </a:xfrm>
          <a:prstGeom prst="rect">
            <a:avLst/>
          </a:prstGeom>
        </p:spPr>
      </p:pic>
      <p:pic>
        <p:nvPicPr>
          <p:cNvPr id="72" name="Picture 18" descr="A picture containing logo">
            <a:extLst>
              <a:ext uri="{FF2B5EF4-FFF2-40B4-BE49-F238E27FC236}">
                <a16:creationId xmlns:a16="http://schemas.microsoft.com/office/drawing/2014/main" id="{6A7E72A4-AA4B-596A-654B-0BC827509235}"/>
              </a:ext>
            </a:extLst>
          </p:cNvPr>
          <p:cNvPicPr>
            <a:picLocks noChangeAspect="1"/>
          </p:cNvPicPr>
          <p:nvPr/>
        </p:nvPicPr>
        <p:blipFill rotWithShape="1">
          <a:blip r:embed="rId5"/>
          <a:srcRect l="-3725" r="51196" b="-478"/>
          <a:stretch/>
        </p:blipFill>
        <p:spPr>
          <a:xfrm>
            <a:off x="6972385" y="581175"/>
            <a:ext cx="3904336" cy="2755232"/>
          </a:xfrm>
          <a:prstGeom prst="rect">
            <a:avLst/>
          </a:prstGeom>
        </p:spPr>
      </p:pic>
    </p:spTree>
    <p:extLst>
      <p:ext uri="{BB962C8B-B14F-4D97-AF65-F5344CB8AC3E}">
        <p14:creationId xmlns:p14="http://schemas.microsoft.com/office/powerpoint/2010/main" val="3526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8" descr="A picture containing logo&#10;&#10;Description automatically generated">
            <a:extLst>
              <a:ext uri="{FF2B5EF4-FFF2-40B4-BE49-F238E27FC236}">
                <a16:creationId xmlns:a16="http://schemas.microsoft.com/office/drawing/2014/main" id="{CB6783FE-CD2D-4031-9ACE-7E92F08C963D}"/>
              </a:ext>
            </a:extLst>
          </p:cNvPr>
          <p:cNvPicPr>
            <a:picLocks noChangeAspect="1"/>
          </p:cNvPicPr>
          <p:nvPr/>
        </p:nvPicPr>
        <p:blipFill>
          <a:blip r:embed="rId3"/>
          <a:stretch>
            <a:fillRect/>
          </a:stretch>
        </p:blipFill>
        <p:spPr>
          <a:xfrm>
            <a:off x="278677" y="2936847"/>
            <a:ext cx="5955672" cy="2197237"/>
          </a:xfrm>
          <a:prstGeom prst="rect">
            <a:avLst/>
          </a:prstGeom>
        </p:spPr>
      </p:pic>
      <p:pic>
        <p:nvPicPr>
          <p:cNvPr id="2" name="Picture 1">
            <a:extLst>
              <a:ext uri="{FF2B5EF4-FFF2-40B4-BE49-F238E27FC236}">
                <a16:creationId xmlns:a16="http://schemas.microsoft.com/office/drawing/2014/main" id="{3136933E-6A37-45F7-B41C-94A19403B1F2}"/>
              </a:ext>
            </a:extLst>
          </p:cNvPr>
          <p:cNvPicPr>
            <a:picLocks noChangeAspect="1"/>
          </p:cNvPicPr>
          <p:nvPr/>
        </p:nvPicPr>
        <p:blipFill>
          <a:blip r:embed="rId4"/>
          <a:stretch>
            <a:fillRect/>
          </a:stretch>
        </p:blipFill>
        <p:spPr>
          <a:xfrm>
            <a:off x="3571132" y="3023802"/>
            <a:ext cx="2397413" cy="1790953"/>
          </a:xfrm>
          <a:prstGeom prst="rect">
            <a:avLst/>
          </a:prstGeom>
        </p:spPr>
      </p:pic>
      <p:sp>
        <p:nvSpPr>
          <p:cNvPr id="9" name="Content Placeholder 3">
            <a:extLst>
              <a:ext uri="{FF2B5EF4-FFF2-40B4-BE49-F238E27FC236}">
                <a16:creationId xmlns:a16="http://schemas.microsoft.com/office/drawing/2014/main" id="{BAF64D1F-2725-45C8-A78B-CF7C43242D8B}"/>
              </a:ext>
            </a:extLst>
          </p:cNvPr>
          <p:cNvSpPr txBox="1">
            <a:spLocks/>
          </p:cNvSpPr>
          <p:nvPr/>
        </p:nvSpPr>
        <p:spPr>
          <a:xfrm>
            <a:off x="7129106" y="1832764"/>
            <a:ext cx="3978748" cy="4173028"/>
          </a:xfrm>
          <a:prstGeom prst="rect">
            <a:avLst/>
          </a:prstGeom>
        </p:spPr>
        <p:txBody>
          <a:bodyPr vert="horz" lIns="121920" tIns="60960" rIns="121920" bIns="6096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b="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SzPct val="75000"/>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SzPct val="75000"/>
              <a:buFont typeface="Wingdings" panose="05000000000000000000" pitchFamily="2" charset="2"/>
              <a:buChar char="è"/>
              <a:defRPr sz="1800" b="1" i="1"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mj-lt"/>
              </a:rPr>
              <a:t>Why do some bacteria glow green and others do not?</a:t>
            </a:r>
          </a:p>
          <a:p>
            <a:r>
              <a:rPr lang="en-US" sz="2200" dirty="0">
                <a:latin typeface="+mj-lt"/>
              </a:rPr>
              <a:t>Write a claim about how arabinose influenced the expression of GFP. </a:t>
            </a:r>
          </a:p>
          <a:p>
            <a:r>
              <a:rPr lang="en-US" sz="2200" dirty="0">
                <a:latin typeface="+mj-lt"/>
              </a:rPr>
              <a:t>Revise your model.</a:t>
            </a:r>
          </a:p>
          <a:p>
            <a:endParaRPr lang="en-US" sz="2200" dirty="0">
              <a:latin typeface="+mj-lt"/>
            </a:endParaRPr>
          </a:p>
        </p:txBody>
      </p:sp>
      <p:sp>
        <p:nvSpPr>
          <p:cNvPr id="11" name="Title 10">
            <a:extLst>
              <a:ext uri="{FF2B5EF4-FFF2-40B4-BE49-F238E27FC236}">
                <a16:creationId xmlns:a16="http://schemas.microsoft.com/office/drawing/2014/main" id="{43C3AD86-3A06-3A15-8C79-7A8D43D5EFF2}"/>
              </a:ext>
            </a:extLst>
          </p:cNvPr>
          <p:cNvSpPr>
            <a:spLocks noGrp="1"/>
          </p:cNvSpPr>
          <p:nvPr>
            <p:ph type="title"/>
          </p:nvPr>
        </p:nvSpPr>
        <p:spPr/>
        <p:txBody>
          <a:bodyPr>
            <a:normAutofit/>
          </a:bodyPr>
          <a:lstStyle/>
          <a:p>
            <a:r>
              <a:rPr lang="en-US" sz="4000" dirty="0"/>
              <a:t>Results after Day 2</a:t>
            </a:r>
          </a:p>
        </p:txBody>
      </p:sp>
    </p:spTree>
    <p:extLst>
      <p:ext uri="{BB962C8B-B14F-4D97-AF65-F5344CB8AC3E}">
        <p14:creationId xmlns:p14="http://schemas.microsoft.com/office/powerpoint/2010/main" val="41909646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4C7DCA-F950-FD32-B27E-2997046357FA}"/>
              </a:ext>
            </a:extLst>
          </p:cNvPr>
          <p:cNvPicPr>
            <a:picLocks noChangeAspect="1"/>
          </p:cNvPicPr>
          <p:nvPr/>
        </p:nvPicPr>
        <p:blipFill>
          <a:blip r:embed="rId3"/>
          <a:stretch>
            <a:fillRect/>
          </a:stretch>
        </p:blipFill>
        <p:spPr>
          <a:xfrm>
            <a:off x="915125" y="1834937"/>
            <a:ext cx="4346819" cy="4147174"/>
          </a:xfrm>
          <a:prstGeom prst="rect">
            <a:avLst/>
          </a:prstGeom>
        </p:spPr>
      </p:pic>
      <p:pic>
        <p:nvPicPr>
          <p:cNvPr id="3" name="Picture 2">
            <a:extLst>
              <a:ext uri="{FF2B5EF4-FFF2-40B4-BE49-F238E27FC236}">
                <a16:creationId xmlns:a16="http://schemas.microsoft.com/office/drawing/2014/main" id="{03E11FBE-9770-C05B-58F8-547524546A20}"/>
              </a:ext>
            </a:extLst>
          </p:cNvPr>
          <p:cNvPicPr>
            <a:picLocks noChangeAspect="1"/>
          </p:cNvPicPr>
          <p:nvPr/>
        </p:nvPicPr>
        <p:blipFill>
          <a:blip r:embed="rId4"/>
          <a:stretch>
            <a:fillRect/>
          </a:stretch>
        </p:blipFill>
        <p:spPr>
          <a:xfrm>
            <a:off x="6378498" y="1834937"/>
            <a:ext cx="4046964" cy="4147174"/>
          </a:xfrm>
          <a:prstGeom prst="rect">
            <a:avLst/>
          </a:prstGeom>
        </p:spPr>
      </p:pic>
      <p:sp>
        <p:nvSpPr>
          <p:cNvPr id="2" name="Title 1">
            <a:extLst>
              <a:ext uri="{FF2B5EF4-FFF2-40B4-BE49-F238E27FC236}">
                <a16:creationId xmlns:a16="http://schemas.microsoft.com/office/drawing/2014/main" id="{52E32457-812D-1C95-F952-519EF1A1FFFE}"/>
              </a:ext>
            </a:extLst>
          </p:cNvPr>
          <p:cNvSpPr>
            <a:spLocks noGrp="1"/>
          </p:cNvSpPr>
          <p:nvPr>
            <p:ph type="title"/>
          </p:nvPr>
        </p:nvSpPr>
        <p:spPr/>
        <p:txBody>
          <a:bodyPr>
            <a:normAutofit/>
          </a:bodyPr>
          <a:lstStyle/>
          <a:p>
            <a:r>
              <a:rPr lang="en-US" sz="4000" dirty="0"/>
              <a:t>Results after adding arabinose – UV</a:t>
            </a:r>
          </a:p>
        </p:txBody>
      </p:sp>
      <p:sp>
        <p:nvSpPr>
          <p:cNvPr id="7" name="TextBox 6">
            <a:extLst>
              <a:ext uri="{FF2B5EF4-FFF2-40B4-BE49-F238E27FC236}">
                <a16:creationId xmlns:a16="http://schemas.microsoft.com/office/drawing/2014/main" id="{97D20DE5-5DC3-EBCF-E829-F3D6C3A8AFEE}"/>
              </a:ext>
            </a:extLst>
          </p:cNvPr>
          <p:cNvSpPr txBox="1"/>
          <p:nvPr/>
        </p:nvSpPr>
        <p:spPr>
          <a:xfrm>
            <a:off x="2821259" y="6260584"/>
            <a:ext cx="577402" cy="430887"/>
          </a:xfrm>
          <a:prstGeom prst="rect">
            <a:avLst/>
          </a:prstGeom>
          <a:noFill/>
        </p:spPr>
        <p:txBody>
          <a:bodyPr wrap="none" rtlCol="0">
            <a:spAutoFit/>
          </a:bodyPr>
          <a:lstStyle/>
          <a:p>
            <a:r>
              <a:rPr lang="en-US" sz="2200" dirty="0"/>
              <a:t>LB</a:t>
            </a:r>
            <a:r>
              <a:rPr lang="en-US" dirty="0"/>
              <a:t> </a:t>
            </a:r>
          </a:p>
        </p:txBody>
      </p:sp>
      <p:sp>
        <p:nvSpPr>
          <p:cNvPr id="8" name="TextBox 7">
            <a:extLst>
              <a:ext uri="{FF2B5EF4-FFF2-40B4-BE49-F238E27FC236}">
                <a16:creationId xmlns:a16="http://schemas.microsoft.com/office/drawing/2014/main" id="{9561D407-B7DD-B10E-17F1-FD2202DC1CB0}"/>
              </a:ext>
            </a:extLst>
          </p:cNvPr>
          <p:cNvSpPr txBox="1"/>
          <p:nvPr/>
        </p:nvSpPr>
        <p:spPr>
          <a:xfrm>
            <a:off x="7958318" y="6220507"/>
            <a:ext cx="1200970" cy="430887"/>
          </a:xfrm>
          <a:prstGeom prst="rect">
            <a:avLst/>
          </a:prstGeom>
          <a:noFill/>
        </p:spPr>
        <p:txBody>
          <a:bodyPr wrap="none" rtlCol="0">
            <a:spAutoFit/>
          </a:bodyPr>
          <a:lstStyle/>
          <a:p>
            <a:r>
              <a:rPr lang="en-US" sz="2200" dirty="0"/>
              <a:t>LB/amp </a:t>
            </a:r>
          </a:p>
        </p:txBody>
      </p:sp>
      <p:sp>
        <p:nvSpPr>
          <p:cNvPr id="9" name="TextBox 8">
            <a:extLst>
              <a:ext uri="{FF2B5EF4-FFF2-40B4-BE49-F238E27FC236}">
                <a16:creationId xmlns:a16="http://schemas.microsoft.com/office/drawing/2014/main" id="{45466E86-FCF1-74C5-7FAC-B0B136DAF9F0}"/>
              </a:ext>
            </a:extLst>
          </p:cNvPr>
          <p:cNvSpPr txBox="1"/>
          <p:nvPr/>
        </p:nvSpPr>
        <p:spPr>
          <a:xfrm>
            <a:off x="1379035" y="3703237"/>
            <a:ext cx="447558" cy="523220"/>
          </a:xfrm>
          <a:prstGeom prst="rect">
            <a:avLst/>
          </a:prstGeom>
          <a:noFill/>
        </p:spPr>
        <p:txBody>
          <a:bodyPr wrap="none" rtlCol="0">
            <a:spAutoFit/>
          </a:bodyPr>
          <a:lstStyle/>
          <a:p>
            <a:r>
              <a:rPr lang="en-US" sz="2800" b="1" dirty="0"/>
              <a:t>+</a:t>
            </a:r>
            <a:r>
              <a:rPr lang="en-US" dirty="0"/>
              <a:t> </a:t>
            </a:r>
          </a:p>
        </p:txBody>
      </p:sp>
      <p:sp>
        <p:nvSpPr>
          <p:cNvPr id="10" name="TextBox 9">
            <a:extLst>
              <a:ext uri="{FF2B5EF4-FFF2-40B4-BE49-F238E27FC236}">
                <a16:creationId xmlns:a16="http://schemas.microsoft.com/office/drawing/2014/main" id="{D7E1D270-1B0C-FE37-6B01-95B168D72046}"/>
              </a:ext>
            </a:extLst>
          </p:cNvPr>
          <p:cNvSpPr txBox="1"/>
          <p:nvPr/>
        </p:nvSpPr>
        <p:spPr>
          <a:xfrm>
            <a:off x="6765893" y="3541986"/>
            <a:ext cx="447558" cy="523220"/>
          </a:xfrm>
          <a:prstGeom prst="rect">
            <a:avLst/>
          </a:prstGeom>
          <a:noFill/>
        </p:spPr>
        <p:txBody>
          <a:bodyPr wrap="none" rtlCol="0">
            <a:spAutoFit/>
          </a:bodyPr>
          <a:lstStyle/>
          <a:p>
            <a:r>
              <a:rPr lang="en-US" sz="2800" b="1" dirty="0"/>
              <a:t>+</a:t>
            </a:r>
            <a:r>
              <a:rPr lang="en-US" b="1" dirty="0"/>
              <a:t> </a:t>
            </a:r>
          </a:p>
        </p:txBody>
      </p:sp>
      <p:sp>
        <p:nvSpPr>
          <p:cNvPr id="11" name="TextBox 10">
            <a:extLst>
              <a:ext uri="{FF2B5EF4-FFF2-40B4-BE49-F238E27FC236}">
                <a16:creationId xmlns:a16="http://schemas.microsoft.com/office/drawing/2014/main" id="{357D8224-E979-7AC8-1996-39A3D0AAF2E7}"/>
              </a:ext>
            </a:extLst>
          </p:cNvPr>
          <p:cNvSpPr txBox="1"/>
          <p:nvPr/>
        </p:nvSpPr>
        <p:spPr>
          <a:xfrm>
            <a:off x="9516528" y="3385280"/>
            <a:ext cx="365806" cy="523220"/>
          </a:xfrm>
          <a:prstGeom prst="rect">
            <a:avLst/>
          </a:prstGeom>
          <a:noFill/>
        </p:spPr>
        <p:txBody>
          <a:bodyPr wrap="none" rtlCol="0">
            <a:spAutoFit/>
          </a:bodyPr>
          <a:lstStyle/>
          <a:p>
            <a:r>
              <a:rPr lang="en-US" sz="2800" b="1" dirty="0"/>
              <a:t>-</a:t>
            </a:r>
            <a:r>
              <a:rPr lang="en-US" b="1" dirty="0"/>
              <a:t> </a:t>
            </a:r>
          </a:p>
        </p:txBody>
      </p:sp>
      <p:sp>
        <p:nvSpPr>
          <p:cNvPr id="12" name="TextBox 11">
            <a:extLst>
              <a:ext uri="{FF2B5EF4-FFF2-40B4-BE49-F238E27FC236}">
                <a16:creationId xmlns:a16="http://schemas.microsoft.com/office/drawing/2014/main" id="{27B7F284-CEFC-E85C-0356-69293BF35165}"/>
              </a:ext>
            </a:extLst>
          </p:cNvPr>
          <p:cNvSpPr txBox="1"/>
          <p:nvPr/>
        </p:nvSpPr>
        <p:spPr>
          <a:xfrm>
            <a:off x="4395751" y="3557682"/>
            <a:ext cx="365806" cy="523220"/>
          </a:xfrm>
          <a:prstGeom prst="rect">
            <a:avLst/>
          </a:prstGeom>
          <a:noFill/>
        </p:spPr>
        <p:txBody>
          <a:bodyPr wrap="none" rtlCol="0">
            <a:spAutoFit/>
          </a:bodyPr>
          <a:lstStyle/>
          <a:p>
            <a:r>
              <a:rPr lang="en-US" sz="2800" b="1" dirty="0"/>
              <a:t>-</a:t>
            </a:r>
            <a:r>
              <a:rPr lang="en-US" b="1" dirty="0"/>
              <a:t> </a:t>
            </a:r>
          </a:p>
        </p:txBody>
      </p:sp>
    </p:spTree>
    <p:extLst>
      <p:ext uri="{BB962C8B-B14F-4D97-AF65-F5344CB8AC3E}">
        <p14:creationId xmlns:p14="http://schemas.microsoft.com/office/powerpoint/2010/main" val="6922784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E11FBE-9770-C05B-58F8-547524546A20}"/>
              </a:ext>
            </a:extLst>
          </p:cNvPr>
          <p:cNvPicPr>
            <a:picLocks noChangeAspect="1"/>
          </p:cNvPicPr>
          <p:nvPr/>
        </p:nvPicPr>
        <p:blipFill>
          <a:blip r:embed="rId3"/>
          <a:stretch>
            <a:fillRect/>
          </a:stretch>
        </p:blipFill>
        <p:spPr>
          <a:xfrm>
            <a:off x="1054714" y="1547291"/>
            <a:ext cx="4046964" cy="4147174"/>
          </a:xfrm>
          <a:prstGeom prst="rect">
            <a:avLst/>
          </a:prstGeom>
        </p:spPr>
      </p:pic>
      <p:sp>
        <p:nvSpPr>
          <p:cNvPr id="2" name="Title 1">
            <a:extLst>
              <a:ext uri="{FF2B5EF4-FFF2-40B4-BE49-F238E27FC236}">
                <a16:creationId xmlns:a16="http://schemas.microsoft.com/office/drawing/2014/main" id="{52E32457-812D-1C95-F952-519EF1A1FFFE}"/>
              </a:ext>
            </a:extLst>
          </p:cNvPr>
          <p:cNvSpPr>
            <a:spLocks noGrp="1"/>
          </p:cNvSpPr>
          <p:nvPr>
            <p:ph type="title"/>
          </p:nvPr>
        </p:nvSpPr>
        <p:spPr/>
        <p:txBody>
          <a:bodyPr>
            <a:normAutofit/>
          </a:bodyPr>
          <a:lstStyle/>
          <a:p>
            <a:r>
              <a:rPr lang="en-US" sz="4000" dirty="0"/>
              <a:t>Small white colonies around green colonies?</a:t>
            </a:r>
          </a:p>
        </p:txBody>
      </p:sp>
      <p:sp>
        <p:nvSpPr>
          <p:cNvPr id="8" name="TextBox 7">
            <a:extLst>
              <a:ext uri="{FF2B5EF4-FFF2-40B4-BE49-F238E27FC236}">
                <a16:creationId xmlns:a16="http://schemas.microsoft.com/office/drawing/2014/main" id="{9561D407-B7DD-B10E-17F1-FD2202DC1CB0}"/>
              </a:ext>
            </a:extLst>
          </p:cNvPr>
          <p:cNvSpPr txBox="1"/>
          <p:nvPr/>
        </p:nvSpPr>
        <p:spPr>
          <a:xfrm>
            <a:off x="2349254" y="5986634"/>
            <a:ext cx="1200970" cy="430887"/>
          </a:xfrm>
          <a:prstGeom prst="rect">
            <a:avLst/>
          </a:prstGeom>
          <a:noFill/>
        </p:spPr>
        <p:txBody>
          <a:bodyPr wrap="none" rtlCol="0">
            <a:spAutoFit/>
          </a:bodyPr>
          <a:lstStyle/>
          <a:p>
            <a:r>
              <a:rPr lang="en-US" sz="2200" dirty="0"/>
              <a:t>LB/amp </a:t>
            </a:r>
          </a:p>
        </p:txBody>
      </p:sp>
      <p:sp>
        <p:nvSpPr>
          <p:cNvPr id="9" name="TextBox 8">
            <a:extLst>
              <a:ext uri="{FF2B5EF4-FFF2-40B4-BE49-F238E27FC236}">
                <a16:creationId xmlns:a16="http://schemas.microsoft.com/office/drawing/2014/main" id="{45466E86-FCF1-74C5-7FAC-B0B136DAF9F0}"/>
              </a:ext>
            </a:extLst>
          </p:cNvPr>
          <p:cNvSpPr txBox="1"/>
          <p:nvPr/>
        </p:nvSpPr>
        <p:spPr>
          <a:xfrm>
            <a:off x="1379035" y="3703237"/>
            <a:ext cx="245580" cy="369332"/>
          </a:xfrm>
          <a:prstGeom prst="rect">
            <a:avLst/>
          </a:prstGeom>
          <a:noFill/>
        </p:spPr>
        <p:txBody>
          <a:bodyPr wrap="none" rtlCol="0">
            <a:spAutoFit/>
          </a:bodyPr>
          <a:lstStyle/>
          <a:p>
            <a:r>
              <a:rPr lang="en-US" dirty="0"/>
              <a:t> </a:t>
            </a:r>
          </a:p>
        </p:txBody>
      </p:sp>
      <p:sp>
        <p:nvSpPr>
          <p:cNvPr id="10" name="TextBox 9">
            <a:extLst>
              <a:ext uri="{FF2B5EF4-FFF2-40B4-BE49-F238E27FC236}">
                <a16:creationId xmlns:a16="http://schemas.microsoft.com/office/drawing/2014/main" id="{D7E1D270-1B0C-FE37-6B01-95B168D72046}"/>
              </a:ext>
            </a:extLst>
          </p:cNvPr>
          <p:cNvSpPr txBox="1"/>
          <p:nvPr/>
        </p:nvSpPr>
        <p:spPr>
          <a:xfrm>
            <a:off x="1335254" y="3335842"/>
            <a:ext cx="447558" cy="523220"/>
          </a:xfrm>
          <a:prstGeom prst="rect">
            <a:avLst/>
          </a:prstGeom>
          <a:noFill/>
        </p:spPr>
        <p:txBody>
          <a:bodyPr wrap="none" rtlCol="0">
            <a:spAutoFit/>
          </a:bodyPr>
          <a:lstStyle/>
          <a:p>
            <a:r>
              <a:rPr lang="en-US" sz="2800" b="1" dirty="0"/>
              <a:t>+</a:t>
            </a:r>
            <a:r>
              <a:rPr lang="en-US" b="1" dirty="0"/>
              <a:t> </a:t>
            </a:r>
          </a:p>
        </p:txBody>
      </p:sp>
      <p:sp>
        <p:nvSpPr>
          <p:cNvPr id="11" name="TextBox 10">
            <a:extLst>
              <a:ext uri="{FF2B5EF4-FFF2-40B4-BE49-F238E27FC236}">
                <a16:creationId xmlns:a16="http://schemas.microsoft.com/office/drawing/2014/main" id="{357D8224-E979-7AC8-1996-39A3D0AAF2E7}"/>
              </a:ext>
            </a:extLst>
          </p:cNvPr>
          <p:cNvSpPr txBox="1"/>
          <p:nvPr/>
        </p:nvSpPr>
        <p:spPr>
          <a:xfrm>
            <a:off x="4186248" y="3179136"/>
            <a:ext cx="365806" cy="523220"/>
          </a:xfrm>
          <a:prstGeom prst="rect">
            <a:avLst/>
          </a:prstGeom>
          <a:noFill/>
        </p:spPr>
        <p:txBody>
          <a:bodyPr wrap="none" rtlCol="0">
            <a:spAutoFit/>
          </a:bodyPr>
          <a:lstStyle/>
          <a:p>
            <a:r>
              <a:rPr lang="en-US" sz="2800" b="1" dirty="0"/>
              <a:t>-</a:t>
            </a:r>
            <a:r>
              <a:rPr lang="en-US" b="1" dirty="0"/>
              <a:t> </a:t>
            </a:r>
          </a:p>
        </p:txBody>
      </p:sp>
      <p:pic>
        <p:nvPicPr>
          <p:cNvPr id="16" name="Picture 15">
            <a:extLst>
              <a:ext uri="{FF2B5EF4-FFF2-40B4-BE49-F238E27FC236}">
                <a16:creationId xmlns:a16="http://schemas.microsoft.com/office/drawing/2014/main" id="{C5A1006E-694A-7F55-BC5B-55599AA27CAB}"/>
              </a:ext>
            </a:extLst>
          </p:cNvPr>
          <p:cNvPicPr>
            <a:picLocks noChangeAspect="1"/>
          </p:cNvPicPr>
          <p:nvPr/>
        </p:nvPicPr>
        <p:blipFill>
          <a:blip r:embed="rId4"/>
          <a:stretch>
            <a:fillRect/>
          </a:stretch>
        </p:blipFill>
        <p:spPr>
          <a:xfrm>
            <a:off x="6791995" y="1714754"/>
            <a:ext cx="3879721" cy="3812246"/>
          </a:xfrm>
          <a:prstGeom prst="rect">
            <a:avLst/>
          </a:prstGeom>
          <a:ln w="19050">
            <a:solidFill>
              <a:schemeClr val="tx1"/>
            </a:solidFill>
          </a:ln>
        </p:spPr>
      </p:pic>
      <p:sp>
        <p:nvSpPr>
          <p:cNvPr id="17" name="Rectangle 16">
            <a:extLst>
              <a:ext uri="{FF2B5EF4-FFF2-40B4-BE49-F238E27FC236}">
                <a16:creationId xmlns:a16="http://schemas.microsoft.com/office/drawing/2014/main" id="{1D1D01B3-C11C-9651-442D-F810D377EE2D}"/>
              </a:ext>
            </a:extLst>
          </p:cNvPr>
          <p:cNvSpPr/>
          <p:nvPr/>
        </p:nvSpPr>
        <p:spPr>
          <a:xfrm>
            <a:off x="1681193" y="3097171"/>
            <a:ext cx="1155313" cy="1047413"/>
          </a:xfrm>
          <a:prstGeom prst="rect">
            <a:avLst/>
          </a:prstGeom>
          <a:no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FF11783B-CFE3-3184-0F9B-904D87915A5C}"/>
              </a:ext>
            </a:extLst>
          </p:cNvPr>
          <p:cNvCxnSpPr>
            <a:cxnSpLocks/>
          </p:cNvCxnSpPr>
          <p:nvPr/>
        </p:nvCxnSpPr>
        <p:spPr>
          <a:xfrm flipV="1">
            <a:off x="2836506" y="1714754"/>
            <a:ext cx="3955489" cy="1382417"/>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1F58AA4-866D-CC07-637D-A209B89BA792}"/>
              </a:ext>
            </a:extLst>
          </p:cNvPr>
          <p:cNvCxnSpPr>
            <a:cxnSpLocks/>
          </p:cNvCxnSpPr>
          <p:nvPr/>
        </p:nvCxnSpPr>
        <p:spPr>
          <a:xfrm>
            <a:off x="2836506" y="4144584"/>
            <a:ext cx="3955489" cy="1382416"/>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0486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C97DC-2123-4B52-E43D-00F0A272FE98}"/>
              </a:ext>
            </a:extLst>
          </p:cNvPr>
          <p:cNvSpPr>
            <a:spLocks noGrp="1"/>
          </p:cNvSpPr>
          <p:nvPr>
            <p:ph type="title"/>
          </p:nvPr>
        </p:nvSpPr>
        <p:spPr/>
        <p:txBody>
          <a:bodyPr>
            <a:normAutofit/>
          </a:bodyPr>
          <a:lstStyle/>
          <a:p>
            <a:r>
              <a:rPr lang="en-US" sz="4000" dirty="0"/>
              <a:t>β-lactamase diffused across plate to - side</a:t>
            </a:r>
          </a:p>
        </p:txBody>
      </p:sp>
      <p:pic>
        <p:nvPicPr>
          <p:cNvPr id="7" name="Picture 6">
            <a:extLst>
              <a:ext uri="{FF2B5EF4-FFF2-40B4-BE49-F238E27FC236}">
                <a16:creationId xmlns:a16="http://schemas.microsoft.com/office/drawing/2014/main" id="{336C5071-69F5-464D-9DE8-6B318D277555}"/>
              </a:ext>
            </a:extLst>
          </p:cNvPr>
          <p:cNvPicPr>
            <a:picLocks noChangeAspect="1"/>
          </p:cNvPicPr>
          <p:nvPr/>
        </p:nvPicPr>
        <p:blipFill>
          <a:blip r:embed="rId3"/>
          <a:stretch>
            <a:fillRect/>
          </a:stretch>
        </p:blipFill>
        <p:spPr>
          <a:xfrm>
            <a:off x="3868057" y="1923406"/>
            <a:ext cx="3962301" cy="4012939"/>
          </a:xfrm>
          <a:prstGeom prst="rect">
            <a:avLst/>
          </a:prstGeom>
        </p:spPr>
      </p:pic>
    </p:spTree>
    <p:extLst>
      <p:ext uri="{BB962C8B-B14F-4D97-AF65-F5344CB8AC3E}">
        <p14:creationId xmlns:p14="http://schemas.microsoft.com/office/powerpoint/2010/main" val="5736652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1757-2867-52DD-9321-8E791D327152}"/>
              </a:ext>
            </a:extLst>
          </p:cNvPr>
          <p:cNvSpPr>
            <a:spLocks noGrp="1"/>
          </p:cNvSpPr>
          <p:nvPr>
            <p:ph type="ctrTitle"/>
          </p:nvPr>
        </p:nvSpPr>
        <p:spPr/>
        <p:txBody>
          <a:bodyPr/>
          <a:lstStyle/>
          <a:p>
            <a:r>
              <a:rPr lang="en-US"/>
              <a:t>Model Recombinant GFP Bacteria</a:t>
            </a:r>
          </a:p>
        </p:txBody>
      </p:sp>
      <p:sp>
        <p:nvSpPr>
          <p:cNvPr id="3" name="Subtitle 2">
            <a:extLst>
              <a:ext uri="{FF2B5EF4-FFF2-40B4-BE49-F238E27FC236}">
                <a16:creationId xmlns:a16="http://schemas.microsoft.com/office/drawing/2014/main" id="{418B639F-82AC-53E2-8805-2BB927DAAFBD}"/>
              </a:ext>
            </a:extLst>
          </p:cNvPr>
          <p:cNvSpPr>
            <a:spLocks noGrp="1"/>
          </p:cNvSpPr>
          <p:nvPr>
            <p:ph type="subTitle" idx="1"/>
          </p:nvPr>
        </p:nvSpPr>
        <p:spPr/>
        <p:txBody>
          <a:bodyPr/>
          <a:lstStyle/>
          <a:p>
            <a:r>
              <a:rPr lang="en-US"/>
              <a:t>Day before transformation lab</a:t>
            </a:r>
          </a:p>
        </p:txBody>
      </p:sp>
      <p:sp>
        <p:nvSpPr>
          <p:cNvPr id="6" name="Rectangle 5">
            <a:extLst>
              <a:ext uri="{FF2B5EF4-FFF2-40B4-BE49-F238E27FC236}">
                <a16:creationId xmlns:a16="http://schemas.microsoft.com/office/drawing/2014/main" id="{0C7B1DF7-59C2-44E3-7100-73A074DAD3C9}"/>
              </a:ext>
            </a:extLst>
          </p:cNvPr>
          <p:cNvSpPr/>
          <p:nvPr/>
        </p:nvSpPr>
        <p:spPr>
          <a:xfrm>
            <a:off x="6900485" y="218661"/>
            <a:ext cx="5063320" cy="64008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Google Shape;87;p14" descr="A picture containing icon&#10;&#10;Description automatically generated">
            <a:extLst>
              <a:ext uri="{FF2B5EF4-FFF2-40B4-BE49-F238E27FC236}">
                <a16:creationId xmlns:a16="http://schemas.microsoft.com/office/drawing/2014/main" id="{B36DC45C-51CB-35B4-D802-2F9A27295D22}"/>
              </a:ext>
            </a:extLst>
          </p:cNvPr>
          <p:cNvPicPr preferRelativeResize="0"/>
          <p:nvPr/>
        </p:nvPicPr>
        <p:blipFill rotWithShape="1">
          <a:blip r:embed="rId2">
            <a:alphaModFix/>
          </a:blip>
          <a:srcRect/>
          <a:stretch/>
        </p:blipFill>
        <p:spPr>
          <a:xfrm rot="2813840">
            <a:off x="7700039" y="2678378"/>
            <a:ext cx="910205" cy="2304376"/>
          </a:xfrm>
          <a:prstGeom prst="rect">
            <a:avLst/>
          </a:prstGeom>
          <a:noFill/>
          <a:ln>
            <a:noFill/>
          </a:ln>
        </p:spPr>
      </p:pic>
      <p:pic>
        <p:nvPicPr>
          <p:cNvPr id="8" name="Google Shape;88;p14" descr="Icon&#10;&#10;Description automatically generated">
            <a:extLst>
              <a:ext uri="{FF2B5EF4-FFF2-40B4-BE49-F238E27FC236}">
                <a16:creationId xmlns:a16="http://schemas.microsoft.com/office/drawing/2014/main" id="{BC091C10-C7A0-E962-BC5E-C8455BEE6EA3}"/>
              </a:ext>
            </a:extLst>
          </p:cNvPr>
          <p:cNvPicPr preferRelativeResize="0"/>
          <p:nvPr/>
        </p:nvPicPr>
        <p:blipFill rotWithShape="1">
          <a:blip r:embed="rId3">
            <a:alphaModFix/>
          </a:blip>
          <a:srcRect/>
          <a:stretch/>
        </p:blipFill>
        <p:spPr>
          <a:xfrm rot="7137284">
            <a:off x="10051702" y="2653019"/>
            <a:ext cx="941102" cy="2382599"/>
          </a:xfrm>
          <a:prstGeom prst="rect">
            <a:avLst/>
          </a:prstGeom>
          <a:noFill/>
          <a:ln>
            <a:noFill/>
          </a:ln>
        </p:spPr>
      </p:pic>
      <p:pic>
        <p:nvPicPr>
          <p:cNvPr id="9" name="Google Shape;89;p14" descr="A picture containing invertebrate, coelenterate, jellyfish, hydrozoan&#10;&#10;Description automatically generated">
            <a:extLst>
              <a:ext uri="{FF2B5EF4-FFF2-40B4-BE49-F238E27FC236}">
                <a16:creationId xmlns:a16="http://schemas.microsoft.com/office/drawing/2014/main" id="{795D1AB6-D761-8BA9-9A30-2EEC50C3284F}"/>
              </a:ext>
            </a:extLst>
          </p:cNvPr>
          <p:cNvPicPr preferRelativeResize="0"/>
          <p:nvPr/>
        </p:nvPicPr>
        <p:blipFill rotWithShape="1">
          <a:blip r:embed="rId4">
            <a:alphaModFix/>
          </a:blip>
          <a:srcRect/>
          <a:stretch/>
        </p:blipFill>
        <p:spPr>
          <a:xfrm>
            <a:off x="7347717" y="797263"/>
            <a:ext cx="2418423" cy="2166860"/>
          </a:xfrm>
          <a:prstGeom prst="rect">
            <a:avLst/>
          </a:prstGeom>
          <a:noFill/>
          <a:ln>
            <a:noFill/>
          </a:ln>
        </p:spPr>
      </p:pic>
      <p:pic>
        <p:nvPicPr>
          <p:cNvPr id="10" name="Google Shape;95;p14">
            <a:extLst>
              <a:ext uri="{FF2B5EF4-FFF2-40B4-BE49-F238E27FC236}">
                <a16:creationId xmlns:a16="http://schemas.microsoft.com/office/drawing/2014/main" id="{08198F56-B4DF-3EF8-03F6-AB1F157521F7}"/>
              </a:ext>
            </a:extLst>
          </p:cNvPr>
          <p:cNvPicPr preferRelativeResize="0"/>
          <p:nvPr/>
        </p:nvPicPr>
        <p:blipFill>
          <a:blip r:embed="rId5">
            <a:alphaModFix/>
          </a:blip>
          <a:stretch>
            <a:fillRect/>
          </a:stretch>
        </p:blipFill>
        <p:spPr>
          <a:xfrm>
            <a:off x="8155141" y="5421664"/>
            <a:ext cx="861291" cy="879667"/>
          </a:xfrm>
          <a:prstGeom prst="rect">
            <a:avLst/>
          </a:prstGeom>
          <a:noFill/>
          <a:ln>
            <a:noFill/>
          </a:ln>
        </p:spPr>
      </p:pic>
      <p:pic>
        <p:nvPicPr>
          <p:cNvPr id="11" name="Google Shape;94;p14">
            <a:extLst>
              <a:ext uri="{FF2B5EF4-FFF2-40B4-BE49-F238E27FC236}">
                <a16:creationId xmlns:a16="http://schemas.microsoft.com/office/drawing/2014/main" id="{609E9C9C-FA54-CF58-35F5-25615FB6CDE5}"/>
              </a:ext>
            </a:extLst>
          </p:cNvPr>
          <p:cNvPicPr preferRelativeResize="0"/>
          <p:nvPr/>
        </p:nvPicPr>
        <p:blipFill>
          <a:blip r:embed="rId6">
            <a:alphaModFix/>
          </a:blip>
          <a:stretch>
            <a:fillRect/>
          </a:stretch>
        </p:blipFill>
        <p:spPr>
          <a:xfrm>
            <a:off x="9927894" y="1628422"/>
            <a:ext cx="1472667" cy="1459705"/>
          </a:xfrm>
          <a:prstGeom prst="rect">
            <a:avLst/>
          </a:prstGeom>
          <a:noFill/>
          <a:ln>
            <a:noFill/>
          </a:ln>
        </p:spPr>
      </p:pic>
      <p:pic>
        <p:nvPicPr>
          <p:cNvPr id="12" name="Google Shape;96;p14">
            <a:extLst>
              <a:ext uri="{FF2B5EF4-FFF2-40B4-BE49-F238E27FC236}">
                <a16:creationId xmlns:a16="http://schemas.microsoft.com/office/drawing/2014/main" id="{D7A5F9EA-8C0A-CE92-6B59-90CC4EF167A9}"/>
              </a:ext>
            </a:extLst>
          </p:cNvPr>
          <p:cNvPicPr preferRelativeResize="0"/>
          <p:nvPr/>
        </p:nvPicPr>
        <p:blipFill>
          <a:blip r:embed="rId7">
            <a:alphaModFix/>
          </a:blip>
          <a:stretch>
            <a:fillRect/>
          </a:stretch>
        </p:blipFill>
        <p:spPr>
          <a:xfrm rot="391015">
            <a:off x="10759045" y="2314126"/>
            <a:ext cx="619593" cy="814600"/>
          </a:xfrm>
          <a:prstGeom prst="rect">
            <a:avLst/>
          </a:prstGeom>
          <a:noFill/>
          <a:ln>
            <a:noFill/>
          </a:ln>
        </p:spPr>
      </p:pic>
      <p:pic>
        <p:nvPicPr>
          <p:cNvPr id="13" name="Google Shape;95;p14">
            <a:extLst>
              <a:ext uri="{FF2B5EF4-FFF2-40B4-BE49-F238E27FC236}">
                <a16:creationId xmlns:a16="http://schemas.microsoft.com/office/drawing/2014/main" id="{1565B96C-06B0-3DDD-F03E-8DCEFED9D345}"/>
              </a:ext>
            </a:extLst>
          </p:cNvPr>
          <p:cNvPicPr preferRelativeResize="0"/>
          <p:nvPr/>
        </p:nvPicPr>
        <p:blipFill>
          <a:blip r:embed="rId5">
            <a:alphaModFix/>
          </a:blip>
          <a:stretch>
            <a:fillRect/>
          </a:stretch>
        </p:blipFill>
        <p:spPr>
          <a:xfrm rot="16992048">
            <a:off x="8821414" y="4246870"/>
            <a:ext cx="861291" cy="879667"/>
          </a:xfrm>
          <a:prstGeom prst="rect">
            <a:avLst/>
          </a:prstGeom>
          <a:noFill/>
          <a:ln>
            <a:noFill/>
          </a:ln>
        </p:spPr>
      </p:pic>
      <p:pic>
        <p:nvPicPr>
          <p:cNvPr id="14" name="Google Shape;95;p14">
            <a:extLst>
              <a:ext uri="{FF2B5EF4-FFF2-40B4-BE49-F238E27FC236}">
                <a16:creationId xmlns:a16="http://schemas.microsoft.com/office/drawing/2014/main" id="{7C2A71F1-8523-C97B-252B-337E6179C3EF}"/>
              </a:ext>
            </a:extLst>
          </p:cNvPr>
          <p:cNvPicPr preferRelativeResize="0"/>
          <p:nvPr/>
        </p:nvPicPr>
        <p:blipFill>
          <a:blip r:embed="rId5">
            <a:alphaModFix/>
          </a:blip>
          <a:stretch>
            <a:fillRect/>
          </a:stretch>
        </p:blipFill>
        <p:spPr>
          <a:xfrm>
            <a:off x="9497248" y="5206412"/>
            <a:ext cx="861291" cy="879667"/>
          </a:xfrm>
          <a:prstGeom prst="rect">
            <a:avLst/>
          </a:prstGeom>
          <a:noFill/>
          <a:ln>
            <a:noFill/>
          </a:ln>
        </p:spPr>
      </p:pic>
      <p:pic>
        <p:nvPicPr>
          <p:cNvPr id="18" name="Graphic 17">
            <a:extLst>
              <a:ext uri="{FF2B5EF4-FFF2-40B4-BE49-F238E27FC236}">
                <a16:creationId xmlns:a16="http://schemas.microsoft.com/office/drawing/2014/main" id="{43F1A1AB-F2CC-2AA9-B96B-2CB7FB216A2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7563" y="3168363"/>
            <a:ext cx="658524" cy="658524"/>
          </a:xfrm>
          <a:prstGeom prst="rect">
            <a:avLst/>
          </a:prstGeom>
        </p:spPr>
      </p:pic>
    </p:spTree>
    <p:extLst>
      <p:ext uri="{BB962C8B-B14F-4D97-AF65-F5344CB8AC3E}">
        <p14:creationId xmlns:p14="http://schemas.microsoft.com/office/powerpoint/2010/main" val="2600883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4"/>
          <p:cNvSpPr txBox="1"/>
          <p:nvPr/>
        </p:nvSpPr>
        <p:spPr>
          <a:xfrm>
            <a:off x="7229371" y="6126358"/>
            <a:ext cx="1621200" cy="379615"/>
          </a:xfrm>
          <a:prstGeom prst="rect">
            <a:avLst/>
          </a:prstGeom>
          <a:solidFill>
            <a:schemeClr val="lt1"/>
          </a:solidFill>
          <a:ln>
            <a:noFill/>
          </a:ln>
        </p:spPr>
        <p:txBody>
          <a:bodyPr spcFirstLastPara="1" wrap="square" lIns="91433" tIns="45700" rIns="91433" bIns="45700" anchor="t" anchorCtr="0">
            <a:spAutoFit/>
          </a:bodyPr>
          <a:lstStyle/>
          <a:p>
            <a:endParaRPr sz="1867">
              <a:solidFill>
                <a:srgbClr val="000000"/>
              </a:solidFill>
              <a:latin typeface="Arial"/>
              <a:ea typeface="Arial"/>
              <a:cs typeface="Arial"/>
              <a:sym typeface="Arial"/>
            </a:endParaRPr>
          </a:p>
        </p:txBody>
      </p:sp>
      <p:pic>
        <p:nvPicPr>
          <p:cNvPr id="87" name="Google Shape;87;p14" descr="A picture containing icon&#10;&#10;Description automatically generated"/>
          <p:cNvPicPr preferRelativeResize="0"/>
          <p:nvPr/>
        </p:nvPicPr>
        <p:blipFill rotWithShape="1">
          <a:blip r:embed="rId3">
            <a:alphaModFix/>
          </a:blip>
          <a:srcRect/>
          <a:stretch/>
        </p:blipFill>
        <p:spPr>
          <a:xfrm rot="5400000">
            <a:off x="9574251" y="-179086"/>
            <a:ext cx="516643" cy="1307991"/>
          </a:xfrm>
          <a:prstGeom prst="rect">
            <a:avLst/>
          </a:prstGeom>
          <a:noFill/>
          <a:ln>
            <a:noFill/>
          </a:ln>
        </p:spPr>
      </p:pic>
      <p:pic>
        <p:nvPicPr>
          <p:cNvPr id="88" name="Google Shape;88;p14" descr="Icon&#10;&#10;Description automatically generated"/>
          <p:cNvPicPr preferRelativeResize="0"/>
          <p:nvPr/>
        </p:nvPicPr>
        <p:blipFill rotWithShape="1">
          <a:blip r:embed="rId4">
            <a:alphaModFix/>
          </a:blip>
          <a:srcRect/>
          <a:stretch/>
        </p:blipFill>
        <p:spPr>
          <a:xfrm rot="5400000">
            <a:off x="9571152" y="723390"/>
            <a:ext cx="516643" cy="1307991"/>
          </a:xfrm>
          <a:prstGeom prst="rect">
            <a:avLst/>
          </a:prstGeom>
          <a:noFill/>
          <a:ln>
            <a:noFill/>
          </a:ln>
        </p:spPr>
      </p:pic>
      <p:pic>
        <p:nvPicPr>
          <p:cNvPr id="89" name="Google Shape;89;p14" descr="A picture containing invertebrate, coelenterate, jellyfish, hydrozoan&#10;&#10;Description automatically generated"/>
          <p:cNvPicPr preferRelativeResize="0"/>
          <p:nvPr/>
        </p:nvPicPr>
        <p:blipFill rotWithShape="1">
          <a:blip r:embed="rId5">
            <a:alphaModFix/>
          </a:blip>
          <a:srcRect/>
          <a:stretch/>
        </p:blipFill>
        <p:spPr>
          <a:xfrm>
            <a:off x="286066" y="2627460"/>
            <a:ext cx="1621200" cy="1452564"/>
          </a:xfrm>
          <a:prstGeom prst="rect">
            <a:avLst/>
          </a:prstGeom>
          <a:noFill/>
          <a:ln>
            <a:noFill/>
          </a:ln>
        </p:spPr>
      </p:pic>
      <p:sp>
        <p:nvSpPr>
          <p:cNvPr id="90" name="Google Shape;90;p14"/>
          <p:cNvSpPr txBox="1"/>
          <p:nvPr/>
        </p:nvSpPr>
        <p:spPr>
          <a:xfrm>
            <a:off x="8946369" y="6300947"/>
            <a:ext cx="1772400" cy="379615"/>
          </a:xfrm>
          <a:prstGeom prst="rect">
            <a:avLst/>
          </a:prstGeom>
          <a:solidFill>
            <a:schemeClr val="lt1"/>
          </a:solidFill>
          <a:ln>
            <a:noFill/>
          </a:ln>
        </p:spPr>
        <p:txBody>
          <a:bodyPr spcFirstLastPara="1" wrap="square" lIns="91433" tIns="45700" rIns="91433" bIns="45700" anchor="t" anchorCtr="0">
            <a:spAutoFit/>
          </a:bodyPr>
          <a:lstStyle/>
          <a:p>
            <a:endParaRPr sz="1867">
              <a:solidFill>
                <a:srgbClr val="000000"/>
              </a:solidFill>
              <a:latin typeface="Arial"/>
              <a:ea typeface="Arial"/>
              <a:cs typeface="Arial"/>
              <a:sym typeface="Arial"/>
            </a:endParaRPr>
          </a:p>
        </p:txBody>
      </p:sp>
      <p:sp>
        <p:nvSpPr>
          <p:cNvPr id="91" name="Google Shape;91;p14"/>
          <p:cNvSpPr txBox="1"/>
          <p:nvPr/>
        </p:nvSpPr>
        <p:spPr>
          <a:xfrm>
            <a:off x="257549" y="1038825"/>
            <a:ext cx="7447600" cy="1446509"/>
          </a:xfrm>
          <a:prstGeom prst="rect">
            <a:avLst/>
          </a:prstGeom>
          <a:noFill/>
          <a:ln>
            <a:noFill/>
          </a:ln>
        </p:spPr>
        <p:txBody>
          <a:bodyPr spcFirstLastPara="1" wrap="square" lIns="91433" tIns="45700" rIns="91433" bIns="45700" anchor="t" anchorCtr="0">
            <a:spAutoFit/>
          </a:bodyPr>
          <a:lstStyle/>
          <a:p>
            <a:r>
              <a:rPr lang="en">
                <a:solidFill>
                  <a:srgbClr val="000000"/>
                </a:solidFill>
                <a:ea typeface="Arial"/>
                <a:cs typeface="Arial"/>
                <a:sym typeface="Arial"/>
              </a:rPr>
              <a:t>Use these images to design a model for ho</a:t>
            </a:r>
            <a:r>
              <a:rPr lang="en"/>
              <a:t>w scientists made</a:t>
            </a:r>
            <a:r>
              <a:rPr lang="en">
                <a:solidFill>
                  <a:srgbClr val="000000"/>
                </a:solidFill>
                <a:ea typeface="Arial"/>
                <a:cs typeface="Arial"/>
                <a:sym typeface="Arial"/>
              </a:rPr>
              <a:t> recombinant GFP bacteri</a:t>
            </a:r>
            <a:r>
              <a:rPr lang="en"/>
              <a:t>a.</a:t>
            </a:r>
            <a:r>
              <a:rPr lang="en">
                <a:solidFill>
                  <a:srgbClr val="000000"/>
                </a:solidFill>
                <a:ea typeface="Arial"/>
                <a:cs typeface="Arial"/>
                <a:sym typeface="Arial"/>
              </a:rPr>
              <a:t> You can resize, copy and paste, recolor, or create your own elements. Include a written description of what is happening in your model by typing over these instructions.</a:t>
            </a:r>
            <a:r>
              <a:rPr lang="en"/>
              <a:t> </a:t>
            </a:r>
            <a:r>
              <a:rPr lang="en">
                <a:solidFill>
                  <a:srgbClr val="000000"/>
                </a:solidFill>
                <a:ea typeface="Arial"/>
                <a:cs typeface="Arial"/>
                <a:sym typeface="Arial"/>
              </a:rPr>
              <a:t> </a:t>
            </a:r>
            <a:endParaRPr>
              <a:solidFill>
                <a:srgbClr val="000000"/>
              </a:solidFill>
              <a:ea typeface="Arial"/>
              <a:cs typeface="Arial"/>
              <a:sym typeface="Arial"/>
            </a:endParaRPr>
          </a:p>
          <a:p>
            <a:endParaRPr sz="1600"/>
          </a:p>
        </p:txBody>
      </p:sp>
      <p:pic>
        <p:nvPicPr>
          <p:cNvPr id="92" name="Google Shape;92;p14"/>
          <p:cNvPicPr preferRelativeResize="0"/>
          <p:nvPr/>
        </p:nvPicPr>
        <p:blipFill>
          <a:blip r:embed="rId6">
            <a:alphaModFix/>
          </a:blip>
          <a:stretch>
            <a:fillRect/>
          </a:stretch>
        </p:blipFill>
        <p:spPr>
          <a:xfrm>
            <a:off x="9004717" y="3057416"/>
            <a:ext cx="1858359" cy="472109"/>
          </a:xfrm>
          <a:prstGeom prst="rect">
            <a:avLst/>
          </a:prstGeom>
          <a:noFill/>
          <a:ln>
            <a:noFill/>
          </a:ln>
        </p:spPr>
      </p:pic>
      <p:pic>
        <p:nvPicPr>
          <p:cNvPr id="93" name="Google Shape;93;p14"/>
          <p:cNvPicPr preferRelativeResize="0"/>
          <p:nvPr/>
        </p:nvPicPr>
        <p:blipFill>
          <a:blip r:embed="rId7">
            <a:alphaModFix/>
          </a:blip>
          <a:stretch>
            <a:fillRect/>
          </a:stretch>
        </p:blipFill>
        <p:spPr>
          <a:xfrm>
            <a:off x="8699449" y="3600235"/>
            <a:ext cx="2056824" cy="595399"/>
          </a:xfrm>
          <a:prstGeom prst="rect">
            <a:avLst/>
          </a:prstGeom>
          <a:noFill/>
          <a:ln>
            <a:noFill/>
          </a:ln>
        </p:spPr>
      </p:pic>
      <p:pic>
        <p:nvPicPr>
          <p:cNvPr id="94" name="Google Shape;94;p14"/>
          <p:cNvPicPr preferRelativeResize="0"/>
          <p:nvPr/>
        </p:nvPicPr>
        <p:blipFill>
          <a:blip r:embed="rId8">
            <a:alphaModFix/>
          </a:blip>
          <a:stretch>
            <a:fillRect/>
          </a:stretch>
        </p:blipFill>
        <p:spPr>
          <a:xfrm>
            <a:off x="9200799" y="5013501"/>
            <a:ext cx="1472667" cy="1459705"/>
          </a:xfrm>
          <a:prstGeom prst="rect">
            <a:avLst/>
          </a:prstGeom>
          <a:noFill/>
          <a:ln>
            <a:noFill/>
          </a:ln>
        </p:spPr>
      </p:pic>
      <p:pic>
        <p:nvPicPr>
          <p:cNvPr id="95" name="Google Shape;95;p14"/>
          <p:cNvPicPr preferRelativeResize="0"/>
          <p:nvPr/>
        </p:nvPicPr>
        <p:blipFill>
          <a:blip r:embed="rId9">
            <a:alphaModFix/>
          </a:blip>
          <a:stretch>
            <a:fillRect/>
          </a:stretch>
        </p:blipFill>
        <p:spPr>
          <a:xfrm>
            <a:off x="9499133" y="1971433"/>
            <a:ext cx="861291" cy="879667"/>
          </a:xfrm>
          <a:prstGeom prst="rect">
            <a:avLst/>
          </a:prstGeom>
          <a:noFill/>
          <a:ln>
            <a:noFill/>
          </a:ln>
        </p:spPr>
      </p:pic>
      <p:pic>
        <p:nvPicPr>
          <p:cNvPr id="96" name="Google Shape;96;p14"/>
          <p:cNvPicPr preferRelativeResize="0"/>
          <p:nvPr/>
        </p:nvPicPr>
        <p:blipFill>
          <a:blip r:embed="rId10">
            <a:alphaModFix/>
          </a:blip>
          <a:stretch>
            <a:fillRect/>
          </a:stretch>
        </p:blipFill>
        <p:spPr>
          <a:xfrm rot="391015">
            <a:off x="9627329" y="4197267"/>
            <a:ext cx="619593" cy="814600"/>
          </a:xfrm>
          <a:prstGeom prst="rect">
            <a:avLst/>
          </a:prstGeom>
          <a:noFill/>
          <a:ln>
            <a:noFill/>
          </a:ln>
        </p:spPr>
      </p:pic>
      <p:sp>
        <p:nvSpPr>
          <p:cNvPr id="97" name="Google Shape;97;p14"/>
          <p:cNvSpPr txBox="1"/>
          <p:nvPr/>
        </p:nvSpPr>
        <p:spPr>
          <a:xfrm>
            <a:off x="10940600" y="4269785"/>
            <a:ext cx="1194000" cy="861734"/>
          </a:xfrm>
          <a:prstGeom prst="rect">
            <a:avLst/>
          </a:prstGeom>
          <a:noFill/>
          <a:ln>
            <a:noFill/>
          </a:ln>
        </p:spPr>
        <p:txBody>
          <a:bodyPr spcFirstLastPara="1" wrap="square" lIns="121900" tIns="121900" rIns="121900" bIns="121900" anchor="t" anchorCtr="0">
            <a:spAutoFit/>
          </a:bodyPr>
          <a:lstStyle/>
          <a:p>
            <a:pPr algn="ctr"/>
            <a:r>
              <a:rPr lang="en" sz="2000" i="1" dirty="0"/>
              <a:t>gfp</a:t>
            </a:r>
            <a:endParaRPr sz="2000" i="1" dirty="0"/>
          </a:p>
          <a:p>
            <a:pPr algn="ctr"/>
            <a:r>
              <a:rPr lang="en" sz="2000" i="1" dirty="0"/>
              <a:t>gene</a:t>
            </a:r>
            <a:endParaRPr sz="2000" i="1" dirty="0"/>
          </a:p>
        </p:txBody>
      </p:sp>
      <p:sp>
        <p:nvSpPr>
          <p:cNvPr id="98" name="Google Shape;98;p14"/>
          <p:cNvSpPr txBox="1"/>
          <p:nvPr/>
        </p:nvSpPr>
        <p:spPr>
          <a:xfrm>
            <a:off x="10940600" y="2054467"/>
            <a:ext cx="1194000" cy="861734"/>
          </a:xfrm>
          <a:prstGeom prst="rect">
            <a:avLst/>
          </a:prstGeom>
          <a:noFill/>
          <a:ln>
            <a:noFill/>
          </a:ln>
        </p:spPr>
        <p:txBody>
          <a:bodyPr spcFirstLastPara="1" wrap="square" lIns="121900" tIns="121900" rIns="121900" bIns="121900" anchor="t" anchorCtr="0">
            <a:spAutoFit/>
          </a:bodyPr>
          <a:lstStyle/>
          <a:p>
            <a:pPr algn="ctr"/>
            <a:r>
              <a:rPr lang="en" sz="2000"/>
              <a:t>GFP protein</a:t>
            </a:r>
            <a:endParaRPr sz="2000"/>
          </a:p>
        </p:txBody>
      </p:sp>
      <p:sp>
        <p:nvSpPr>
          <p:cNvPr id="99" name="Google Shape;99;p14"/>
          <p:cNvSpPr txBox="1"/>
          <p:nvPr/>
        </p:nvSpPr>
        <p:spPr>
          <a:xfrm>
            <a:off x="10940600" y="2984667"/>
            <a:ext cx="1194000" cy="553957"/>
          </a:xfrm>
          <a:prstGeom prst="rect">
            <a:avLst/>
          </a:prstGeom>
          <a:noFill/>
          <a:ln>
            <a:noFill/>
          </a:ln>
        </p:spPr>
        <p:txBody>
          <a:bodyPr spcFirstLastPara="1" wrap="square" lIns="121900" tIns="121900" rIns="121900" bIns="121900" anchor="t" anchorCtr="0">
            <a:spAutoFit/>
          </a:bodyPr>
          <a:lstStyle/>
          <a:p>
            <a:pPr algn="ctr"/>
            <a:r>
              <a:rPr lang="en" sz="2000"/>
              <a:t>RNA</a:t>
            </a:r>
            <a:endParaRPr sz="2000"/>
          </a:p>
        </p:txBody>
      </p:sp>
      <p:sp>
        <p:nvSpPr>
          <p:cNvPr id="100" name="Google Shape;100;p14"/>
          <p:cNvSpPr txBox="1"/>
          <p:nvPr/>
        </p:nvSpPr>
        <p:spPr>
          <a:xfrm>
            <a:off x="10940600" y="3526067"/>
            <a:ext cx="1194000" cy="553957"/>
          </a:xfrm>
          <a:prstGeom prst="rect">
            <a:avLst/>
          </a:prstGeom>
          <a:noFill/>
          <a:ln>
            <a:noFill/>
          </a:ln>
        </p:spPr>
        <p:txBody>
          <a:bodyPr spcFirstLastPara="1" wrap="square" lIns="121900" tIns="121900" rIns="121900" bIns="121900" anchor="t" anchorCtr="0">
            <a:spAutoFit/>
          </a:bodyPr>
          <a:lstStyle/>
          <a:p>
            <a:pPr algn="ctr"/>
            <a:r>
              <a:rPr lang="en" sz="2000"/>
              <a:t>DNA</a:t>
            </a:r>
            <a:endParaRPr sz="2000"/>
          </a:p>
        </p:txBody>
      </p:sp>
      <p:sp>
        <p:nvSpPr>
          <p:cNvPr id="101" name="Google Shape;101;p14"/>
          <p:cNvSpPr txBox="1"/>
          <p:nvPr/>
        </p:nvSpPr>
        <p:spPr>
          <a:xfrm>
            <a:off x="10940600" y="5476534"/>
            <a:ext cx="1194000" cy="553957"/>
          </a:xfrm>
          <a:prstGeom prst="rect">
            <a:avLst/>
          </a:prstGeom>
          <a:noFill/>
          <a:ln>
            <a:noFill/>
          </a:ln>
        </p:spPr>
        <p:txBody>
          <a:bodyPr spcFirstLastPara="1" wrap="square" lIns="121900" tIns="121900" rIns="121900" bIns="121900" anchor="t" anchorCtr="0">
            <a:spAutoFit/>
          </a:bodyPr>
          <a:lstStyle/>
          <a:p>
            <a:pPr algn="ctr"/>
            <a:r>
              <a:rPr lang="en" sz="2000"/>
              <a:t>plasmid</a:t>
            </a:r>
            <a:endParaRPr sz="2000"/>
          </a:p>
        </p:txBody>
      </p:sp>
      <p:sp>
        <p:nvSpPr>
          <p:cNvPr id="102" name="Google Shape;102;p14"/>
          <p:cNvSpPr txBox="1"/>
          <p:nvPr/>
        </p:nvSpPr>
        <p:spPr>
          <a:xfrm>
            <a:off x="10940600" y="176468"/>
            <a:ext cx="1194000" cy="553957"/>
          </a:xfrm>
          <a:prstGeom prst="rect">
            <a:avLst/>
          </a:prstGeom>
          <a:noFill/>
          <a:ln>
            <a:noFill/>
          </a:ln>
        </p:spPr>
        <p:txBody>
          <a:bodyPr spcFirstLastPara="1" wrap="square" lIns="121900" tIns="121900" rIns="121900" bIns="121900" anchor="t" anchorCtr="0">
            <a:spAutoFit/>
          </a:bodyPr>
          <a:lstStyle/>
          <a:p>
            <a:pPr algn="ctr"/>
            <a:r>
              <a:rPr lang="en" sz="2000" i="1"/>
              <a:t>E. coli</a:t>
            </a:r>
            <a:endParaRPr sz="2000" i="1"/>
          </a:p>
        </p:txBody>
      </p:sp>
      <p:sp>
        <p:nvSpPr>
          <p:cNvPr id="103" name="Google Shape;103;p14"/>
          <p:cNvSpPr txBox="1"/>
          <p:nvPr/>
        </p:nvSpPr>
        <p:spPr>
          <a:xfrm>
            <a:off x="10801200" y="798873"/>
            <a:ext cx="1472800" cy="1169511"/>
          </a:xfrm>
          <a:prstGeom prst="rect">
            <a:avLst/>
          </a:prstGeom>
          <a:noFill/>
          <a:ln>
            <a:noFill/>
          </a:ln>
        </p:spPr>
        <p:txBody>
          <a:bodyPr spcFirstLastPara="1" wrap="square" lIns="121900" tIns="121900" rIns="121900" bIns="121900" anchor="t" anchorCtr="0">
            <a:spAutoFit/>
          </a:bodyPr>
          <a:lstStyle/>
          <a:p>
            <a:pPr algn="ctr"/>
            <a:r>
              <a:rPr lang="en" sz="2000" i="1"/>
              <a:t>E. coli </a:t>
            </a:r>
            <a:r>
              <a:rPr lang="en" sz="2000"/>
              <a:t>expressing GFP</a:t>
            </a:r>
            <a:endParaRPr sz="2000"/>
          </a:p>
        </p:txBody>
      </p:sp>
      <p:sp>
        <p:nvSpPr>
          <p:cNvPr id="2" name="Rectangle 1">
            <a:extLst>
              <a:ext uri="{FF2B5EF4-FFF2-40B4-BE49-F238E27FC236}">
                <a16:creationId xmlns:a16="http://schemas.microsoft.com/office/drawing/2014/main" id="{DD4E639B-79B4-4C16-C931-AE5D29EF1543}"/>
              </a:ext>
            </a:extLst>
          </p:cNvPr>
          <p:cNvSpPr/>
          <p:nvPr/>
        </p:nvSpPr>
        <p:spPr>
          <a:xfrm>
            <a:off x="3223346" y="249007"/>
            <a:ext cx="1772400" cy="554204"/>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Group 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1757-2867-52DD-9321-8E791D327152}"/>
              </a:ext>
            </a:extLst>
          </p:cNvPr>
          <p:cNvSpPr>
            <a:spLocks noGrp="1"/>
          </p:cNvSpPr>
          <p:nvPr>
            <p:ph type="ctrTitle"/>
          </p:nvPr>
        </p:nvSpPr>
        <p:spPr/>
        <p:txBody>
          <a:bodyPr/>
          <a:lstStyle/>
          <a:p>
            <a:r>
              <a:rPr lang="en-US"/>
              <a:t>Predict Transformation Results</a:t>
            </a:r>
          </a:p>
        </p:txBody>
      </p:sp>
      <p:sp>
        <p:nvSpPr>
          <p:cNvPr id="3" name="Subtitle 2">
            <a:extLst>
              <a:ext uri="{FF2B5EF4-FFF2-40B4-BE49-F238E27FC236}">
                <a16:creationId xmlns:a16="http://schemas.microsoft.com/office/drawing/2014/main" id="{418B639F-82AC-53E2-8805-2BB927DAAFBD}"/>
              </a:ext>
            </a:extLst>
          </p:cNvPr>
          <p:cNvSpPr>
            <a:spLocks noGrp="1"/>
          </p:cNvSpPr>
          <p:nvPr>
            <p:ph type="subTitle" idx="1"/>
          </p:nvPr>
        </p:nvSpPr>
        <p:spPr/>
        <p:txBody>
          <a:bodyPr vert="horz" lIns="91440" tIns="45720" rIns="91440" bIns="45720" rtlCol="0" anchor="t">
            <a:normAutofit/>
          </a:bodyPr>
          <a:lstStyle/>
          <a:p>
            <a:r>
              <a:rPr lang="en-US" dirty="0">
                <a:latin typeface="Arial Nova Light"/>
              </a:rPr>
              <a:t>On Day 1</a:t>
            </a:r>
          </a:p>
        </p:txBody>
      </p:sp>
      <p:sp>
        <p:nvSpPr>
          <p:cNvPr id="6" name="Rectangle 5">
            <a:extLst>
              <a:ext uri="{FF2B5EF4-FFF2-40B4-BE49-F238E27FC236}">
                <a16:creationId xmlns:a16="http://schemas.microsoft.com/office/drawing/2014/main" id="{0C7B1DF7-59C2-44E3-7100-73A074DAD3C9}"/>
              </a:ext>
            </a:extLst>
          </p:cNvPr>
          <p:cNvSpPr/>
          <p:nvPr/>
        </p:nvSpPr>
        <p:spPr>
          <a:xfrm>
            <a:off x="6900485" y="218661"/>
            <a:ext cx="5063320" cy="64008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8" name="Graphic 17">
            <a:extLst>
              <a:ext uri="{FF2B5EF4-FFF2-40B4-BE49-F238E27FC236}">
                <a16:creationId xmlns:a16="http://schemas.microsoft.com/office/drawing/2014/main" id="{43F1A1AB-F2CC-2AA9-B96B-2CB7FB216A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7563" y="3168363"/>
            <a:ext cx="658524" cy="658524"/>
          </a:xfrm>
          <a:prstGeom prst="rect">
            <a:avLst/>
          </a:prstGeom>
        </p:spPr>
      </p:pic>
      <p:pic>
        <p:nvPicPr>
          <p:cNvPr id="5" name="Picture 4">
            <a:extLst>
              <a:ext uri="{FF2B5EF4-FFF2-40B4-BE49-F238E27FC236}">
                <a16:creationId xmlns:a16="http://schemas.microsoft.com/office/drawing/2014/main" id="{68A7B2DD-CA8E-6F95-4CAB-17A4FD0A24C9}"/>
              </a:ext>
            </a:extLst>
          </p:cNvPr>
          <p:cNvPicPr>
            <a:picLocks noChangeAspect="1"/>
          </p:cNvPicPr>
          <p:nvPr/>
        </p:nvPicPr>
        <p:blipFill rotWithShape="1">
          <a:blip r:embed="rId4"/>
          <a:srcRect t="1940"/>
          <a:stretch/>
        </p:blipFill>
        <p:spPr>
          <a:xfrm>
            <a:off x="7022219" y="334537"/>
            <a:ext cx="4819852" cy="6173414"/>
          </a:xfrm>
          <a:prstGeom prst="rect">
            <a:avLst/>
          </a:prstGeom>
        </p:spPr>
      </p:pic>
    </p:spTree>
    <p:extLst>
      <p:ext uri="{BB962C8B-B14F-4D97-AF65-F5344CB8AC3E}">
        <p14:creationId xmlns:p14="http://schemas.microsoft.com/office/powerpoint/2010/main" val="997901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3B804-4EB5-2EF3-4D62-C076C78EEE4B}"/>
              </a:ext>
            </a:extLst>
          </p:cNvPr>
          <p:cNvSpPr>
            <a:spLocks noGrp="1"/>
          </p:cNvSpPr>
          <p:nvPr>
            <p:ph type="title"/>
          </p:nvPr>
        </p:nvSpPr>
        <p:spPr/>
        <p:txBody>
          <a:bodyPr>
            <a:normAutofit/>
          </a:bodyPr>
          <a:lstStyle/>
          <a:p>
            <a:r>
              <a:rPr lang="en-US" sz="4000" dirty="0"/>
              <a:t>How do we produce drugs like insulin?  </a:t>
            </a:r>
          </a:p>
        </p:txBody>
      </p:sp>
      <p:pic>
        <p:nvPicPr>
          <p:cNvPr id="8" name="Picture 7">
            <a:extLst>
              <a:ext uri="{FF2B5EF4-FFF2-40B4-BE49-F238E27FC236}">
                <a16:creationId xmlns:a16="http://schemas.microsoft.com/office/drawing/2014/main" id="{303ABB17-6E86-42E7-43F4-6A7C79ED6E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3337" y="5079660"/>
            <a:ext cx="1789235" cy="1844345"/>
          </a:xfrm>
          <a:prstGeom prst="rect">
            <a:avLst/>
          </a:prstGeom>
        </p:spPr>
      </p:pic>
      <p:sp>
        <p:nvSpPr>
          <p:cNvPr id="19" name="Oval 18">
            <a:extLst>
              <a:ext uri="{FF2B5EF4-FFF2-40B4-BE49-F238E27FC236}">
                <a16:creationId xmlns:a16="http://schemas.microsoft.com/office/drawing/2014/main" id="{6C7946FF-41A1-988E-55E6-CA53FCE7DFE9}"/>
              </a:ext>
            </a:extLst>
          </p:cNvPr>
          <p:cNvSpPr/>
          <p:nvPr/>
        </p:nvSpPr>
        <p:spPr>
          <a:xfrm>
            <a:off x="3667470" y="1347137"/>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2</a:t>
            </a:r>
          </a:p>
        </p:txBody>
      </p:sp>
      <p:sp>
        <p:nvSpPr>
          <p:cNvPr id="20" name="Oval 19">
            <a:extLst>
              <a:ext uri="{FF2B5EF4-FFF2-40B4-BE49-F238E27FC236}">
                <a16:creationId xmlns:a16="http://schemas.microsoft.com/office/drawing/2014/main" id="{7EB8CC89-82AE-298B-9DB3-443CF3ADCE0D}"/>
              </a:ext>
            </a:extLst>
          </p:cNvPr>
          <p:cNvSpPr/>
          <p:nvPr/>
        </p:nvSpPr>
        <p:spPr>
          <a:xfrm>
            <a:off x="6391058" y="1347137"/>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3</a:t>
            </a:r>
          </a:p>
        </p:txBody>
      </p:sp>
      <p:sp>
        <p:nvSpPr>
          <p:cNvPr id="21" name="Oval 20">
            <a:extLst>
              <a:ext uri="{FF2B5EF4-FFF2-40B4-BE49-F238E27FC236}">
                <a16:creationId xmlns:a16="http://schemas.microsoft.com/office/drawing/2014/main" id="{6536CF08-2610-DD15-8D37-75E8F34844B2}"/>
              </a:ext>
            </a:extLst>
          </p:cNvPr>
          <p:cNvSpPr/>
          <p:nvPr/>
        </p:nvSpPr>
        <p:spPr>
          <a:xfrm>
            <a:off x="9055600" y="1347137"/>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4</a:t>
            </a:r>
          </a:p>
        </p:txBody>
      </p:sp>
      <p:sp>
        <p:nvSpPr>
          <p:cNvPr id="22" name="Oval 21">
            <a:extLst>
              <a:ext uri="{FF2B5EF4-FFF2-40B4-BE49-F238E27FC236}">
                <a16:creationId xmlns:a16="http://schemas.microsoft.com/office/drawing/2014/main" id="{AF871B39-4385-7BA4-7D59-EB55617BA027}"/>
              </a:ext>
            </a:extLst>
          </p:cNvPr>
          <p:cNvSpPr/>
          <p:nvPr/>
        </p:nvSpPr>
        <p:spPr>
          <a:xfrm>
            <a:off x="768070" y="4338965"/>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5</a:t>
            </a:r>
          </a:p>
        </p:txBody>
      </p:sp>
      <p:sp>
        <p:nvSpPr>
          <p:cNvPr id="23" name="TextBox 22">
            <a:extLst>
              <a:ext uri="{FF2B5EF4-FFF2-40B4-BE49-F238E27FC236}">
                <a16:creationId xmlns:a16="http://schemas.microsoft.com/office/drawing/2014/main" id="{7182B3F8-49E0-B991-1A91-4E34DEC370BB}"/>
              </a:ext>
            </a:extLst>
          </p:cNvPr>
          <p:cNvSpPr txBox="1"/>
          <p:nvPr/>
        </p:nvSpPr>
        <p:spPr>
          <a:xfrm>
            <a:off x="4108049" y="1264536"/>
            <a:ext cx="2237817" cy="646331"/>
          </a:xfrm>
          <a:prstGeom prst="rect">
            <a:avLst/>
          </a:prstGeom>
          <a:noFill/>
        </p:spPr>
        <p:txBody>
          <a:bodyPr wrap="square" rtlCol="0">
            <a:spAutoFit/>
          </a:bodyPr>
          <a:lstStyle/>
          <a:p>
            <a:r>
              <a:rPr lang="en-US" dirty="0"/>
              <a:t>Transform bacteria with plasmid</a:t>
            </a:r>
          </a:p>
        </p:txBody>
      </p:sp>
      <p:sp>
        <p:nvSpPr>
          <p:cNvPr id="24" name="TextBox 23">
            <a:extLst>
              <a:ext uri="{FF2B5EF4-FFF2-40B4-BE49-F238E27FC236}">
                <a16:creationId xmlns:a16="http://schemas.microsoft.com/office/drawing/2014/main" id="{78475117-DF90-5D36-8EE6-C730705CF1F5}"/>
              </a:ext>
            </a:extLst>
          </p:cNvPr>
          <p:cNvSpPr txBox="1"/>
          <p:nvPr/>
        </p:nvSpPr>
        <p:spPr>
          <a:xfrm>
            <a:off x="6822460" y="1264536"/>
            <a:ext cx="2056332" cy="646331"/>
          </a:xfrm>
          <a:prstGeom prst="rect">
            <a:avLst/>
          </a:prstGeom>
          <a:noFill/>
        </p:spPr>
        <p:txBody>
          <a:bodyPr wrap="none" rtlCol="0">
            <a:spAutoFit/>
          </a:bodyPr>
          <a:lstStyle/>
          <a:p>
            <a:r>
              <a:rPr lang="en-US" dirty="0"/>
              <a:t>Select transformed</a:t>
            </a:r>
          </a:p>
          <a:p>
            <a:r>
              <a:rPr lang="en-US" dirty="0"/>
              <a:t>bacteria</a:t>
            </a:r>
          </a:p>
        </p:txBody>
      </p:sp>
      <p:sp>
        <p:nvSpPr>
          <p:cNvPr id="25" name="TextBox 24">
            <a:extLst>
              <a:ext uri="{FF2B5EF4-FFF2-40B4-BE49-F238E27FC236}">
                <a16:creationId xmlns:a16="http://schemas.microsoft.com/office/drawing/2014/main" id="{BC098BFF-AC8C-7F48-BB9F-FEC1E23734F7}"/>
              </a:ext>
            </a:extLst>
          </p:cNvPr>
          <p:cNvSpPr txBox="1"/>
          <p:nvPr/>
        </p:nvSpPr>
        <p:spPr>
          <a:xfrm>
            <a:off x="9485033" y="1264536"/>
            <a:ext cx="2528000" cy="646331"/>
          </a:xfrm>
          <a:prstGeom prst="rect">
            <a:avLst/>
          </a:prstGeom>
          <a:noFill/>
        </p:spPr>
        <p:txBody>
          <a:bodyPr wrap="none" rtlCol="0">
            <a:spAutoFit/>
          </a:bodyPr>
          <a:lstStyle/>
          <a:p>
            <a:r>
              <a:rPr lang="en-US" dirty="0"/>
              <a:t>Culture bacteria and </a:t>
            </a:r>
          </a:p>
          <a:p>
            <a:r>
              <a:rPr lang="en-US" dirty="0"/>
              <a:t>induce gene expression</a:t>
            </a:r>
          </a:p>
        </p:txBody>
      </p:sp>
      <p:sp>
        <p:nvSpPr>
          <p:cNvPr id="26" name="TextBox 25">
            <a:extLst>
              <a:ext uri="{FF2B5EF4-FFF2-40B4-BE49-F238E27FC236}">
                <a16:creationId xmlns:a16="http://schemas.microsoft.com/office/drawing/2014/main" id="{D05E10BC-0D37-28F2-07C9-654AD5186AB9}"/>
              </a:ext>
            </a:extLst>
          </p:cNvPr>
          <p:cNvSpPr txBox="1"/>
          <p:nvPr/>
        </p:nvSpPr>
        <p:spPr>
          <a:xfrm>
            <a:off x="1212763" y="4360550"/>
            <a:ext cx="1149674" cy="369332"/>
          </a:xfrm>
          <a:prstGeom prst="rect">
            <a:avLst/>
          </a:prstGeom>
          <a:noFill/>
        </p:spPr>
        <p:txBody>
          <a:bodyPr wrap="none" rtlCol="0">
            <a:spAutoFit/>
          </a:bodyPr>
          <a:lstStyle/>
          <a:p>
            <a:r>
              <a:rPr lang="en-US" dirty="0"/>
              <a:t>Lyse cells</a:t>
            </a:r>
          </a:p>
        </p:txBody>
      </p:sp>
      <p:sp>
        <p:nvSpPr>
          <p:cNvPr id="27" name="Oval 26">
            <a:extLst>
              <a:ext uri="{FF2B5EF4-FFF2-40B4-BE49-F238E27FC236}">
                <a16:creationId xmlns:a16="http://schemas.microsoft.com/office/drawing/2014/main" id="{0E66ADBC-7972-94DA-3144-9541E8EE8B0A}"/>
              </a:ext>
            </a:extLst>
          </p:cNvPr>
          <p:cNvSpPr/>
          <p:nvPr/>
        </p:nvSpPr>
        <p:spPr>
          <a:xfrm>
            <a:off x="3216897" y="4338965"/>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6</a:t>
            </a:r>
          </a:p>
        </p:txBody>
      </p:sp>
      <p:sp>
        <p:nvSpPr>
          <p:cNvPr id="28" name="TextBox 27">
            <a:extLst>
              <a:ext uri="{FF2B5EF4-FFF2-40B4-BE49-F238E27FC236}">
                <a16:creationId xmlns:a16="http://schemas.microsoft.com/office/drawing/2014/main" id="{AC2960FB-F6E1-4C71-899D-29DAF1482BDE}"/>
              </a:ext>
            </a:extLst>
          </p:cNvPr>
          <p:cNvSpPr txBox="1"/>
          <p:nvPr/>
        </p:nvSpPr>
        <p:spPr>
          <a:xfrm>
            <a:off x="3656429" y="4291369"/>
            <a:ext cx="2162773" cy="646331"/>
          </a:xfrm>
          <a:prstGeom prst="rect">
            <a:avLst/>
          </a:prstGeom>
          <a:noFill/>
        </p:spPr>
        <p:txBody>
          <a:bodyPr wrap="square" rtlCol="0">
            <a:spAutoFit/>
          </a:bodyPr>
          <a:lstStyle/>
          <a:p>
            <a:r>
              <a:rPr lang="en-US" dirty="0"/>
              <a:t>Purify protein with</a:t>
            </a:r>
          </a:p>
          <a:p>
            <a:r>
              <a:rPr lang="en-US" dirty="0"/>
              <a:t>chromatography</a:t>
            </a:r>
          </a:p>
        </p:txBody>
      </p:sp>
      <p:sp>
        <p:nvSpPr>
          <p:cNvPr id="29" name="Oval 28">
            <a:extLst>
              <a:ext uri="{FF2B5EF4-FFF2-40B4-BE49-F238E27FC236}">
                <a16:creationId xmlns:a16="http://schemas.microsoft.com/office/drawing/2014/main" id="{3B34C9D1-199F-75E7-532A-CBD64BB94398}"/>
              </a:ext>
            </a:extLst>
          </p:cNvPr>
          <p:cNvSpPr/>
          <p:nvPr/>
        </p:nvSpPr>
        <p:spPr>
          <a:xfrm>
            <a:off x="6033249" y="4338965"/>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7</a:t>
            </a:r>
          </a:p>
        </p:txBody>
      </p:sp>
      <p:sp>
        <p:nvSpPr>
          <p:cNvPr id="30" name="TextBox 29">
            <a:extLst>
              <a:ext uri="{FF2B5EF4-FFF2-40B4-BE49-F238E27FC236}">
                <a16:creationId xmlns:a16="http://schemas.microsoft.com/office/drawing/2014/main" id="{D82DC01D-2069-4DC0-CBA5-CD5D66071625}"/>
              </a:ext>
            </a:extLst>
          </p:cNvPr>
          <p:cNvSpPr txBox="1"/>
          <p:nvPr/>
        </p:nvSpPr>
        <p:spPr>
          <a:xfrm>
            <a:off x="6464651" y="4227160"/>
            <a:ext cx="2162772" cy="646331"/>
          </a:xfrm>
          <a:prstGeom prst="rect">
            <a:avLst/>
          </a:prstGeom>
          <a:noFill/>
        </p:spPr>
        <p:txBody>
          <a:bodyPr wrap="none" rtlCol="0">
            <a:spAutoFit/>
          </a:bodyPr>
          <a:lstStyle/>
          <a:p>
            <a:r>
              <a:rPr lang="en-US" dirty="0"/>
              <a:t>Analyze purification </a:t>
            </a:r>
          </a:p>
          <a:p>
            <a:r>
              <a:rPr lang="en-US" dirty="0"/>
              <a:t>with SDS-PAGE</a:t>
            </a:r>
          </a:p>
        </p:txBody>
      </p:sp>
      <p:sp>
        <p:nvSpPr>
          <p:cNvPr id="31" name="Oval 30">
            <a:extLst>
              <a:ext uri="{FF2B5EF4-FFF2-40B4-BE49-F238E27FC236}">
                <a16:creationId xmlns:a16="http://schemas.microsoft.com/office/drawing/2014/main" id="{BAA6D490-52EB-5838-4573-BE0EB043C497}"/>
              </a:ext>
            </a:extLst>
          </p:cNvPr>
          <p:cNvSpPr/>
          <p:nvPr/>
        </p:nvSpPr>
        <p:spPr>
          <a:xfrm>
            <a:off x="9093449" y="4338965"/>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8</a:t>
            </a:r>
          </a:p>
        </p:txBody>
      </p:sp>
      <p:sp>
        <p:nvSpPr>
          <p:cNvPr id="32" name="TextBox 31">
            <a:extLst>
              <a:ext uri="{FF2B5EF4-FFF2-40B4-BE49-F238E27FC236}">
                <a16:creationId xmlns:a16="http://schemas.microsoft.com/office/drawing/2014/main" id="{1962ED32-6574-341A-E8B2-D4D50884D805}"/>
              </a:ext>
            </a:extLst>
          </p:cNvPr>
          <p:cNvSpPr txBox="1"/>
          <p:nvPr/>
        </p:nvSpPr>
        <p:spPr>
          <a:xfrm>
            <a:off x="9547882" y="4355104"/>
            <a:ext cx="2270045" cy="369332"/>
          </a:xfrm>
          <a:prstGeom prst="rect">
            <a:avLst/>
          </a:prstGeom>
          <a:noFill/>
        </p:spPr>
        <p:txBody>
          <a:bodyPr wrap="none" rtlCol="0">
            <a:spAutoFit/>
          </a:bodyPr>
          <a:lstStyle/>
          <a:p>
            <a:r>
              <a:rPr lang="en-US" dirty="0"/>
              <a:t>Assay protein activity</a:t>
            </a:r>
          </a:p>
        </p:txBody>
      </p:sp>
      <p:pic>
        <p:nvPicPr>
          <p:cNvPr id="13" name="Picture 12" descr="A picture containing design&#10;&#10;Description automatically generated with low confidence">
            <a:extLst>
              <a:ext uri="{FF2B5EF4-FFF2-40B4-BE49-F238E27FC236}">
                <a16:creationId xmlns:a16="http://schemas.microsoft.com/office/drawing/2014/main" id="{838FEC24-675E-AE37-843E-C7D9CD5FB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1006" y="4732108"/>
            <a:ext cx="1383795" cy="1898908"/>
          </a:xfrm>
          <a:prstGeom prst="rect">
            <a:avLst/>
          </a:prstGeom>
        </p:spPr>
      </p:pic>
      <p:pic>
        <p:nvPicPr>
          <p:cNvPr id="16" name="Picture 15" descr="A picture containing circle, child art, cartoon, drawing&#10;&#10;Description automatically generated">
            <a:extLst>
              <a:ext uri="{FF2B5EF4-FFF2-40B4-BE49-F238E27FC236}">
                <a16:creationId xmlns:a16="http://schemas.microsoft.com/office/drawing/2014/main" id="{BC14E777-6606-9AA9-75DC-31719F9193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8203" y="4812002"/>
            <a:ext cx="1312248" cy="1974436"/>
          </a:xfrm>
          <a:prstGeom prst="rect">
            <a:avLst/>
          </a:prstGeom>
        </p:spPr>
      </p:pic>
      <p:pic>
        <p:nvPicPr>
          <p:cNvPr id="33" name="Picture 32" descr="A picture containing black and white, art, silhouette&#10;&#10;Description automatically generated">
            <a:extLst>
              <a:ext uri="{FF2B5EF4-FFF2-40B4-BE49-F238E27FC236}">
                <a16:creationId xmlns:a16="http://schemas.microsoft.com/office/drawing/2014/main" id="{BC24FA59-5486-FFDB-2D19-70A65A74D2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057" y="4851188"/>
            <a:ext cx="1801372" cy="1883668"/>
          </a:xfrm>
          <a:prstGeom prst="rect">
            <a:avLst/>
          </a:prstGeom>
        </p:spPr>
      </p:pic>
      <p:pic>
        <p:nvPicPr>
          <p:cNvPr id="35" name="Picture 34" descr="A beaker with a pink liquid&#10;&#10;Description automatically generated with low confidence">
            <a:extLst>
              <a:ext uri="{FF2B5EF4-FFF2-40B4-BE49-F238E27FC236}">
                <a16:creationId xmlns:a16="http://schemas.microsoft.com/office/drawing/2014/main" id="{D89185A6-974D-0984-C13E-10CE3B1435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9279" y="1999961"/>
            <a:ext cx="1149098" cy="1551435"/>
          </a:xfrm>
          <a:prstGeom prst="rect">
            <a:avLst/>
          </a:prstGeom>
        </p:spPr>
      </p:pic>
      <p:pic>
        <p:nvPicPr>
          <p:cNvPr id="37" name="Picture 36" descr="A picture containing earphone, circle, mouse&#10;&#10;Description automatically generated">
            <a:extLst>
              <a:ext uri="{FF2B5EF4-FFF2-40B4-BE49-F238E27FC236}">
                <a16:creationId xmlns:a16="http://schemas.microsoft.com/office/drawing/2014/main" id="{C942E568-B08F-0370-F16C-8A344A0BCE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5880" y="2055370"/>
            <a:ext cx="1898908" cy="1551435"/>
          </a:xfrm>
          <a:prstGeom prst="rect">
            <a:avLst/>
          </a:prstGeom>
        </p:spPr>
      </p:pic>
      <p:pic>
        <p:nvPicPr>
          <p:cNvPr id="39" name="Picture 38" descr="A picture containing art&#10;&#10;Description automatically generated">
            <a:extLst>
              <a:ext uri="{FF2B5EF4-FFF2-40B4-BE49-F238E27FC236}">
                <a16:creationId xmlns:a16="http://schemas.microsoft.com/office/drawing/2014/main" id="{015BF8A4-D53B-C3BA-2EEB-EF2D908F7E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1943" y="1872315"/>
            <a:ext cx="1816579" cy="1846940"/>
          </a:xfrm>
          <a:prstGeom prst="rect">
            <a:avLst/>
          </a:prstGeom>
        </p:spPr>
      </p:pic>
      <p:pic>
        <p:nvPicPr>
          <p:cNvPr id="40" name="Picture 39" descr="A petri dish with a liquid in it&#10;&#10;Description automatically generated with low confidence">
            <a:extLst>
              <a:ext uri="{FF2B5EF4-FFF2-40B4-BE49-F238E27FC236}">
                <a16:creationId xmlns:a16="http://schemas.microsoft.com/office/drawing/2014/main" id="{37CFEB10-D1BA-8A6C-9B5B-45ADAE10414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72146" y="2232899"/>
            <a:ext cx="1281987" cy="1060814"/>
          </a:xfrm>
          <a:prstGeom prst="rect">
            <a:avLst/>
          </a:prstGeom>
        </p:spPr>
      </p:pic>
      <p:sp>
        <p:nvSpPr>
          <p:cNvPr id="43" name="Oval 42">
            <a:extLst>
              <a:ext uri="{FF2B5EF4-FFF2-40B4-BE49-F238E27FC236}">
                <a16:creationId xmlns:a16="http://schemas.microsoft.com/office/drawing/2014/main" id="{487C7AD6-195C-45B2-B788-E886EF23D19D}"/>
              </a:ext>
            </a:extLst>
          </p:cNvPr>
          <p:cNvSpPr/>
          <p:nvPr/>
        </p:nvSpPr>
        <p:spPr>
          <a:xfrm>
            <a:off x="768070" y="1347137"/>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1</a:t>
            </a:r>
          </a:p>
        </p:txBody>
      </p:sp>
      <p:sp>
        <p:nvSpPr>
          <p:cNvPr id="44" name="TextBox 43">
            <a:extLst>
              <a:ext uri="{FF2B5EF4-FFF2-40B4-BE49-F238E27FC236}">
                <a16:creationId xmlns:a16="http://schemas.microsoft.com/office/drawing/2014/main" id="{69A9F6E4-5C83-ED69-5A3A-78488D093351}"/>
              </a:ext>
            </a:extLst>
          </p:cNvPr>
          <p:cNvSpPr txBox="1"/>
          <p:nvPr/>
        </p:nvSpPr>
        <p:spPr>
          <a:xfrm>
            <a:off x="1243865" y="1264536"/>
            <a:ext cx="2620176" cy="646331"/>
          </a:xfrm>
          <a:prstGeom prst="rect">
            <a:avLst/>
          </a:prstGeom>
          <a:noFill/>
        </p:spPr>
        <p:txBody>
          <a:bodyPr wrap="square" rtlCol="0">
            <a:spAutoFit/>
          </a:bodyPr>
          <a:lstStyle/>
          <a:p>
            <a:r>
              <a:rPr lang="en-US" dirty="0"/>
              <a:t>Clone human insulin gene into plasmid</a:t>
            </a:r>
          </a:p>
        </p:txBody>
      </p:sp>
      <p:pic>
        <p:nvPicPr>
          <p:cNvPr id="45" name="Picture 44" descr="A picture containing cartoon, bottle, screenshot, art">
            <a:extLst>
              <a:ext uri="{FF2B5EF4-FFF2-40B4-BE49-F238E27FC236}">
                <a16:creationId xmlns:a16="http://schemas.microsoft.com/office/drawing/2014/main" id="{D38E58BE-9933-D014-068B-77DC6CFBA360}"/>
              </a:ext>
            </a:extLst>
          </p:cNvPr>
          <p:cNvPicPr>
            <a:picLocks noChangeAspect="1"/>
          </p:cNvPicPr>
          <p:nvPr/>
        </p:nvPicPr>
        <p:blipFill rotWithShape="1">
          <a:blip r:embed="rId11">
            <a:extLst>
              <a:ext uri="{28A0092B-C50C-407E-A947-70E740481C1C}">
                <a14:useLocalDpi xmlns:a14="http://schemas.microsoft.com/office/drawing/2010/main" val="0"/>
              </a:ext>
            </a:extLst>
          </a:blip>
          <a:srcRect l="14242" t="39717" r="11818" b="45131"/>
          <a:stretch/>
        </p:blipFill>
        <p:spPr>
          <a:xfrm>
            <a:off x="1540236" y="3518927"/>
            <a:ext cx="9003073" cy="969818"/>
          </a:xfrm>
          <a:prstGeom prst="rect">
            <a:avLst/>
          </a:prstGeom>
        </p:spPr>
      </p:pic>
      <p:sp>
        <p:nvSpPr>
          <p:cNvPr id="46" name="Rectangle: Rounded Corners 45">
            <a:extLst>
              <a:ext uri="{FF2B5EF4-FFF2-40B4-BE49-F238E27FC236}">
                <a16:creationId xmlns:a16="http://schemas.microsoft.com/office/drawing/2014/main" id="{CC0C37EB-56B2-325C-E730-BC27ED377B3B}"/>
              </a:ext>
            </a:extLst>
          </p:cNvPr>
          <p:cNvSpPr/>
          <p:nvPr/>
        </p:nvSpPr>
        <p:spPr>
          <a:xfrm>
            <a:off x="3432313" y="1202634"/>
            <a:ext cx="8580720" cy="2348762"/>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45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wipe(right)">
                                      <p:cBhvr>
                                        <p:cTn id="39" dur="500"/>
                                        <p:tgtEl>
                                          <p:spTgt spid="45"/>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1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p:bldP spid="24" grpId="0"/>
      <p:bldP spid="25" grpId="0"/>
      <p:bldP spid="26" grpId="0"/>
      <p:bldP spid="27" grpId="0" animBg="1"/>
      <p:bldP spid="28" grpId="0"/>
      <p:bldP spid="29" grpId="0" animBg="1"/>
      <p:bldP spid="30" grpId="0"/>
      <p:bldP spid="31" grpId="0" animBg="1"/>
      <p:bldP spid="32" grpId="0"/>
      <p:bldP spid="43" grpId="0" animBg="1"/>
      <p:bldP spid="44" grpId="0"/>
      <p:bldP spid="4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3" name="Picture 2" descr="A picture containing text, diagram, circle, screenshot&#10;&#10;Description automatically generated">
            <a:extLst>
              <a:ext uri="{FF2B5EF4-FFF2-40B4-BE49-F238E27FC236}">
                <a16:creationId xmlns:a16="http://schemas.microsoft.com/office/drawing/2014/main" id="{CBF8D554-C6C1-39D3-6246-A999CDC3D01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3244" y="0"/>
            <a:ext cx="12148755" cy="6882498"/>
          </a:xfrm>
          <a:prstGeom prst="rect">
            <a:avLst/>
          </a:prstGeom>
        </p:spPr>
      </p:pic>
      <p:pic>
        <p:nvPicPr>
          <p:cNvPr id="243" name="Google Shape;243;p19"/>
          <p:cNvPicPr preferRelativeResize="0"/>
          <p:nvPr/>
        </p:nvPicPr>
        <p:blipFill rotWithShape="1">
          <a:blip r:embed="rId4">
            <a:alphaModFix/>
          </a:blip>
          <a:srcRect l="50992" t="17464" r="15818" b="16305"/>
          <a:stretch/>
        </p:blipFill>
        <p:spPr>
          <a:xfrm>
            <a:off x="8683250" y="167711"/>
            <a:ext cx="1070916" cy="2398972"/>
          </a:xfrm>
          <a:prstGeom prst="rect">
            <a:avLst/>
          </a:prstGeom>
          <a:noFill/>
          <a:ln>
            <a:noFill/>
          </a:ln>
        </p:spPr>
      </p:pic>
      <p:pic>
        <p:nvPicPr>
          <p:cNvPr id="244" name="Google Shape;244;p19"/>
          <p:cNvPicPr preferRelativeResize="0"/>
          <p:nvPr/>
        </p:nvPicPr>
        <p:blipFill rotWithShape="1">
          <a:blip r:embed="rId4">
            <a:alphaModFix/>
          </a:blip>
          <a:srcRect l="17422" t="17464" r="47324" b="16305"/>
          <a:stretch/>
        </p:blipFill>
        <p:spPr>
          <a:xfrm>
            <a:off x="7424759" y="90243"/>
            <a:ext cx="1137464" cy="2398975"/>
          </a:xfrm>
          <a:prstGeom prst="rect">
            <a:avLst/>
          </a:prstGeom>
          <a:noFill/>
          <a:ln>
            <a:noFill/>
          </a:ln>
        </p:spPr>
      </p:pic>
      <p:pic>
        <p:nvPicPr>
          <p:cNvPr id="245" name="Google Shape;245;p19"/>
          <p:cNvPicPr preferRelativeResize="0"/>
          <p:nvPr/>
        </p:nvPicPr>
        <p:blipFill rotWithShape="1">
          <a:blip r:embed="rId5">
            <a:alphaModFix/>
          </a:blip>
          <a:srcRect l="18240" t="17540" r="48249" b="18537"/>
          <a:stretch/>
        </p:blipFill>
        <p:spPr>
          <a:xfrm>
            <a:off x="9875169" y="99257"/>
            <a:ext cx="1145011" cy="2380948"/>
          </a:xfrm>
          <a:prstGeom prst="rect">
            <a:avLst/>
          </a:prstGeom>
          <a:noFill/>
          <a:ln>
            <a:noFill/>
          </a:ln>
        </p:spPr>
      </p:pic>
      <p:pic>
        <p:nvPicPr>
          <p:cNvPr id="246" name="Google Shape;246;p19"/>
          <p:cNvPicPr preferRelativeResize="0"/>
          <p:nvPr/>
        </p:nvPicPr>
        <p:blipFill rotWithShape="1">
          <a:blip r:embed="rId5">
            <a:alphaModFix/>
          </a:blip>
          <a:srcRect l="51562" t="17540" r="14900" b="18537"/>
          <a:stretch/>
        </p:blipFill>
        <p:spPr>
          <a:xfrm>
            <a:off x="11161410" y="99257"/>
            <a:ext cx="1145871" cy="2380948"/>
          </a:xfrm>
          <a:prstGeom prst="rect">
            <a:avLst/>
          </a:prstGeom>
          <a:noFill/>
          <a:ln>
            <a:noFill/>
          </a:ln>
        </p:spPr>
      </p:pic>
      <p:grpSp>
        <p:nvGrpSpPr>
          <p:cNvPr id="247" name="Google Shape;247;p19"/>
          <p:cNvGrpSpPr/>
          <p:nvPr/>
        </p:nvGrpSpPr>
        <p:grpSpPr>
          <a:xfrm>
            <a:off x="7369482" y="3511859"/>
            <a:ext cx="1064289" cy="2205647"/>
            <a:chOff x="3673198" y="2157195"/>
            <a:chExt cx="797658" cy="1653078"/>
          </a:xfrm>
        </p:grpSpPr>
        <p:pic>
          <p:nvPicPr>
            <p:cNvPr id="248" name="Google Shape;248;p19"/>
            <p:cNvPicPr preferRelativeResize="0"/>
            <p:nvPr/>
          </p:nvPicPr>
          <p:blipFill rotWithShape="1">
            <a:blip r:embed="rId6">
              <a:alphaModFix/>
            </a:blip>
            <a:srcRect/>
            <a:stretch/>
          </p:blipFill>
          <p:spPr>
            <a:xfrm>
              <a:off x="3927105" y="2159101"/>
              <a:ext cx="129225" cy="269207"/>
            </a:xfrm>
            <a:prstGeom prst="rect">
              <a:avLst/>
            </a:prstGeom>
            <a:noFill/>
            <a:ln>
              <a:noFill/>
            </a:ln>
          </p:spPr>
        </p:pic>
        <p:pic>
          <p:nvPicPr>
            <p:cNvPr id="249" name="Google Shape;249;p19"/>
            <p:cNvPicPr preferRelativeResize="0"/>
            <p:nvPr/>
          </p:nvPicPr>
          <p:blipFill rotWithShape="1">
            <a:blip r:embed="rId6">
              <a:alphaModFix/>
            </a:blip>
            <a:srcRect/>
            <a:stretch/>
          </p:blipFill>
          <p:spPr>
            <a:xfrm>
              <a:off x="4288341" y="2157195"/>
              <a:ext cx="129225" cy="269207"/>
            </a:xfrm>
            <a:prstGeom prst="rect">
              <a:avLst/>
            </a:prstGeom>
            <a:noFill/>
            <a:ln>
              <a:noFill/>
            </a:ln>
          </p:spPr>
        </p:pic>
        <p:pic>
          <p:nvPicPr>
            <p:cNvPr id="250" name="Google Shape;250;p19"/>
            <p:cNvPicPr preferRelativeResize="0"/>
            <p:nvPr/>
          </p:nvPicPr>
          <p:blipFill rotWithShape="1">
            <a:blip r:embed="rId6">
              <a:alphaModFix/>
            </a:blip>
            <a:srcRect/>
            <a:stretch/>
          </p:blipFill>
          <p:spPr>
            <a:xfrm>
              <a:off x="3986427" y="2406881"/>
              <a:ext cx="129225" cy="269207"/>
            </a:xfrm>
            <a:prstGeom prst="rect">
              <a:avLst/>
            </a:prstGeom>
            <a:noFill/>
            <a:ln>
              <a:noFill/>
            </a:ln>
          </p:spPr>
        </p:pic>
        <p:pic>
          <p:nvPicPr>
            <p:cNvPr id="251" name="Google Shape;251;p19"/>
            <p:cNvPicPr preferRelativeResize="0"/>
            <p:nvPr/>
          </p:nvPicPr>
          <p:blipFill rotWithShape="1">
            <a:blip r:embed="rId6">
              <a:alphaModFix/>
            </a:blip>
            <a:srcRect/>
            <a:stretch/>
          </p:blipFill>
          <p:spPr>
            <a:xfrm>
              <a:off x="4255267" y="2464459"/>
              <a:ext cx="129225" cy="269207"/>
            </a:xfrm>
            <a:prstGeom prst="rect">
              <a:avLst/>
            </a:prstGeom>
            <a:noFill/>
            <a:ln>
              <a:noFill/>
            </a:ln>
          </p:spPr>
        </p:pic>
        <p:pic>
          <p:nvPicPr>
            <p:cNvPr id="252" name="Google Shape;252;p19"/>
            <p:cNvPicPr preferRelativeResize="0"/>
            <p:nvPr/>
          </p:nvPicPr>
          <p:blipFill rotWithShape="1">
            <a:blip r:embed="rId6">
              <a:alphaModFix/>
            </a:blip>
            <a:srcRect/>
            <a:stretch/>
          </p:blipFill>
          <p:spPr>
            <a:xfrm>
              <a:off x="4341631" y="2710215"/>
              <a:ext cx="129225" cy="269207"/>
            </a:xfrm>
            <a:prstGeom prst="rect">
              <a:avLst/>
            </a:prstGeom>
            <a:noFill/>
            <a:ln>
              <a:noFill/>
            </a:ln>
          </p:spPr>
        </p:pic>
        <p:pic>
          <p:nvPicPr>
            <p:cNvPr id="253" name="Google Shape;253;p19"/>
            <p:cNvPicPr preferRelativeResize="0"/>
            <p:nvPr/>
          </p:nvPicPr>
          <p:blipFill rotWithShape="1">
            <a:blip r:embed="rId6">
              <a:alphaModFix/>
            </a:blip>
            <a:srcRect/>
            <a:stretch/>
          </p:blipFill>
          <p:spPr>
            <a:xfrm>
              <a:off x="4058843" y="2717902"/>
              <a:ext cx="129225" cy="269207"/>
            </a:xfrm>
            <a:prstGeom prst="rect">
              <a:avLst/>
            </a:prstGeom>
            <a:noFill/>
            <a:ln>
              <a:noFill/>
            </a:ln>
          </p:spPr>
        </p:pic>
        <p:pic>
          <p:nvPicPr>
            <p:cNvPr id="254" name="Google Shape;254;p19"/>
            <p:cNvPicPr preferRelativeResize="0"/>
            <p:nvPr/>
          </p:nvPicPr>
          <p:blipFill rotWithShape="1">
            <a:blip r:embed="rId6">
              <a:alphaModFix/>
            </a:blip>
            <a:srcRect/>
            <a:stretch/>
          </p:blipFill>
          <p:spPr>
            <a:xfrm>
              <a:off x="3748382" y="2543392"/>
              <a:ext cx="129225" cy="269207"/>
            </a:xfrm>
            <a:prstGeom prst="rect">
              <a:avLst/>
            </a:prstGeom>
            <a:noFill/>
            <a:ln>
              <a:noFill/>
            </a:ln>
          </p:spPr>
        </p:pic>
        <p:pic>
          <p:nvPicPr>
            <p:cNvPr id="255" name="Google Shape;255;p19"/>
            <p:cNvPicPr preferRelativeResize="0"/>
            <p:nvPr/>
          </p:nvPicPr>
          <p:blipFill rotWithShape="1">
            <a:blip r:embed="rId6">
              <a:alphaModFix/>
            </a:blip>
            <a:srcRect/>
            <a:stretch/>
          </p:blipFill>
          <p:spPr>
            <a:xfrm>
              <a:off x="4181010" y="2966061"/>
              <a:ext cx="129225" cy="269207"/>
            </a:xfrm>
            <a:prstGeom prst="rect">
              <a:avLst/>
            </a:prstGeom>
            <a:noFill/>
            <a:ln>
              <a:noFill/>
            </a:ln>
          </p:spPr>
        </p:pic>
        <p:pic>
          <p:nvPicPr>
            <p:cNvPr id="256" name="Google Shape;256;p19"/>
            <p:cNvPicPr preferRelativeResize="0"/>
            <p:nvPr/>
          </p:nvPicPr>
          <p:blipFill rotWithShape="1">
            <a:blip r:embed="rId6">
              <a:alphaModFix/>
            </a:blip>
            <a:srcRect/>
            <a:stretch/>
          </p:blipFill>
          <p:spPr>
            <a:xfrm>
              <a:off x="3991717" y="3176476"/>
              <a:ext cx="129225" cy="269207"/>
            </a:xfrm>
            <a:prstGeom prst="rect">
              <a:avLst/>
            </a:prstGeom>
            <a:noFill/>
            <a:ln>
              <a:noFill/>
            </a:ln>
          </p:spPr>
        </p:pic>
        <p:pic>
          <p:nvPicPr>
            <p:cNvPr id="257" name="Google Shape;257;p19"/>
            <p:cNvPicPr preferRelativeResize="0"/>
            <p:nvPr/>
          </p:nvPicPr>
          <p:blipFill rotWithShape="1">
            <a:blip r:embed="rId6">
              <a:alphaModFix/>
            </a:blip>
            <a:srcRect/>
            <a:stretch/>
          </p:blipFill>
          <p:spPr>
            <a:xfrm>
              <a:off x="4288342" y="3277844"/>
              <a:ext cx="129225" cy="269207"/>
            </a:xfrm>
            <a:prstGeom prst="rect">
              <a:avLst/>
            </a:prstGeom>
            <a:noFill/>
            <a:ln>
              <a:noFill/>
            </a:ln>
          </p:spPr>
        </p:pic>
        <p:pic>
          <p:nvPicPr>
            <p:cNvPr id="258" name="Google Shape;258;p19"/>
            <p:cNvPicPr preferRelativeResize="0"/>
            <p:nvPr/>
          </p:nvPicPr>
          <p:blipFill rotWithShape="1">
            <a:blip r:embed="rId6">
              <a:alphaModFix/>
            </a:blip>
            <a:srcRect/>
            <a:stretch/>
          </p:blipFill>
          <p:spPr>
            <a:xfrm>
              <a:off x="3794157" y="2844818"/>
              <a:ext cx="129225" cy="269207"/>
            </a:xfrm>
            <a:prstGeom prst="rect">
              <a:avLst/>
            </a:prstGeom>
            <a:noFill/>
            <a:ln>
              <a:noFill/>
            </a:ln>
          </p:spPr>
        </p:pic>
        <p:pic>
          <p:nvPicPr>
            <p:cNvPr id="259" name="Google Shape;259;p19"/>
            <p:cNvPicPr preferRelativeResize="0"/>
            <p:nvPr/>
          </p:nvPicPr>
          <p:blipFill rotWithShape="1">
            <a:blip r:embed="rId6">
              <a:alphaModFix/>
            </a:blip>
            <a:srcRect/>
            <a:stretch/>
          </p:blipFill>
          <p:spPr>
            <a:xfrm>
              <a:off x="3673198" y="3048370"/>
              <a:ext cx="129225" cy="269207"/>
            </a:xfrm>
            <a:prstGeom prst="rect">
              <a:avLst/>
            </a:prstGeom>
            <a:noFill/>
            <a:ln>
              <a:noFill/>
            </a:ln>
          </p:spPr>
        </p:pic>
        <p:pic>
          <p:nvPicPr>
            <p:cNvPr id="260" name="Google Shape;260;p19"/>
            <p:cNvPicPr preferRelativeResize="0"/>
            <p:nvPr/>
          </p:nvPicPr>
          <p:blipFill rotWithShape="1">
            <a:blip r:embed="rId6">
              <a:alphaModFix/>
            </a:blip>
            <a:srcRect/>
            <a:stretch/>
          </p:blipFill>
          <p:spPr>
            <a:xfrm>
              <a:off x="4253889" y="3541066"/>
              <a:ext cx="129225" cy="269207"/>
            </a:xfrm>
            <a:prstGeom prst="rect">
              <a:avLst/>
            </a:prstGeom>
            <a:noFill/>
            <a:ln>
              <a:noFill/>
            </a:ln>
          </p:spPr>
        </p:pic>
      </p:grpSp>
      <p:grpSp>
        <p:nvGrpSpPr>
          <p:cNvPr id="261" name="Google Shape;261;p19"/>
          <p:cNvGrpSpPr/>
          <p:nvPr/>
        </p:nvGrpSpPr>
        <p:grpSpPr>
          <a:xfrm>
            <a:off x="9909273" y="3434781"/>
            <a:ext cx="1064289" cy="2205647"/>
            <a:chOff x="3673199" y="2157195"/>
            <a:chExt cx="797659" cy="1653078"/>
          </a:xfrm>
        </p:grpSpPr>
        <p:pic>
          <p:nvPicPr>
            <p:cNvPr id="262" name="Google Shape;262;p19"/>
            <p:cNvPicPr preferRelativeResize="0"/>
            <p:nvPr/>
          </p:nvPicPr>
          <p:blipFill rotWithShape="1">
            <a:blip r:embed="rId7">
              <a:alphaModFix/>
            </a:blip>
            <a:srcRect/>
            <a:stretch/>
          </p:blipFill>
          <p:spPr>
            <a:xfrm>
              <a:off x="3927105" y="2159101"/>
              <a:ext cx="129225" cy="269207"/>
            </a:xfrm>
            <a:prstGeom prst="rect">
              <a:avLst/>
            </a:prstGeom>
            <a:noFill/>
            <a:ln>
              <a:noFill/>
            </a:ln>
          </p:spPr>
        </p:pic>
        <p:pic>
          <p:nvPicPr>
            <p:cNvPr id="263" name="Google Shape;263;p19"/>
            <p:cNvPicPr preferRelativeResize="0"/>
            <p:nvPr/>
          </p:nvPicPr>
          <p:blipFill rotWithShape="1">
            <a:blip r:embed="rId7">
              <a:alphaModFix/>
            </a:blip>
            <a:srcRect/>
            <a:stretch/>
          </p:blipFill>
          <p:spPr>
            <a:xfrm>
              <a:off x="4288341" y="2157195"/>
              <a:ext cx="129225" cy="269207"/>
            </a:xfrm>
            <a:prstGeom prst="rect">
              <a:avLst/>
            </a:prstGeom>
            <a:noFill/>
            <a:ln>
              <a:noFill/>
            </a:ln>
          </p:spPr>
        </p:pic>
        <p:pic>
          <p:nvPicPr>
            <p:cNvPr id="264" name="Google Shape;264;p19"/>
            <p:cNvPicPr preferRelativeResize="0"/>
            <p:nvPr/>
          </p:nvPicPr>
          <p:blipFill rotWithShape="1">
            <a:blip r:embed="rId7">
              <a:alphaModFix/>
            </a:blip>
            <a:srcRect/>
            <a:stretch/>
          </p:blipFill>
          <p:spPr>
            <a:xfrm>
              <a:off x="3986427" y="2406881"/>
              <a:ext cx="129225" cy="269207"/>
            </a:xfrm>
            <a:prstGeom prst="rect">
              <a:avLst/>
            </a:prstGeom>
            <a:noFill/>
            <a:ln>
              <a:noFill/>
            </a:ln>
          </p:spPr>
        </p:pic>
        <p:pic>
          <p:nvPicPr>
            <p:cNvPr id="265" name="Google Shape;265;p19"/>
            <p:cNvPicPr preferRelativeResize="0"/>
            <p:nvPr/>
          </p:nvPicPr>
          <p:blipFill rotWithShape="1">
            <a:blip r:embed="rId7">
              <a:alphaModFix/>
            </a:blip>
            <a:srcRect/>
            <a:stretch/>
          </p:blipFill>
          <p:spPr>
            <a:xfrm>
              <a:off x="4255267" y="2464459"/>
              <a:ext cx="129225" cy="269207"/>
            </a:xfrm>
            <a:prstGeom prst="rect">
              <a:avLst/>
            </a:prstGeom>
            <a:noFill/>
            <a:ln>
              <a:noFill/>
            </a:ln>
          </p:spPr>
        </p:pic>
        <p:pic>
          <p:nvPicPr>
            <p:cNvPr id="266" name="Google Shape;266;p19"/>
            <p:cNvPicPr preferRelativeResize="0"/>
            <p:nvPr/>
          </p:nvPicPr>
          <p:blipFill rotWithShape="1">
            <a:blip r:embed="rId7">
              <a:alphaModFix/>
            </a:blip>
            <a:srcRect/>
            <a:stretch/>
          </p:blipFill>
          <p:spPr>
            <a:xfrm>
              <a:off x="4341632" y="2710215"/>
              <a:ext cx="129225" cy="269207"/>
            </a:xfrm>
            <a:prstGeom prst="rect">
              <a:avLst/>
            </a:prstGeom>
            <a:noFill/>
            <a:ln>
              <a:noFill/>
            </a:ln>
          </p:spPr>
        </p:pic>
        <p:pic>
          <p:nvPicPr>
            <p:cNvPr id="267" name="Google Shape;267;p19"/>
            <p:cNvPicPr preferRelativeResize="0"/>
            <p:nvPr/>
          </p:nvPicPr>
          <p:blipFill rotWithShape="1">
            <a:blip r:embed="rId7">
              <a:alphaModFix/>
            </a:blip>
            <a:srcRect/>
            <a:stretch/>
          </p:blipFill>
          <p:spPr>
            <a:xfrm>
              <a:off x="4058843" y="2717902"/>
              <a:ext cx="129225" cy="269207"/>
            </a:xfrm>
            <a:prstGeom prst="rect">
              <a:avLst/>
            </a:prstGeom>
            <a:noFill/>
            <a:ln>
              <a:noFill/>
            </a:ln>
          </p:spPr>
        </p:pic>
        <p:pic>
          <p:nvPicPr>
            <p:cNvPr id="268" name="Google Shape;268;p19"/>
            <p:cNvPicPr preferRelativeResize="0"/>
            <p:nvPr/>
          </p:nvPicPr>
          <p:blipFill rotWithShape="1">
            <a:blip r:embed="rId7">
              <a:alphaModFix/>
            </a:blip>
            <a:srcRect/>
            <a:stretch/>
          </p:blipFill>
          <p:spPr>
            <a:xfrm>
              <a:off x="3748382" y="2543392"/>
              <a:ext cx="129225" cy="269207"/>
            </a:xfrm>
            <a:prstGeom prst="rect">
              <a:avLst/>
            </a:prstGeom>
            <a:noFill/>
            <a:ln>
              <a:noFill/>
            </a:ln>
          </p:spPr>
        </p:pic>
        <p:pic>
          <p:nvPicPr>
            <p:cNvPr id="269" name="Google Shape;269;p19"/>
            <p:cNvPicPr preferRelativeResize="0"/>
            <p:nvPr/>
          </p:nvPicPr>
          <p:blipFill rotWithShape="1">
            <a:blip r:embed="rId7">
              <a:alphaModFix/>
            </a:blip>
            <a:srcRect/>
            <a:stretch/>
          </p:blipFill>
          <p:spPr>
            <a:xfrm>
              <a:off x="4212001" y="2956388"/>
              <a:ext cx="129225" cy="269207"/>
            </a:xfrm>
            <a:prstGeom prst="rect">
              <a:avLst/>
            </a:prstGeom>
            <a:noFill/>
            <a:ln>
              <a:noFill/>
            </a:ln>
          </p:spPr>
        </p:pic>
        <p:pic>
          <p:nvPicPr>
            <p:cNvPr id="270" name="Google Shape;270;p19"/>
            <p:cNvPicPr preferRelativeResize="0"/>
            <p:nvPr/>
          </p:nvPicPr>
          <p:blipFill rotWithShape="1">
            <a:blip r:embed="rId7">
              <a:alphaModFix/>
            </a:blip>
            <a:srcRect/>
            <a:stretch/>
          </p:blipFill>
          <p:spPr>
            <a:xfrm>
              <a:off x="3994230" y="3143241"/>
              <a:ext cx="129225" cy="269207"/>
            </a:xfrm>
            <a:prstGeom prst="rect">
              <a:avLst/>
            </a:prstGeom>
            <a:noFill/>
            <a:ln>
              <a:noFill/>
            </a:ln>
          </p:spPr>
        </p:pic>
        <p:pic>
          <p:nvPicPr>
            <p:cNvPr id="271" name="Google Shape;271;p19"/>
            <p:cNvPicPr preferRelativeResize="0"/>
            <p:nvPr/>
          </p:nvPicPr>
          <p:blipFill rotWithShape="1">
            <a:blip r:embed="rId7">
              <a:alphaModFix/>
            </a:blip>
            <a:srcRect/>
            <a:stretch/>
          </p:blipFill>
          <p:spPr>
            <a:xfrm>
              <a:off x="4288342" y="3277844"/>
              <a:ext cx="129225" cy="269207"/>
            </a:xfrm>
            <a:prstGeom prst="rect">
              <a:avLst/>
            </a:prstGeom>
            <a:noFill/>
            <a:ln>
              <a:noFill/>
            </a:ln>
          </p:spPr>
        </p:pic>
        <p:pic>
          <p:nvPicPr>
            <p:cNvPr id="272" name="Google Shape;272;p19"/>
            <p:cNvPicPr preferRelativeResize="0"/>
            <p:nvPr/>
          </p:nvPicPr>
          <p:blipFill rotWithShape="1">
            <a:blip r:embed="rId7">
              <a:alphaModFix/>
            </a:blip>
            <a:srcRect/>
            <a:stretch/>
          </p:blipFill>
          <p:spPr>
            <a:xfrm>
              <a:off x="3794157" y="2844818"/>
              <a:ext cx="129225" cy="269207"/>
            </a:xfrm>
            <a:prstGeom prst="rect">
              <a:avLst/>
            </a:prstGeom>
            <a:noFill/>
            <a:ln>
              <a:noFill/>
            </a:ln>
          </p:spPr>
        </p:pic>
        <p:pic>
          <p:nvPicPr>
            <p:cNvPr id="273" name="Google Shape;273;p19"/>
            <p:cNvPicPr preferRelativeResize="0"/>
            <p:nvPr/>
          </p:nvPicPr>
          <p:blipFill rotWithShape="1">
            <a:blip r:embed="rId7">
              <a:alphaModFix/>
            </a:blip>
            <a:srcRect/>
            <a:stretch/>
          </p:blipFill>
          <p:spPr>
            <a:xfrm>
              <a:off x="3673199" y="3048370"/>
              <a:ext cx="129225" cy="269207"/>
            </a:xfrm>
            <a:prstGeom prst="rect">
              <a:avLst/>
            </a:prstGeom>
            <a:noFill/>
            <a:ln>
              <a:noFill/>
            </a:ln>
          </p:spPr>
        </p:pic>
        <p:pic>
          <p:nvPicPr>
            <p:cNvPr id="274" name="Google Shape;274;p19"/>
            <p:cNvPicPr preferRelativeResize="0"/>
            <p:nvPr/>
          </p:nvPicPr>
          <p:blipFill rotWithShape="1">
            <a:blip r:embed="rId7">
              <a:alphaModFix/>
            </a:blip>
            <a:srcRect/>
            <a:stretch/>
          </p:blipFill>
          <p:spPr>
            <a:xfrm>
              <a:off x="4253889" y="3541066"/>
              <a:ext cx="129225" cy="269207"/>
            </a:xfrm>
            <a:prstGeom prst="rect">
              <a:avLst/>
            </a:prstGeom>
            <a:noFill/>
            <a:ln>
              <a:noFill/>
            </a:ln>
          </p:spPr>
        </p:pic>
      </p:grpSp>
      <p:grpSp>
        <p:nvGrpSpPr>
          <p:cNvPr id="275" name="Google Shape;275;p19"/>
          <p:cNvGrpSpPr/>
          <p:nvPr/>
        </p:nvGrpSpPr>
        <p:grpSpPr>
          <a:xfrm>
            <a:off x="11013098" y="3330327"/>
            <a:ext cx="1064289" cy="2205647"/>
            <a:chOff x="4709704" y="1986058"/>
            <a:chExt cx="797659" cy="1653078"/>
          </a:xfrm>
        </p:grpSpPr>
        <p:grpSp>
          <p:nvGrpSpPr>
            <p:cNvPr id="276" name="Google Shape;276;p19"/>
            <p:cNvGrpSpPr/>
            <p:nvPr/>
          </p:nvGrpSpPr>
          <p:grpSpPr>
            <a:xfrm rot="10800000">
              <a:off x="4709704" y="1986058"/>
              <a:ext cx="797659" cy="1653078"/>
              <a:chOff x="3673199" y="2157195"/>
              <a:chExt cx="797659" cy="1653078"/>
            </a:xfrm>
          </p:grpSpPr>
          <p:pic>
            <p:nvPicPr>
              <p:cNvPr id="277" name="Google Shape;277;p19"/>
              <p:cNvPicPr preferRelativeResize="0"/>
              <p:nvPr/>
            </p:nvPicPr>
            <p:blipFill rotWithShape="1">
              <a:blip r:embed="rId7">
                <a:alphaModFix/>
              </a:blip>
              <a:srcRect/>
              <a:stretch/>
            </p:blipFill>
            <p:spPr>
              <a:xfrm>
                <a:off x="3927105" y="2159101"/>
                <a:ext cx="129225" cy="269207"/>
              </a:xfrm>
              <a:prstGeom prst="rect">
                <a:avLst/>
              </a:prstGeom>
              <a:noFill/>
              <a:ln>
                <a:noFill/>
              </a:ln>
            </p:spPr>
          </p:pic>
          <p:pic>
            <p:nvPicPr>
              <p:cNvPr id="278" name="Google Shape;278;p19"/>
              <p:cNvPicPr preferRelativeResize="0"/>
              <p:nvPr/>
            </p:nvPicPr>
            <p:blipFill rotWithShape="1">
              <a:blip r:embed="rId7">
                <a:alphaModFix/>
              </a:blip>
              <a:srcRect/>
              <a:stretch/>
            </p:blipFill>
            <p:spPr>
              <a:xfrm>
                <a:off x="4288341" y="2157195"/>
                <a:ext cx="129225" cy="269207"/>
              </a:xfrm>
              <a:prstGeom prst="rect">
                <a:avLst/>
              </a:prstGeom>
              <a:noFill/>
              <a:ln>
                <a:noFill/>
              </a:ln>
            </p:spPr>
          </p:pic>
          <p:pic>
            <p:nvPicPr>
              <p:cNvPr id="279" name="Google Shape;279;p19"/>
              <p:cNvPicPr preferRelativeResize="0"/>
              <p:nvPr/>
            </p:nvPicPr>
            <p:blipFill rotWithShape="1">
              <a:blip r:embed="rId7">
                <a:alphaModFix/>
              </a:blip>
              <a:srcRect/>
              <a:stretch/>
            </p:blipFill>
            <p:spPr>
              <a:xfrm>
                <a:off x="3986427" y="2406881"/>
                <a:ext cx="129225" cy="269207"/>
              </a:xfrm>
              <a:prstGeom prst="rect">
                <a:avLst/>
              </a:prstGeom>
              <a:noFill/>
              <a:ln>
                <a:noFill/>
              </a:ln>
            </p:spPr>
          </p:pic>
          <p:pic>
            <p:nvPicPr>
              <p:cNvPr id="280" name="Google Shape;280;p19"/>
              <p:cNvPicPr preferRelativeResize="0"/>
              <p:nvPr/>
            </p:nvPicPr>
            <p:blipFill rotWithShape="1">
              <a:blip r:embed="rId7">
                <a:alphaModFix/>
              </a:blip>
              <a:srcRect/>
              <a:stretch/>
            </p:blipFill>
            <p:spPr>
              <a:xfrm>
                <a:off x="4255267" y="2464459"/>
                <a:ext cx="129225" cy="269207"/>
              </a:xfrm>
              <a:prstGeom prst="rect">
                <a:avLst/>
              </a:prstGeom>
              <a:noFill/>
              <a:ln>
                <a:noFill/>
              </a:ln>
            </p:spPr>
          </p:pic>
          <p:pic>
            <p:nvPicPr>
              <p:cNvPr id="281" name="Google Shape;281;p19"/>
              <p:cNvPicPr preferRelativeResize="0"/>
              <p:nvPr/>
            </p:nvPicPr>
            <p:blipFill rotWithShape="1">
              <a:blip r:embed="rId7">
                <a:alphaModFix/>
              </a:blip>
              <a:srcRect/>
              <a:stretch/>
            </p:blipFill>
            <p:spPr>
              <a:xfrm>
                <a:off x="4341632" y="2710215"/>
                <a:ext cx="129225" cy="269207"/>
              </a:xfrm>
              <a:prstGeom prst="rect">
                <a:avLst/>
              </a:prstGeom>
              <a:noFill/>
              <a:ln>
                <a:noFill/>
              </a:ln>
            </p:spPr>
          </p:pic>
          <p:pic>
            <p:nvPicPr>
              <p:cNvPr id="282" name="Google Shape;282;p19"/>
              <p:cNvPicPr preferRelativeResize="0"/>
              <p:nvPr/>
            </p:nvPicPr>
            <p:blipFill rotWithShape="1">
              <a:blip r:embed="rId7">
                <a:alphaModFix/>
              </a:blip>
              <a:srcRect/>
              <a:stretch/>
            </p:blipFill>
            <p:spPr>
              <a:xfrm>
                <a:off x="4058843" y="2717902"/>
                <a:ext cx="129225" cy="269207"/>
              </a:xfrm>
              <a:prstGeom prst="rect">
                <a:avLst/>
              </a:prstGeom>
              <a:noFill/>
              <a:ln>
                <a:noFill/>
              </a:ln>
            </p:spPr>
          </p:pic>
          <p:pic>
            <p:nvPicPr>
              <p:cNvPr id="283" name="Google Shape;283;p19"/>
              <p:cNvPicPr preferRelativeResize="0"/>
              <p:nvPr/>
            </p:nvPicPr>
            <p:blipFill rotWithShape="1">
              <a:blip r:embed="rId7">
                <a:alphaModFix/>
              </a:blip>
              <a:srcRect/>
              <a:stretch/>
            </p:blipFill>
            <p:spPr>
              <a:xfrm>
                <a:off x="3748382" y="2543392"/>
                <a:ext cx="129225" cy="269207"/>
              </a:xfrm>
              <a:prstGeom prst="rect">
                <a:avLst/>
              </a:prstGeom>
              <a:noFill/>
              <a:ln>
                <a:noFill/>
              </a:ln>
            </p:spPr>
          </p:pic>
          <p:pic>
            <p:nvPicPr>
              <p:cNvPr id="284" name="Google Shape;284;p19"/>
              <p:cNvPicPr preferRelativeResize="0"/>
              <p:nvPr/>
            </p:nvPicPr>
            <p:blipFill rotWithShape="1">
              <a:blip r:embed="rId7">
                <a:alphaModFix/>
              </a:blip>
              <a:srcRect/>
              <a:stretch/>
            </p:blipFill>
            <p:spPr>
              <a:xfrm>
                <a:off x="4212001" y="2956388"/>
                <a:ext cx="129225" cy="269207"/>
              </a:xfrm>
              <a:prstGeom prst="rect">
                <a:avLst/>
              </a:prstGeom>
              <a:noFill/>
              <a:ln>
                <a:noFill/>
              </a:ln>
            </p:spPr>
          </p:pic>
          <p:pic>
            <p:nvPicPr>
              <p:cNvPr id="285" name="Google Shape;285;p19"/>
              <p:cNvPicPr preferRelativeResize="0"/>
              <p:nvPr/>
            </p:nvPicPr>
            <p:blipFill rotWithShape="1">
              <a:blip r:embed="rId7">
                <a:alphaModFix/>
              </a:blip>
              <a:srcRect/>
              <a:stretch/>
            </p:blipFill>
            <p:spPr>
              <a:xfrm>
                <a:off x="3994230" y="3143241"/>
                <a:ext cx="129225" cy="269207"/>
              </a:xfrm>
              <a:prstGeom prst="rect">
                <a:avLst/>
              </a:prstGeom>
              <a:noFill/>
              <a:ln>
                <a:noFill/>
              </a:ln>
            </p:spPr>
          </p:pic>
          <p:pic>
            <p:nvPicPr>
              <p:cNvPr id="286" name="Google Shape;286;p19"/>
              <p:cNvPicPr preferRelativeResize="0"/>
              <p:nvPr/>
            </p:nvPicPr>
            <p:blipFill rotWithShape="1">
              <a:blip r:embed="rId7">
                <a:alphaModFix/>
              </a:blip>
              <a:srcRect/>
              <a:stretch/>
            </p:blipFill>
            <p:spPr>
              <a:xfrm>
                <a:off x="4288342" y="3277844"/>
                <a:ext cx="129225" cy="269207"/>
              </a:xfrm>
              <a:prstGeom prst="rect">
                <a:avLst/>
              </a:prstGeom>
              <a:noFill/>
              <a:ln>
                <a:noFill/>
              </a:ln>
            </p:spPr>
          </p:pic>
          <p:pic>
            <p:nvPicPr>
              <p:cNvPr id="287" name="Google Shape;287;p19"/>
              <p:cNvPicPr preferRelativeResize="0"/>
              <p:nvPr/>
            </p:nvPicPr>
            <p:blipFill rotWithShape="1">
              <a:blip r:embed="rId7">
                <a:alphaModFix/>
              </a:blip>
              <a:srcRect/>
              <a:stretch/>
            </p:blipFill>
            <p:spPr>
              <a:xfrm>
                <a:off x="3794157" y="2844818"/>
                <a:ext cx="129225" cy="269207"/>
              </a:xfrm>
              <a:prstGeom prst="rect">
                <a:avLst/>
              </a:prstGeom>
              <a:noFill/>
              <a:ln>
                <a:noFill/>
              </a:ln>
            </p:spPr>
          </p:pic>
          <p:pic>
            <p:nvPicPr>
              <p:cNvPr id="288" name="Google Shape;288;p19"/>
              <p:cNvPicPr preferRelativeResize="0"/>
              <p:nvPr/>
            </p:nvPicPr>
            <p:blipFill rotWithShape="1">
              <a:blip r:embed="rId7">
                <a:alphaModFix/>
              </a:blip>
              <a:srcRect/>
              <a:stretch/>
            </p:blipFill>
            <p:spPr>
              <a:xfrm>
                <a:off x="3673199" y="3048370"/>
                <a:ext cx="129225" cy="269207"/>
              </a:xfrm>
              <a:prstGeom prst="rect">
                <a:avLst/>
              </a:prstGeom>
              <a:noFill/>
              <a:ln>
                <a:noFill/>
              </a:ln>
            </p:spPr>
          </p:pic>
          <p:pic>
            <p:nvPicPr>
              <p:cNvPr id="289" name="Google Shape;289;p19"/>
              <p:cNvPicPr preferRelativeResize="0"/>
              <p:nvPr/>
            </p:nvPicPr>
            <p:blipFill rotWithShape="1">
              <a:blip r:embed="rId7">
                <a:alphaModFix/>
              </a:blip>
              <a:srcRect/>
              <a:stretch/>
            </p:blipFill>
            <p:spPr>
              <a:xfrm>
                <a:off x="4253889" y="3541066"/>
                <a:ext cx="129225" cy="269207"/>
              </a:xfrm>
              <a:prstGeom prst="rect">
                <a:avLst/>
              </a:prstGeom>
              <a:noFill/>
              <a:ln>
                <a:noFill/>
              </a:ln>
            </p:spPr>
          </p:pic>
        </p:grpSp>
        <p:pic>
          <p:nvPicPr>
            <p:cNvPr id="290" name="Google Shape;290;p19"/>
            <p:cNvPicPr preferRelativeResize="0"/>
            <p:nvPr/>
          </p:nvPicPr>
          <p:blipFill rotWithShape="1">
            <a:blip r:embed="rId7">
              <a:alphaModFix/>
            </a:blip>
            <a:srcRect/>
            <a:stretch/>
          </p:blipFill>
          <p:spPr>
            <a:xfrm rot="10800000">
              <a:off x="5121719" y="2087172"/>
              <a:ext cx="129225" cy="269207"/>
            </a:xfrm>
            <a:prstGeom prst="rect">
              <a:avLst/>
            </a:prstGeom>
            <a:noFill/>
            <a:ln>
              <a:noFill/>
            </a:ln>
          </p:spPr>
        </p:pic>
      </p:grpSp>
      <p:grpSp>
        <p:nvGrpSpPr>
          <p:cNvPr id="291" name="Google Shape;291;p19"/>
          <p:cNvGrpSpPr/>
          <p:nvPr/>
        </p:nvGrpSpPr>
        <p:grpSpPr>
          <a:xfrm>
            <a:off x="8597370" y="3449455"/>
            <a:ext cx="1064289" cy="2205647"/>
            <a:chOff x="4732621" y="2028251"/>
            <a:chExt cx="797659" cy="1653078"/>
          </a:xfrm>
        </p:grpSpPr>
        <p:grpSp>
          <p:nvGrpSpPr>
            <p:cNvPr id="292" name="Google Shape;292;p19"/>
            <p:cNvGrpSpPr/>
            <p:nvPr/>
          </p:nvGrpSpPr>
          <p:grpSpPr>
            <a:xfrm rot="10800000">
              <a:off x="4732621" y="2028251"/>
              <a:ext cx="797659" cy="1653078"/>
              <a:chOff x="3673199" y="2157195"/>
              <a:chExt cx="797659" cy="1653078"/>
            </a:xfrm>
          </p:grpSpPr>
          <p:pic>
            <p:nvPicPr>
              <p:cNvPr id="293" name="Google Shape;293;p19"/>
              <p:cNvPicPr preferRelativeResize="0"/>
              <p:nvPr/>
            </p:nvPicPr>
            <p:blipFill rotWithShape="1">
              <a:blip r:embed="rId6">
                <a:alphaModFix/>
              </a:blip>
              <a:srcRect/>
              <a:stretch/>
            </p:blipFill>
            <p:spPr>
              <a:xfrm>
                <a:off x="3927105" y="2159101"/>
                <a:ext cx="129225" cy="269207"/>
              </a:xfrm>
              <a:prstGeom prst="rect">
                <a:avLst/>
              </a:prstGeom>
              <a:noFill/>
              <a:ln>
                <a:noFill/>
              </a:ln>
            </p:spPr>
          </p:pic>
          <p:pic>
            <p:nvPicPr>
              <p:cNvPr id="294" name="Google Shape;294;p19"/>
              <p:cNvPicPr preferRelativeResize="0"/>
              <p:nvPr/>
            </p:nvPicPr>
            <p:blipFill rotWithShape="1">
              <a:blip r:embed="rId6">
                <a:alphaModFix/>
              </a:blip>
              <a:srcRect/>
              <a:stretch/>
            </p:blipFill>
            <p:spPr>
              <a:xfrm>
                <a:off x="4288341" y="2157195"/>
                <a:ext cx="129225" cy="269207"/>
              </a:xfrm>
              <a:prstGeom prst="rect">
                <a:avLst/>
              </a:prstGeom>
              <a:noFill/>
              <a:ln>
                <a:noFill/>
              </a:ln>
            </p:spPr>
          </p:pic>
          <p:pic>
            <p:nvPicPr>
              <p:cNvPr id="295" name="Google Shape;295;p19"/>
              <p:cNvPicPr preferRelativeResize="0"/>
              <p:nvPr/>
            </p:nvPicPr>
            <p:blipFill rotWithShape="1">
              <a:blip r:embed="rId6">
                <a:alphaModFix/>
              </a:blip>
              <a:srcRect/>
              <a:stretch/>
            </p:blipFill>
            <p:spPr>
              <a:xfrm>
                <a:off x="3986427" y="2406881"/>
                <a:ext cx="129225" cy="269207"/>
              </a:xfrm>
              <a:prstGeom prst="rect">
                <a:avLst/>
              </a:prstGeom>
              <a:noFill/>
              <a:ln>
                <a:noFill/>
              </a:ln>
            </p:spPr>
          </p:pic>
          <p:pic>
            <p:nvPicPr>
              <p:cNvPr id="296" name="Google Shape;296;p19"/>
              <p:cNvPicPr preferRelativeResize="0"/>
              <p:nvPr/>
            </p:nvPicPr>
            <p:blipFill rotWithShape="1">
              <a:blip r:embed="rId6">
                <a:alphaModFix/>
              </a:blip>
              <a:srcRect/>
              <a:stretch/>
            </p:blipFill>
            <p:spPr>
              <a:xfrm>
                <a:off x="4255267" y="2464459"/>
                <a:ext cx="129225" cy="269207"/>
              </a:xfrm>
              <a:prstGeom prst="rect">
                <a:avLst/>
              </a:prstGeom>
              <a:noFill/>
              <a:ln>
                <a:noFill/>
              </a:ln>
            </p:spPr>
          </p:pic>
          <p:pic>
            <p:nvPicPr>
              <p:cNvPr id="297" name="Google Shape;297;p19"/>
              <p:cNvPicPr preferRelativeResize="0"/>
              <p:nvPr/>
            </p:nvPicPr>
            <p:blipFill rotWithShape="1">
              <a:blip r:embed="rId6">
                <a:alphaModFix/>
              </a:blip>
              <a:srcRect/>
              <a:stretch/>
            </p:blipFill>
            <p:spPr>
              <a:xfrm>
                <a:off x="4341632" y="2710215"/>
                <a:ext cx="129225" cy="269207"/>
              </a:xfrm>
              <a:prstGeom prst="rect">
                <a:avLst/>
              </a:prstGeom>
              <a:noFill/>
              <a:ln>
                <a:noFill/>
              </a:ln>
            </p:spPr>
          </p:pic>
          <p:pic>
            <p:nvPicPr>
              <p:cNvPr id="298" name="Google Shape;298;p19"/>
              <p:cNvPicPr preferRelativeResize="0"/>
              <p:nvPr/>
            </p:nvPicPr>
            <p:blipFill rotWithShape="1">
              <a:blip r:embed="rId6">
                <a:alphaModFix/>
              </a:blip>
              <a:srcRect/>
              <a:stretch/>
            </p:blipFill>
            <p:spPr>
              <a:xfrm>
                <a:off x="4058843" y="2717902"/>
                <a:ext cx="129225" cy="269207"/>
              </a:xfrm>
              <a:prstGeom prst="rect">
                <a:avLst/>
              </a:prstGeom>
              <a:noFill/>
              <a:ln>
                <a:noFill/>
              </a:ln>
            </p:spPr>
          </p:pic>
          <p:pic>
            <p:nvPicPr>
              <p:cNvPr id="299" name="Google Shape;299;p19"/>
              <p:cNvPicPr preferRelativeResize="0"/>
              <p:nvPr/>
            </p:nvPicPr>
            <p:blipFill rotWithShape="1">
              <a:blip r:embed="rId6">
                <a:alphaModFix/>
              </a:blip>
              <a:srcRect/>
              <a:stretch/>
            </p:blipFill>
            <p:spPr>
              <a:xfrm>
                <a:off x="3748382" y="2543392"/>
                <a:ext cx="129225" cy="269207"/>
              </a:xfrm>
              <a:prstGeom prst="rect">
                <a:avLst/>
              </a:prstGeom>
              <a:noFill/>
              <a:ln>
                <a:noFill/>
              </a:ln>
            </p:spPr>
          </p:pic>
          <p:pic>
            <p:nvPicPr>
              <p:cNvPr id="300" name="Google Shape;300;p19"/>
              <p:cNvPicPr preferRelativeResize="0"/>
              <p:nvPr/>
            </p:nvPicPr>
            <p:blipFill rotWithShape="1">
              <a:blip r:embed="rId6">
                <a:alphaModFix/>
              </a:blip>
              <a:srcRect/>
              <a:stretch/>
            </p:blipFill>
            <p:spPr>
              <a:xfrm>
                <a:off x="4181010" y="2966061"/>
                <a:ext cx="129225" cy="269207"/>
              </a:xfrm>
              <a:prstGeom prst="rect">
                <a:avLst/>
              </a:prstGeom>
              <a:noFill/>
              <a:ln>
                <a:noFill/>
              </a:ln>
            </p:spPr>
          </p:pic>
          <p:pic>
            <p:nvPicPr>
              <p:cNvPr id="301" name="Google Shape;301;p19"/>
              <p:cNvPicPr preferRelativeResize="0"/>
              <p:nvPr/>
            </p:nvPicPr>
            <p:blipFill rotWithShape="1">
              <a:blip r:embed="rId6">
                <a:alphaModFix/>
              </a:blip>
              <a:srcRect/>
              <a:stretch/>
            </p:blipFill>
            <p:spPr>
              <a:xfrm>
                <a:off x="3991717" y="3176476"/>
                <a:ext cx="129225" cy="269207"/>
              </a:xfrm>
              <a:prstGeom prst="rect">
                <a:avLst/>
              </a:prstGeom>
              <a:noFill/>
              <a:ln>
                <a:noFill/>
              </a:ln>
            </p:spPr>
          </p:pic>
          <p:pic>
            <p:nvPicPr>
              <p:cNvPr id="302" name="Google Shape;302;p19"/>
              <p:cNvPicPr preferRelativeResize="0"/>
              <p:nvPr/>
            </p:nvPicPr>
            <p:blipFill rotWithShape="1">
              <a:blip r:embed="rId6">
                <a:alphaModFix/>
              </a:blip>
              <a:srcRect/>
              <a:stretch/>
            </p:blipFill>
            <p:spPr>
              <a:xfrm>
                <a:off x="4288342" y="3277844"/>
                <a:ext cx="129225" cy="269207"/>
              </a:xfrm>
              <a:prstGeom prst="rect">
                <a:avLst/>
              </a:prstGeom>
              <a:noFill/>
              <a:ln>
                <a:noFill/>
              </a:ln>
            </p:spPr>
          </p:pic>
          <p:pic>
            <p:nvPicPr>
              <p:cNvPr id="303" name="Google Shape;303;p19"/>
              <p:cNvPicPr preferRelativeResize="0"/>
              <p:nvPr/>
            </p:nvPicPr>
            <p:blipFill rotWithShape="1">
              <a:blip r:embed="rId6">
                <a:alphaModFix/>
              </a:blip>
              <a:srcRect/>
              <a:stretch/>
            </p:blipFill>
            <p:spPr>
              <a:xfrm>
                <a:off x="3794157" y="2844818"/>
                <a:ext cx="129225" cy="269207"/>
              </a:xfrm>
              <a:prstGeom prst="rect">
                <a:avLst/>
              </a:prstGeom>
              <a:noFill/>
              <a:ln>
                <a:noFill/>
              </a:ln>
            </p:spPr>
          </p:pic>
          <p:pic>
            <p:nvPicPr>
              <p:cNvPr id="304" name="Google Shape;304;p19"/>
              <p:cNvPicPr preferRelativeResize="0"/>
              <p:nvPr/>
            </p:nvPicPr>
            <p:blipFill rotWithShape="1">
              <a:blip r:embed="rId6">
                <a:alphaModFix/>
              </a:blip>
              <a:srcRect/>
              <a:stretch/>
            </p:blipFill>
            <p:spPr>
              <a:xfrm>
                <a:off x="3673199" y="3048370"/>
                <a:ext cx="129225" cy="269207"/>
              </a:xfrm>
              <a:prstGeom prst="rect">
                <a:avLst/>
              </a:prstGeom>
              <a:noFill/>
              <a:ln>
                <a:noFill/>
              </a:ln>
            </p:spPr>
          </p:pic>
          <p:pic>
            <p:nvPicPr>
              <p:cNvPr id="305" name="Google Shape;305;p19"/>
              <p:cNvPicPr preferRelativeResize="0"/>
              <p:nvPr/>
            </p:nvPicPr>
            <p:blipFill rotWithShape="1">
              <a:blip r:embed="rId6">
                <a:alphaModFix/>
              </a:blip>
              <a:srcRect/>
              <a:stretch/>
            </p:blipFill>
            <p:spPr>
              <a:xfrm>
                <a:off x="4253889" y="3541066"/>
                <a:ext cx="129225" cy="269207"/>
              </a:xfrm>
              <a:prstGeom prst="rect">
                <a:avLst/>
              </a:prstGeom>
              <a:noFill/>
              <a:ln>
                <a:noFill/>
              </a:ln>
            </p:spPr>
          </p:pic>
        </p:grpSp>
        <p:pic>
          <p:nvPicPr>
            <p:cNvPr id="306" name="Google Shape;306;p19"/>
            <p:cNvPicPr preferRelativeResize="0"/>
            <p:nvPr/>
          </p:nvPicPr>
          <p:blipFill rotWithShape="1">
            <a:blip r:embed="rId6">
              <a:alphaModFix/>
            </a:blip>
            <a:srcRect/>
            <a:stretch/>
          </p:blipFill>
          <p:spPr>
            <a:xfrm rot="10800000">
              <a:off x="5130316" y="2102728"/>
              <a:ext cx="129225" cy="269207"/>
            </a:xfrm>
            <a:prstGeom prst="rect">
              <a:avLst/>
            </a:prstGeom>
            <a:noFill/>
            <a:ln>
              <a:noFill/>
            </a:ln>
          </p:spPr>
        </p:pic>
      </p:grpSp>
      <p:sp>
        <p:nvSpPr>
          <p:cNvPr id="307" name="Google Shape;307;p19"/>
          <p:cNvSpPr txBox="1"/>
          <p:nvPr/>
        </p:nvSpPr>
        <p:spPr>
          <a:xfrm>
            <a:off x="379141" y="951719"/>
            <a:ext cx="6265276" cy="1323399"/>
          </a:xfrm>
          <a:prstGeom prst="rect">
            <a:avLst/>
          </a:prstGeom>
          <a:noFill/>
          <a:ln>
            <a:noFill/>
          </a:ln>
        </p:spPr>
        <p:txBody>
          <a:bodyPr spcFirstLastPara="1" wrap="square" lIns="91433" tIns="45700" rIns="91433" bIns="45700" anchor="t" anchorCtr="0">
            <a:spAutoFit/>
          </a:bodyPr>
          <a:lstStyle/>
          <a:p>
            <a:r>
              <a:rPr lang="en" sz="1600" dirty="0">
                <a:solidFill>
                  <a:srgbClr val="000000"/>
                </a:solidFill>
                <a:latin typeface="Arial"/>
                <a:ea typeface="Arial"/>
                <a:cs typeface="Arial"/>
                <a:sym typeface="Arial"/>
              </a:rPr>
              <a:t>Predict and describe the results after you do the transformation. The simplified pGLO plasmid (added to the +pGLO sides) is shown below for reference.  </a:t>
            </a:r>
            <a:endParaRPr sz="1600"/>
          </a:p>
          <a:p>
            <a:endParaRPr sz="1600"/>
          </a:p>
          <a:p>
            <a:endParaRPr sz="1600"/>
          </a:p>
        </p:txBody>
      </p:sp>
      <p:sp>
        <p:nvSpPr>
          <p:cNvPr id="4" name="Rectangle 3">
            <a:extLst>
              <a:ext uri="{FF2B5EF4-FFF2-40B4-BE49-F238E27FC236}">
                <a16:creationId xmlns:a16="http://schemas.microsoft.com/office/drawing/2014/main" id="{217904C5-64DA-4157-6FC7-F996398A4875}"/>
              </a:ext>
            </a:extLst>
          </p:cNvPr>
          <p:cNvSpPr/>
          <p:nvPr/>
        </p:nvSpPr>
        <p:spPr>
          <a:xfrm>
            <a:off x="2437834" y="167878"/>
            <a:ext cx="1772400" cy="554204"/>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Group 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1757-2867-52DD-9321-8E791D327152}"/>
              </a:ext>
            </a:extLst>
          </p:cNvPr>
          <p:cNvSpPr>
            <a:spLocks noGrp="1"/>
          </p:cNvSpPr>
          <p:nvPr>
            <p:ph type="ctrTitle"/>
          </p:nvPr>
        </p:nvSpPr>
        <p:spPr/>
        <p:txBody>
          <a:bodyPr/>
          <a:lstStyle/>
          <a:p>
            <a:r>
              <a:rPr lang="en-US"/>
              <a:t>Predict Transformation Results</a:t>
            </a:r>
          </a:p>
        </p:txBody>
      </p:sp>
      <p:sp>
        <p:nvSpPr>
          <p:cNvPr id="3" name="Subtitle 2">
            <a:extLst>
              <a:ext uri="{FF2B5EF4-FFF2-40B4-BE49-F238E27FC236}">
                <a16:creationId xmlns:a16="http://schemas.microsoft.com/office/drawing/2014/main" id="{418B639F-82AC-53E2-8805-2BB927DAAFBD}"/>
              </a:ext>
            </a:extLst>
          </p:cNvPr>
          <p:cNvSpPr>
            <a:spLocks noGrp="1"/>
          </p:cNvSpPr>
          <p:nvPr>
            <p:ph type="subTitle" idx="1"/>
          </p:nvPr>
        </p:nvSpPr>
        <p:spPr/>
        <p:txBody>
          <a:bodyPr/>
          <a:lstStyle/>
          <a:p>
            <a:r>
              <a:rPr lang="en-US"/>
              <a:t>After Day 2</a:t>
            </a:r>
          </a:p>
        </p:txBody>
      </p:sp>
      <p:sp>
        <p:nvSpPr>
          <p:cNvPr id="6" name="Rectangle 5">
            <a:extLst>
              <a:ext uri="{FF2B5EF4-FFF2-40B4-BE49-F238E27FC236}">
                <a16:creationId xmlns:a16="http://schemas.microsoft.com/office/drawing/2014/main" id="{0C7B1DF7-59C2-44E3-7100-73A074DAD3C9}"/>
              </a:ext>
            </a:extLst>
          </p:cNvPr>
          <p:cNvSpPr/>
          <p:nvPr/>
        </p:nvSpPr>
        <p:spPr>
          <a:xfrm>
            <a:off x="6900485" y="218661"/>
            <a:ext cx="5063320" cy="64008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8" name="Graphic 17">
            <a:extLst>
              <a:ext uri="{FF2B5EF4-FFF2-40B4-BE49-F238E27FC236}">
                <a16:creationId xmlns:a16="http://schemas.microsoft.com/office/drawing/2014/main" id="{43F1A1AB-F2CC-2AA9-B96B-2CB7FB216A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7563" y="3168363"/>
            <a:ext cx="658524" cy="658524"/>
          </a:xfrm>
          <a:prstGeom prst="rect">
            <a:avLst/>
          </a:prstGeom>
        </p:spPr>
      </p:pic>
      <p:pic>
        <p:nvPicPr>
          <p:cNvPr id="5" name="Picture 4">
            <a:extLst>
              <a:ext uri="{FF2B5EF4-FFF2-40B4-BE49-F238E27FC236}">
                <a16:creationId xmlns:a16="http://schemas.microsoft.com/office/drawing/2014/main" id="{68A7B2DD-CA8E-6F95-4CAB-17A4FD0A24C9}"/>
              </a:ext>
            </a:extLst>
          </p:cNvPr>
          <p:cNvPicPr>
            <a:picLocks noChangeAspect="1"/>
          </p:cNvPicPr>
          <p:nvPr/>
        </p:nvPicPr>
        <p:blipFill rotWithShape="1">
          <a:blip r:embed="rId4"/>
          <a:srcRect t="1940"/>
          <a:stretch/>
        </p:blipFill>
        <p:spPr>
          <a:xfrm>
            <a:off x="7022219" y="334537"/>
            <a:ext cx="4819852" cy="6173414"/>
          </a:xfrm>
          <a:prstGeom prst="rect">
            <a:avLst/>
          </a:prstGeom>
        </p:spPr>
      </p:pic>
    </p:spTree>
    <p:extLst>
      <p:ext uri="{BB962C8B-B14F-4D97-AF65-F5344CB8AC3E}">
        <p14:creationId xmlns:p14="http://schemas.microsoft.com/office/powerpoint/2010/main" val="36387900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3" name="Picture 2" descr="A picture containing text, diagram, circle, screenshot&#10;&#10;Description automatically generated">
            <a:extLst>
              <a:ext uri="{FF2B5EF4-FFF2-40B4-BE49-F238E27FC236}">
                <a16:creationId xmlns:a16="http://schemas.microsoft.com/office/drawing/2014/main" id="{CBF8D554-C6C1-39D3-6246-A999CDC3D01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3244" y="0"/>
            <a:ext cx="12148755" cy="6882498"/>
          </a:xfrm>
          <a:prstGeom prst="rect">
            <a:avLst/>
          </a:prstGeom>
        </p:spPr>
      </p:pic>
      <p:pic>
        <p:nvPicPr>
          <p:cNvPr id="243" name="Google Shape;243;p19"/>
          <p:cNvPicPr preferRelativeResize="0"/>
          <p:nvPr/>
        </p:nvPicPr>
        <p:blipFill rotWithShape="1">
          <a:blip r:embed="rId4">
            <a:alphaModFix/>
          </a:blip>
          <a:srcRect l="50992" t="17464" r="15818" b="16305"/>
          <a:stretch/>
        </p:blipFill>
        <p:spPr>
          <a:xfrm>
            <a:off x="8683250" y="167711"/>
            <a:ext cx="1070916" cy="2398972"/>
          </a:xfrm>
          <a:prstGeom prst="rect">
            <a:avLst/>
          </a:prstGeom>
          <a:noFill/>
          <a:ln>
            <a:noFill/>
          </a:ln>
        </p:spPr>
      </p:pic>
      <p:pic>
        <p:nvPicPr>
          <p:cNvPr id="244" name="Google Shape;244;p19"/>
          <p:cNvPicPr preferRelativeResize="0"/>
          <p:nvPr/>
        </p:nvPicPr>
        <p:blipFill rotWithShape="1">
          <a:blip r:embed="rId4">
            <a:alphaModFix/>
          </a:blip>
          <a:srcRect l="17422" t="17464" r="47324" b="16305"/>
          <a:stretch/>
        </p:blipFill>
        <p:spPr>
          <a:xfrm>
            <a:off x="7424759" y="90243"/>
            <a:ext cx="1137464" cy="2398975"/>
          </a:xfrm>
          <a:prstGeom prst="rect">
            <a:avLst/>
          </a:prstGeom>
          <a:noFill/>
          <a:ln>
            <a:noFill/>
          </a:ln>
        </p:spPr>
      </p:pic>
      <p:pic>
        <p:nvPicPr>
          <p:cNvPr id="245" name="Google Shape;245;p19"/>
          <p:cNvPicPr preferRelativeResize="0"/>
          <p:nvPr/>
        </p:nvPicPr>
        <p:blipFill rotWithShape="1">
          <a:blip r:embed="rId5">
            <a:alphaModFix/>
          </a:blip>
          <a:srcRect l="18240" t="17540" r="48249" b="18537"/>
          <a:stretch/>
        </p:blipFill>
        <p:spPr>
          <a:xfrm>
            <a:off x="9875169" y="99257"/>
            <a:ext cx="1145011" cy="2380948"/>
          </a:xfrm>
          <a:prstGeom prst="rect">
            <a:avLst/>
          </a:prstGeom>
          <a:noFill/>
          <a:ln>
            <a:noFill/>
          </a:ln>
        </p:spPr>
      </p:pic>
      <p:pic>
        <p:nvPicPr>
          <p:cNvPr id="246" name="Google Shape;246;p19"/>
          <p:cNvPicPr preferRelativeResize="0"/>
          <p:nvPr/>
        </p:nvPicPr>
        <p:blipFill rotWithShape="1">
          <a:blip r:embed="rId5">
            <a:alphaModFix/>
          </a:blip>
          <a:srcRect l="51562" t="17540" r="14900" b="18537"/>
          <a:stretch/>
        </p:blipFill>
        <p:spPr>
          <a:xfrm>
            <a:off x="11161410" y="99257"/>
            <a:ext cx="1145871" cy="2380948"/>
          </a:xfrm>
          <a:prstGeom prst="rect">
            <a:avLst/>
          </a:prstGeom>
          <a:noFill/>
          <a:ln>
            <a:noFill/>
          </a:ln>
        </p:spPr>
      </p:pic>
      <p:grpSp>
        <p:nvGrpSpPr>
          <p:cNvPr id="247" name="Google Shape;247;p19"/>
          <p:cNvGrpSpPr/>
          <p:nvPr/>
        </p:nvGrpSpPr>
        <p:grpSpPr>
          <a:xfrm>
            <a:off x="7369482" y="3511859"/>
            <a:ext cx="1064289" cy="2205647"/>
            <a:chOff x="3673198" y="2157195"/>
            <a:chExt cx="797658" cy="1653078"/>
          </a:xfrm>
        </p:grpSpPr>
        <p:pic>
          <p:nvPicPr>
            <p:cNvPr id="248" name="Google Shape;248;p19"/>
            <p:cNvPicPr preferRelativeResize="0"/>
            <p:nvPr/>
          </p:nvPicPr>
          <p:blipFill rotWithShape="1">
            <a:blip r:embed="rId6">
              <a:alphaModFix/>
            </a:blip>
            <a:srcRect/>
            <a:stretch/>
          </p:blipFill>
          <p:spPr>
            <a:xfrm>
              <a:off x="3927105" y="2159101"/>
              <a:ext cx="129225" cy="269207"/>
            </a:xfrm>
            <a:prstGeom prst="rect">
              <a:avLst/>
            </a:prstGeom>
            <a:noFill/>
            <a:ln>
              <a:noFill/>
            </a:ln>
          </p:spPr>
        </p:pic>
        <p:pic>
          <p:nvPicPr>
            <p:cNvPr id="249" name="Google Shape;249;p19"/>
            <p:cNvPicPr preferRelativeResize="0"/>
            <p:nvPr/>
          </p:nvPicPr>
          <p:blipFill rotWithShape="1">
            <a:blip r:embed="rId6">
              <a:alphaModFix/>
            </a:blip>
            <a:srcRect/>
            <a:stretch/>
          </p:blipFill>
          <p:spPr>
            <a:xfrm>
              <a:off x="4288341" y="2157195"/>
              <a:ext cx="129225" cy="269207"/>
            </a:xfrm>
            <a:prstGeom prst="rect">
              <a:avLst/>
            </a:prstGeom>
            <a:noFill/>
            <a:ln>
              <a:noFill/>
            </a:ln>
          </p:spPr>
        </p:pic>
        <p:pic>
          <p:nvPicPr>
            <p:cNvPr id="250" name="Google Shape;250;p19"/>
            <p:cNvPicPr preferRelativeResize="0"/>
            <p:nvPr/>
          </p:nvPicPr>
          <p:blipFill rotWithShape="1">
            <a:blip r:embed="rId6">
              <a:alphaModFix/>
            </a:blip>
            <a:srcRect/>
            <a:stretch/>
          </p:blipFill>
          <p:spPr>
            <a:xfrm>
              <a:off x="3986427" y="2406881"/>
              <a:ext cx="129225" cy="269207"/>
            </a:xfrm>
            <a:prstGeom prst="rect">
              <a:avLst/>
            </a:prstGeom>
            <a:noFill/>
            <a:ln>
              <a:noFill/>
            </a:ln>
          </p:spPr>
        </p:pic>
        <p:pic>
          <p:nvPicPr>
            <p:cNvPr id="251" name="Google Shape;251;p19"/>
            <p:cNvPicPr preferRelativeResize="0"/>
            <p:nvPr/>
          </p:nvPicPr>
          <p:blipFill rotWithShape="1">
            <a:blip r:embed="rId6">
              <a:alphaModFix/>
            </a:blip>
            <a:srcRect/>
            <a:stretch/>
          </p:blipFill>
          <p:spPr>
            <a:xfrm>
              <a:off x="4255267" y="2464459"/>
              <a:ext cx="129225" cy="269207"/>
            </a:xfrm>
            <a:prstGeom prst="rect">
              <a:avLst/>
            </a:prstGeom>
            <a:noFill/>
            <a:ln>
              <a:noFill/>
            </a:ln>
          </p:spPr>
        </p:pic>
        <p:pic>
          <p:nvPicPr>
            <p:cNvPr id="252" name="Google Shape;252;p19"/>
            <p:cNvPicPr preferRelativeResize="0"/>
            <p:nvPr/>
          </p:nvPicPr>
          <p:blipFill rotWithShape="1">
            <a:blip r:embed="rId6">
              <a:alphaModFix/>
            </a:blip>
            <a:srcRect/>
            <a:stretch/>
          </p:blipFill>
          <p:spPr>
            <a:xfrm>
              <a:off x="4341631" y="2710215"/>
              <a:ext cx="129225" cy="269207"/>
            </a:xfrm>
            <a:prstGeom prst="rect">
              <a:avLst/>
            </a:prstGeom>
            <a:noFill/>
            <a:ln>
              <a:noFill/>
            </a:ln>
          </p:spPr>
        </p:pic>
        <p:pic>
          <p:nvPicPr>
            <p:cNvPr id="253" name="Google Shape;253;p19"/>
            <p:cNvPicPr preferRelativeResize="0"/>
            <p:nvPr/>
          </p:nvPicPr>
          <p:blipFill rotWithShape="1">
            <a:blip r:embed="rId6">
              <a:alphaModFix/>
            </a:blip>
            <a:srcRect/>
            <a:stretch/>
          </p:blipFill>
          <p:spPr>
            <a:xfrm>
              <a:off x="4058843" y="2717902"/>
              <a:ext cx="129225" cy="269207"/>
            </a:xfrm>
            <a:prstGeom prst="rect">
              <a:avLst/>
            </a:prstGeom>
            <a:noFill/>
            <a:ln>
              <a:noFill/>
            </a:ln>
          </p:spPr>
        </p:pic>
        <p:pic>
          <p:nvPicPr>
            <p:cNvPr id="254" name="Google Shape;254;p19"/>
            <p:cNvPicPr preferRelativeResize="0"/>
            <p:nvPr/>
          </p:nvPicPr>
          <p:blipFill rotWithShape="1">
            <a:blip r:embed="rId6">
              <a:alphaModFix/>
            </a:blip>
            <a:srcRect/>
            <a:stretch/>
          </p:blipFill>
          <p:spPr>
            <a:xfrm>
              <a:off x="3748382" y="2543392"/>
              <a:ext cx="129225" cy="269207"/>
            </a:xfrm>
            <a:prstGeom prst="rect">
              <a:avLst/>
            </a:prstGeom>
            <a:noFill/>
            <a:ln>
              <a:noFill/>
            </a:ln>
          </p:spPr>
        </p:pic>
        <p:pic>
          <p:nvPicPr>
            <p:cNvPr id="255" name="Google Shape;255;p19"/>
            <p:cNvPicPr preferRelativeResize="0"/>
            <p:nvPr/>
          </p:nvPicPr>
          <p:blipFill rotWithShape="1">
            <a:blip r:embed="rId6">
              <a:alphaModFix/>
            </a:blip>
            <a:srcRect/>
            <a:stretch/>
          </p:blipFill>
          <p:spPr>
            <a:xfrm>
              <a:off x="4181010" y="2966061"/>
              <a:ext cx="129225" cy="269207"/>
            </a:xfrm>
            <a:prstGeom prst="rect">
              <a:avLst/>
            </a:prstGeom>
            <a:noFill/>
            <a:ln>
              <a:noFill/>
            </a:ln>
          </p:spPr>
        </p:pic>
        <p:pic>
          <p:nvPicPr>
            <p:cNvPr id="256" name="Google Shape;256;p19"/>
            <p:cNvPicPr preferRelativeResize="0"/>
            <p:nvPr/>
          </p:nvPicPr>
          <p:blipFill rotWithShape="1">
            <a:blip r:embed="rId6">
              <a:alphaModFix/>
            </a:blip>
            <a:srcRect/>
            <a:stretch/>
          </p:blipFill>
          <p:spPr>
            <a:xfrm>
              <a:off x="3991717" y="3176476"/>
              <a:ext cx="129225" cy="269207"/>
            </a:xfrm>
            <a:prstGeom prst="rect">
              <a:avLst/>
            </a:prstGeom>
            <a:noFill/>
            <a:ln>
              <a:noFill/>
            </a:ln>
          </p:spPr>
        </p:pic>
        <p:pic>
          <p:nvPicPr>
            <p:cNvPr id="257" name="Google Shape;257;p19"/>
            <p:cNvPicPr preferRelativeResize="0"/>
            <p:nvPr/>
          </p:nvPicPr>
          <p:blipFill rotWithShape="1">
            <a:blip r:embed="rId6">
              <a:alphaModFix/>
            </a:blip>
            <a:srcRect/>
            <a:stretch/>
          </p:blipFill>
          <p:spPr>
            <a:xfrm>
              <a:off x="4288342" y="3277844"/>
              <a:ext cx="129225" cy="269207"/>
            </a:xfrm>
            <a:prstGeom prst="rect">
              <a:avLst/>
            </a:prstGeom>
            <a:noFill/>
            <a:ln>
              <a:noFill/>
            </a:ln>
          </p:spPr>
        </p:pic>
        <p:pic>
          <p:nvPicPr>
            <p:cNvPr id="258" name="Google Shape;258;p19"/>
            <p:cNvPicPr preferRelativeResize="0"/>
            <p:nvPr/>
          </p:nvPicPr>
          <p:blipFill rotWithShape="1">
            <a:blip r:embed="rId6">
              <a:alphaModFix/>
            </a:blip>
            <a:srcRect/>
            <a:stretch/>
          </p:blipFill>
          <p:spPr>
            <a:xfrm>
              <a:off x="3794157" y="2844818"/>
              <a:ext cx="129225" cy="269207"/>
            </a:xfrm>
            <a:prstGeom prst="rect">
              <a:avLst/>
            </a:prstGeom>
            <a:noFill/>
            <a:ln>
              <a:noFill/>
            </a:ln>
          </p:spPr>
        </p:pic>
        <p:pic>
          <p:nvPicPr>
            <p:cNvPr id="259" name="Google Shape;259;p19"/>
            <p:cNvPicPr preferRelativeResize="0"/>
            <p:nvPr/>
          </p:nvPicPr>
          <p:blipFill rotWithShape="1">
            <a:blip r:embed="rId6">
              <a:alphaModFix/>
            </a:blip>
            <a:srcRect/>
            <a:stretch/>
          </p:blipFill>
          <p:spPr>
            <a:xfrm>
              <a:off x="3673198" y="3048370"/>
              <a:ext cx="129225" cy="269207"/>
            </a:xfrm>
            <a:prstGeom prst="rect">
              <a:avLst/>
            </a:prstGeom>
            <a:noFill/>
            <a:ln>
              <a:noFill/>
            </a:ln>
          </p:spPr>
        </p:pic>
        <p:pic>
          <p:nvPicPr>
            <p:cNvPr id="260" name="Google Shape;260;p19"/>
            <p:cNvPicPr preferRelativeResize="0"/>
            <p:nvPr/>
          </p:nvPicPr>
          <p:blipFill rotWithShape="1">
            <a:blip r:embed="rId6">
              <a:alphaModFix/>
            </a:blip>
            <a:srcRect/>
            <a:stretch/>
          </p:blipFill>
          <p:spPr>
            <a:xfrm>
              <a:off x="4253889" y="3541066"/>
              <a:ext cx="129225" cy="269207"/>
            </a:xfrm>
            <a:prstGeom prst="rect">
              <a:avLst/>
            </a:prstGeom>
            <a:noFill/>
            <a:ln>
              <a:noFill/>
            </a:ln>
          </p:spPr>
        </p:pic>
      </p:grpSp>
      <p:grpSp>
        <p:nvGrpSpPr>
          <p:cNvPr id="261" name="Google Shape;261;p19"/>
          <p:cNvGrpSpPr/>
          <p:nvPr/>
        </p:nvGrpSpPr>
        <p:grpSpPr>
          <a:xfrm>
            <a:off x="9909273" y="3434781"/>
            <a:ext cx="1064289" cy="2205647"/>
            <a:chOff x="3673199" y="2157195"/>
            <a:chExt cx="797659" cy="1653078"/>
          </a:xfrm>
        </p:grpSpPr>
        <p:pic>
          <p:nvPicPr>
            <p:cNvPr id="262" name="Google Shape;262;p19"/>
            <p:cNvPicPr preferRelativeResize="0"/>
            <p:nvPr/>
          </p:nvPicPr>
          <p:blipFill rotWithShape="1">
            <a:blip r:embed="rId7">
              <a:alphaModFix/>
            </a:blip>
            <a:srcRect/>
            <a:stretch/>
          </p:blipFill>
          <p:spPr>
            <a:xfrm>
              <a:off x="3927105" y="2159101"/>
              <a:ext cx="129225" cy="269207"/>
            </a:xfrm>
            <a:prstGeom prst="rect">
              <a:avLst/>
            </a:prstGeom>
            <a:noFill/>
            <a:ln>
              <a:noFill/>
            </a:ln>
          </p:spPr>
        </p:pic>
        <p:pic>
          <p:nvPicPr>
            <p:cNvPr id="263" name="Google Shape;263;p19"/>
            <p:cNvPicPr preferRelativeResize="0"/>
            <p:nvPr/>
          </p:nvPicPr>
          <p:blipFill rotWithShape="1">
            <a:blip r:embed="rId7">
              <a:alphaModFix/>
            </a:blip>
            <a:srcRect/>
            <a:stretch/>
          </p:blipFill>
          <p:spPr>
            <a:xfrm>
              <a:off x="4288341" y="2157195"/>
              <a:ext cx="129225" cy="269207"/>
            </a:xfrm>
            <a:prstGeom prst="rect">
              <a:avLst/>
            </a:prstGeom>
            <a:noFill/>
            <a:ln>
              <a:noFill/>
            </a:ln>
          </p:spPr>
        </p:pic>
        <p:pic>
          <p:nvPicPr>
            <p:cNvPr id="264" name="Google Shape;264;p19"/>
            <p:cNvPicPr preferRelativeResize="0"/>
            <p:nvPr/>
          </p:nvPicPr>
          <p:blipFill rotWithShape="1">
            <a:blip r:embed="rId7">
              <a:alphaModFix/>
            </a:blip>
            <a:srcRect/>
            <a:stretch/>
          </p:blipFill>
          <p:spPr>
            <a:xfrm>
              <a:off x="3986427" y="2406881"/>
              <a:ext cx="129225" cy="269207"/>
            </a:xfrm>
            <a:prstGeom prst="rect">
              <a:avLst/>
            </a:prstGeom>
            <a:noFill/>
            <a:ln>
              <a:noFill/>
            </a:ln>
          </p:spPr>
        </p:pic>
        <p:pic>
          <p:nvPicPr>
            <p:cNvPr id="265" name="Google Shape;265;p19"/>
            <p:cNvPicPr preferRelativeResize="0"/>
            <p:nvPr/>
          </p:nvPicPr>
          <p:blipFill rotWithShape="1">
            <a:blip r:embed="rId7">
              <a:alphaModFix/>
            </a:blip>
            <a:srcRect/>
            <a:stretch/>
          </p:blipFill>
          <p:spPr>
            <a:xfrm>
              <a:off x="4255267" y="2464459"/>
              <a:ext cx="129225" cy="269207"/>
            </a:xfrm>
            <a:prstGeom prst="rect">
              <a:avLst/>
            </a:prstGeom>
            <a:noFill/>
            <a:ln>
              <a:noFill/>
            </a:ln>
          </p:spPr>
        </p:pic>
        <p:pic>
          <p:nvPicPr>
            <p:cNvPr id="266" name="Google Shape;266;p19"/>
            <p:cNvPicPr preferRelativeResize="0"/>
            <p:nvPr/>
          </p:nvPicPr>
          <p:blipFill rotWithShape="1">
            <a:blip r:embed="rId7">
              <a:alphaModFix/>
            </a:blip>
            <a:srcRect/>
            <a:stretch/>
          </p:blipFill>
          <p:spPr>
            <a:xfrm>
              <a:off x="4341632" y="2710215"/>
              <a:ext cx="129225" cy="269207"/>
            </a:xfrm>
            <a:prstGeom prst="rect">
              <a:avLst/>
            </a:prstGeom>
            <a:noFill/>
            <a:ln>
              <a:noFill/>
            </a:ln>
          </p:spPr>
        </p:pic>
        <p:pic>
          <p:nvPicPr>
            <p:cNvPr id="267" name="Google Shape;267;p19"/>
            <p:cNvPicPr preferRelativeResize="0"/>
            <p:nvPr/>
          </p:nvPicPr>
          <p:blipFill rotWithShape="1">
            <a:blip r:embed="rId7">
              <a:alphaModFix/>
            </a:blip>
            <a:srcRect/>
            <a:stretch/>
          </p:blipFill>
          <p:spPr>
            <a:xfrm>
              <a:off x="4058843" y="2717902"/>
              <a:ext cx="129225" cy="269207"/>
            </a:xfrm>
            <a:prstGeom prst="rect">
              <a:avLst/>
            </a:prstGeom>
            <a:noFill/>
            <a:ln>
              <a:noFill/>
            </a:ln>
          </p:spPr>
        </p:pic>
        <p:pic>
          <p:nvPicPr>
            <p:cNvPr id="268" name="Google Shape;268;p19"/>
            <p:cNvPicPr preferRelativeResize="0"/>
            <p:nvPr/>
          </p:nvPicPr>
          <p:blipFill rotWithShape="1">
            <a:blip r:embed="rId7">
              <a:alphaModFix/>
            </a:blip>
            <a:srcRect/>
            <a:stretch/>
          </p:blipFill>
          <p:spPr>
            <a:xfrm>
              <a:off x="3748382" y="2543392"/>
              <a:ext cx="129225" cy="269207"/>
            </a:xfrm>
            <a:prstGeom prst="rect">
              <a:avLst/>
            </a:prstGeom>
            <a:noFill/>
            <a:ln>
              <a:noFill/>
            </a:ln>
          </p:spPr>
        </p:pic>
        <p:pic>
          <p:nvPicPr>
            <p:cNvPr id="269" name="Google Shape;269;p19"/>
            <p:cNvPicPr preferRelativeResize="0"/>
            <p:nvPr/>
          </p:nvPicPr>
          <p:blipFill rotWithShape="1">
            <a:blip r:embed="rId7">
              <a:alphaModFix/>
            </a:blip>
            <a:srcRect/>
            <a:stretch/>
          </p:blipFill>
          <p:spPr>
            <a:xfrm>
              <a:off x="4212001" y="2956388"/>
              <a:ext cx="129225" cy="269207"/>
            </a:xfrm>
            <a:prstGeom prst="rect">
              <a:avLst/>
            </a:prstGeom>
            <a:noFill/>
            <a:ln>
              <a:noFill/>
            </a:ln>
          </p:spPr>
        </p:pic>
        <p:pic>
          <p:nvPicPr>
            <p:cNvPr id="270" name="Google Shape;270;p19"/>
            <p:cNvPicPr preferRelativeResize="0"/>
            <p:nvPr/>
          </p:nvPicPr>
          <p:blipFill rotWithShape="1">
            <a:blip r:embed="rId7">
              <a:alphaModFix/>
            </a:blip>
            <a:srcRect/>
            <a:stretch/>
          </p:blipFill>
          <p:spPr>
            <a:xfrm>
              <a:off x="3994230" y="3143241"/>
              <a:ext cx="129225" cy="269207"/>
            </a:xfrm>
            <a:prstGeom prst="rect">
              <a:avLst/>
            </a:prstGeom>
            <a:noFill/>
            <a:ln>
              <a:noFill/>
            </a:ln>
          </p:spPr>
        </p:pic>
        <p:pic>
          <p:nvPicPr>
            <p:cNvPr id="271" name="Google Shape;271;p19"/>
            <p:cNvPicPr preferRelativeResize="0"/>
            <p:nvPr/>
          </p:nvPicPr>
          <p:blipFill rotWithShape="1">
            <a:blip r:embed="rId7">
              <a:alphaModFix/>
            </a:blip>
            <a:srcRect/>
            <a:stretch/>
          </p:blipFill>
          <p:spPr>
            <a:xfrm>
              <a:off x="4288342" y="3277844"/>
              <a:ext cx="129225" cy="269207"/>
            </a:xfrm>
            <a:prstGeom prst="rect">
              <a:avLst/>
            </a:prstGeom>
            <a:noFill/>
            <a:ln>
              <a:noFill/>
            </a:ln>
          </p:spPr>
        </p:pic>
        <p:pic>
          <p:nvPicPr>
            <p:cNvPr id="272" name="Google Shape;272;p19"/>
            <p:cNvPicPr preferRelativeResize="0"/>
            <p:nvPr/>
          </p:nvPicPr>
          <p:blipFill rotWithShape="1">
            <a:blip r:embed="rId7">
              <a:alphaModFix/>
            </a:blip>
            <a:srcRect/>
            <a:stretch/>
          </p:blipFill>
          <p:spPr>
            <a:xfrm>
              <a:off x="3794157" y="2844818"/>
              <a:ext cx="129225" cy="269207"/>
            </a:xfrm>
            <a:prstGeom prst="rect">
              <a:avLst/>
            </a:prstGeom>
            <a:noFill/>
            <a:ln>
              <a:noFill/>
            </a:ln>
          </p:spPr>
        </p:pic>
        <p:pic>
          <p:nvPicPr>
            <p:cNvPr id="273" name="Google Shape;273;p19"/>
            <p:cNvPicPr preferRelativeResize="0"/>
            <p:nvPr/>
          </p:nvPicPr>
          <p:blipFill rotWithShape="1">
            <a:blip r:embed="rId7">
              <a:alphaModFix/>
            </a:blip>
            <a:srcRect/>
            <a:stretch/>
          </p:blipFill>
          <p:spPr>
            <a:xfrm>
              <a:off x="3673199" y="3048370"/>
              <a:ext cx="129225" cy="269207"/>
            </a:xfrm>
            <a:prstGeom prst="rect">
              <a:avLst/>
            </a:prstGeom>
            <a:noFill/>
            <a:ln>
              <a:noFill/>
            </a:ln>
          </p:spPr>
        </p:pic>
        <p:pic>
          <p:nvPicPr>
            <p:cNvPr id="274" name="Google Shape;274;p19"/>
            <p:cNvPicPr preferRelativeResize="0"/>
            <p:nvPr/>
          </p:nvPicPr>
          <p:blipFill rotWithShape="1">
            <a:blip r:embed="rId7">
              <a:alphaModFix/>
            </a:blip>
            <a:srcRect/>
            <a:stretch/>
          </p:blipFill>
          <p:spPr>
            <a:xfrm>
              <a:off x="4253889" y="3541066"/>
              <a:ext cx="129225" cy="269207"/>
            </a:xfrm>
            <a:prstGeom prst="rect">
              <a:avLst/>
            </a:prstGeom>
            <a:noFill/>
            <a:ln>
              <a:noFill/>
            </a:ln>
          </p:spPr>
        </p:pic>
      </p:grpSp>
      <p:grpSp>
        <p:nvGrpSpPr>
          <p:cNvPr id="275" name="Google Shape;275;p19"/>
          <p:cNvGrpSpPr/>
          <p:nvPr/>
        </p:nvGrpSpPr>
        <p:grpSpPr>
          <a:xfrm>
            <a:off x="11013098" y="3330327"/>
            <a:ext cx="1064289" cy="2205647"/>
            <a:chOff x="4709704" y="1986058"/>
            <a:chExt cx="797659" cy="1653078"/>
          </a:xfrm>
        </p:grpSpPr>
        <p:grpSp>
          <p:nvGrpSpPr>
            <p:cNvPr id="276" name="Google Shape;276;p19"/>
            <p:cNvGrpSpPr/>
            <p:nvPr/>
          </p:nvGrpSpPr>
          <p:grpSpPr>
            <a:xfrm rot="10800000">
              <a:off x="4709704" y="1986058"/>
              <a:ext cx="797659" cy="1653078"/>
              <a:chOff x="3673199" y="2157195"/>
              <a:chExt cx="797659" cy="1653078"/>
            </a:xfrm>
          </p:grpSpPr>
          <p:pic>
            <p:nvPicPr>
              <p:cNvPr id="277" name="Google Shape;277;p19"/>
              <p:cNvPicPr preferRelativeResize="0"/>
              <p:nvPr/>
            </p:nvPicPr>
            <p:blipFill rotWithShape="1">
              <a:blip r:embed="rId7">
                <a:alphaModFix/>
              </a:blip>
              <a:srcRect/>
              <a:stretch/>
            </p:blipFill>
            <p:spPr>
              <a:xfrm>
                <a:off x="3927105" y="2159101"/>
                <a:ext cx="129225" cy="269207"/>
              </a:xfrm>
              <a:prstGeom prst="rect">
                <a:avLst/>
              </a:prstGeom>
              <a:noFill/>
              <a:ln>
                <a:noFill/>
              </a:ln>
            </p:spPr>
          </p:pic>
          <p:pic>
            <p:nvPicPr>
              <p:cNvPr id="278" name="Google Shape;278;p19"/>
              <p:cNvPicPr preferRelativeResize="0"/>
              <p:nvPr/>
            </p:nvPicPr>
            <p:blipFill rotWithShape="1">
              <a:blip r:embed="rId7">
                <a:alphaModFix/>
              </a:blip>
              <a:srcRect/>
              <a:stretch/>
            </p:blipFill>
            <p:spPr>
              <a:xfrm>
                <a:off x="4288341" y="2157195"/>
                <a:ext cx="129225" cy="269207"/>
              </a:xfrm>
              <a:prstGeom prst="rect">
                <a:avLst/>
              </a:prstGeom>
              <a:noFill/>
              <a:ln>
                <a:noFill/>
              </a:ln>
            </p:spPr>
          </p:pic>
          <p:pic>
            <p:nvPicPr>
              <p:cNvPr id="279" name="Google Shape;279;p19"/>
              <p:cNvPicPr preferRelativeResize="0"/>
              <p:nvPr/>
            </p:nvPicPr>
            <p:blipFill rotWithShape="1">
              <a:blip r:embed="rId7">
                <a:alphaModFix/>
              </a:blip>
              <a:srcRect/>
              <a:stretch/>
            </p:blipFill>
            <p:spPr>
              <a:xfrm>
                <a:off x="3986427" y="2406881"/>
                <a:ext cx="129225" cy="269207"/>
              </a:xfrm>
              <a:prstGeom prst="rect">
                <a:avLst/>
              </a:prstGeom>
              <a:noFill/>
              <a:ln>
                <a:noFill/>
              </a:ln>
            </p:spPr>
          </p:pic>
          <p:pic>
            <p:nvPicPr>
              <p:cNvPr id="280" name="Google Shape;280;p19"/>
              <p:cNvPicPr preferRelativeResize="0"/>
              <p:nvPr/>
            </p:nvPicPr>
            <p:blipFill rotWithShape="1">
              <a:blip r:embed="rId7">
                <a:alphaModFix/>
              </a:blip>
              <a:srcRect/>
              <a:stretch/>
            </p:blipFill>
            <p:spPr>
              <a:xfrm>
                <a:off x="4255267" y="2464459"/>
                <a:ext cx="129225" cy="269207"/>
              </a:xfrm>
              <a:prstGeom prst="rect">
                <a:avLst/>
              </a:prstGeom>
              <a:noFill/>
              <a:ln>
                <a:noFill/>
              </a:ln>
            </p:spPr>
          </p:pic>
          <p:pic>
            <p:nvPicPr>
              <p:cNvPr id="281" name="Google Shape;281;p19"/>
              <p:cNvPicPr preferRelativeResize="0"/>
              <p:nvPr/>
            </p:nvPicPr>
            <p:blipFill rotWithShape="1">
              <a:blip r:embed="rId7">
                <a:alphaModFix/>
              </a:blip>
              <a:srcRect/>
              <a:stretch/>
            </p:blipFill>
            <p:spPr>
              <a:xfrm>
                <a:off x="4341632" y="2710215"/>
                <a:ext cx="129225" cy="269207"/>
              </a:xfrm>
              <a:prstGeom prst="rect">
                <a:avLst/>
              </a:prstGeom>
              <a:noFill/>
              <a:ln>
                <a:noFill/>
              </a:ln>
            </p:spPr>
          </p:pic>
          <p:pic>
            <p:nvPicPr>
              <p:cNvPr id="282" name="Google Shape;282;p19"/>
              <p:cNvPicPr preferRelativeResize="0"/>
              <p:nvPr/>
            </p:nvPicPr>
            <p:blipFill rotWithShape="1">
              <a:blip r:embed="rId7">
                <a:alphaModFix/>
              </a:blip>
              <a:srcRect/>
              <a:stretch/>
            </p:blipFill>
            <p:spPr>
              <a:xfrm>
                <a:off x="4058843" y="2717902"/>
                <a:ext cx="129225" cy="269207"/>
              </a:xfrm>
              <a:prstGeom prst="rect">
                <a:avLst/>
              </a:prstGeom>
              <a:noFill/>
              <a:ln>
                <a:noFill/>
              </a:ln>
            </p:spPr>
          </p:pic>
          <p:pic>
            <p:nvPicPr>
              <p:cNvPr id="283" name="Google Shape;283;p19"/>
              <p:cNvPicPr preferRelativeResize="0"/>
              <p:nvPr/>
            </p:nvPicPr>
            <p:blipFill rotWithShape="1">
              <a:blip r:embed="rId7">
                <a:alphaModFix/>
              </a:blip>
              <a:srcRect/>
              <a:stretch/>
            </p:blipFill>
            <p:spPr>
              <a:xfrm>
                <a:off x="3748382" y="2543392"/>
                <a:ext cx="129225" cy="269207"/>
              </a:xfrm>
              <a:prstGeom prst="rect">
                <a:avLst/>
              </a:prstGeom>
              <a:noFill/>
              <a:ln>
                <a:noFill/>
              </a:ln>
            </p:spPr>
          </p:pic>
          <p:pic>
            <p:nvPicPr>
              <p:cNvPr id="284" name="Google Shape;284;p19"/>
              <p:cNvPicPr preferRelativeResize="0"/>
              <p:nvPr/>
            </p:nvPicPr>
            <p:blipFill rotWithShape="1">
              <a:blip r:embed="rId7">
                <a:alphaModFix/>
              </a:blip>
              <a:srcRect/>
              <a:stretch/>
            </p:blipFill>
            <p:spPr>
              <a:xfrm>
                <a:off x="4212001" y="2956388"/>
                <a:ext cx="129225" cy="269207"/>
              </a:xfrm>
              <a:prstGeom prst="rect">
                <a:avLst/>
              </a:prstGeom>
              <a:noFill/>
              <a:ln>
                <a:noFill/>
              </a:ln>
            </p:spPr>
          </p:pic>
          <p:pic>
            <p:nvPicPr>
              <p:cNvPr id="285" name="Google Shape;285;p19"/>
              <p:cNvPicPr preferRelativeResize="0"/>
              <p:nvPr/>
            </p:nvPicPr>
            <p:blipFill rotWithShape="1">
              <a:blip r:embed="rId7">
                <a:alphaModFix/>
              </a:blip>
              <a:srcRect/>
              <a:stretch/>
            </p:blipFill>
            <p:spPr>
              <a:xfrm>
                <a:off x="3994230" y="3143241"/>
                <a:ext cx="129225" cy="269207"/>
              </a:xfrm>
              <a:prstGeom prst="rect">
                <a:avLst/>
              </a:prstGeom>
              <a:noFill/>
              <a:ln>
                <a:noFill/>
              </a:ln>
            </p:spPr>
          </p:pic>
          <p:pic>
            <p:nvPicPr>
              <p:cNvPr id="286" name="Google Shape;286;p19"/>
              <p:cNvPicPr preferRelativeResize="0"/>
              <p:nvPr/>
            </p:nvPicPr>
            <p:blipFill rotWithShape="1">
              <a:blip r:embed="rId7">
                <a:alphaModFix/>
              </a:blip>
              <a:srcRect/>
              <a:stretch/>
            </p:blipFill>
            <p:spPr>
              <a:xfrm>
                <a:off x="4288342" y="3277844"/>
                <a:ext cx="129225" cy="269207"/>
              </a:xfrm>
              <a:prstGeom prst="rect">
                <a:avLst/>
              </a:prstGeom>
              <a:noFill/>
              <a:ln>
                <a:noFill/>
              </a:ln>
            </p:spPr>
          </p:pic>
          <p:pic>
            <p:nvPicPr>
              <p:cNvPr id="287" name="Google Shape;287;p19"/>
              <p:cNvPicPr preferRelativeResize="0"/>
              <p:nvPr/>
            </p:nvPicPr>
            <p:blipFill rotWithShape="1">
              <a:blip r:embed="rId7">
                <a:alphaModFix/>
              </a:blip>
              <a:srcRect/>
              <a:stretch/>
            </p:blipFill>
            <p:spPr>
              <a:xfrm>
                <a:off x="3794157" y="2844818"/>
                <a:ext cx="129225" cy="269207"/>
              </a:xfrm>
              <a:prstGeom prst="rect">
                <a:avLst/>
              </a:prstGeom>
              <a:noFill/>
              <a:ln>
                <a:noFill/>
              </a:ln>
            </p:spPr>
          </p:pic>
          <p:pic>
            <p:nvPicPr>
              <p:cNvPr id="288" name="Google Shape;288;p19"/>
              <p:cNvPicPr preferRelativeResize="0"/>
              <p:nvPr/>
            </p:nvPicPr>
            <p:blipFill rotWithShape="1">
              <a:blip r:embed="rId7">
                <a:alphaModFix/>
              </a:blip>
              <a:srcRect/>
              <a:stretch/>
            </p:blipFill>
            <p:spPr>
              <a:xfrm>
                <a:off x="3673199" y="3048370"/>
                <a:ext cx="129225" cy="269207"/>
              </a:xfrm>
              <a:prstGeom prst="rect">
                <a:avLst/>
              </a:prstGeom>
              <a:noFill/>
              <a:ln>
                <a:noFill/>
              </a:ln>
            </p:spPr>
          </p:pic>
          <p:pic>
            <p:nvPicPr>
              <p:cNvPr id="289" name="Google Shape;289;p19"/>
              <p:cNvPicPr preferRelativeResize="0"/>
              <p:nvPr/>
            </p:nvPicPr>
            <p:blipFill rotWithShape="1">
              <a:blip r:embed="rId7">
                <a:alphaModFix/>
              </a:blip>
              <a:srcRect/>
              <a:stretch/>
            </p:blipFill>
            <p:spPr>
              <a:xfrm>
                <a:off x="4253889" y="3541066"/>
                <a:ext cx="129225" cy="269207"/>
              </a:xfrm>
              <a:prstGeom prst="rect">
                <a:avLst/>
              </a:prstGeom>
              <a:noFill/>
              <a:ln>
                <a:noFill/>
              </a:ln>
            </p:spPr>
          </p:pic>
        </p:grpSp>
        <p:pic>
          <p:nvPicPr>
            <p:cNvPr id="290" name="Google Shape;290;p19"/>
            <p:cNvPicPr preferRelativeResize="0"/>
            <p:nvPr/>
          </p:nvPicPr>
          <p:blipFill rotWithShape="1">
            <a:blip r:embed="rId7">
              <a:alphaModFix/>
            </a:blip>
            <a:srcRect/>
            <a:stretch/>
          </p:blipFill>
          <p:spPr>
            <a:xfrm rot="10800000">
              <a:off x="5121719" y="2087172"/>
              <a:ext cx="129225" cy="269207"/>
            </a:xfrm>
            <a:prstGeom prst="rect">
              <a:avLst/>
            </a:prstGeom>
            <a:noFill/>
            <a:ln>
              <a:noFill/>
            </a:ln>
          </p:spPr>
        </p:pic>
      </p:grpSp>
      <p:grpSp>
        <p:nvGrpSpPr>
          <p:cNvPr id="291" name="Google Shape;291;p19"/>
          <p:cNvGrpSpPr/>
          <p:nvPr/>
        </p:nvGrpSpPr>
        <p:grpSpPr>
          <a:xfrm>
            <a:off x="8597370" y="3449455"/>
            <a:ext cx="1064289" cy="2205647"/>
            <a:chOff x="4732621" y="2028251"/>
            <a:chExt cx="797659" cy="1653078"/>
          </a:xfrm>
        </p:grpSpPr>
        <p:grpSp>
          <p:nvGrpSpPr>
            <p:cNvPr id="292" name="Google Shape;292;p19"/>
            <p:cNvGrpSpPr/>
            <p:nvPr/>
          </p:nvGrpSpPr>
          <p:grpSpPr>
            <a:xfrm rot="10800000">
              <a:off x="4732621" y="2028251"/>
              <a:ext cx="797659" cy="1653078"/>
              <a:chOff x="3673199" y="2157195"/>
              <a:chExt cx="797659" cy="1653078"/>
            </a:xfrm>
          </p:grpSpPr>
          <p:pic>
            <p:nvPicPr>
              <p:cNvPr id="293" name="Google Shape;293;p19"/>
              <p:cNvPicPr preferRelativeResize="0"/>
              <p:nvPr/>
            </p:nvPicPr>
            <p:blipFill rotWithShape="1">
              <a:blip r:embed="rId6">
                <a:alphaModFix/>
              </a:blip>
              <a:srcRect/>
              <a:stretch/>
            </p:blipFill>
            <p:spPr>
              <a:xfrm>
                <a:off x="3927105" y="2159101"/>
                <a:ext cx="129225" cy="269207"/>
              </a:xfrm>
              <a:prstGeom prst="rect">
                <a:avLst/>
              </a:prstGeom>
              <a:noFill/>
              <a:ln>
                <a:noFill/>
              </a:ln>
            </p:spPr>
          </p:pic>
          <p:pic>
            <p:nvPicPr>
              <p:cNvPr id="294" name="Google Shape;294;p19"/>
              <p:cNvPicPr preferRelativeResize="0"/>
              <p:nvPr/>
            </p:nvPicPr>
            <p:blipFill rotWithShape="1">
              <a:blip r:embed="rId6">
                <a:alphaModFix/>
              </a:blip>
              <a:srcRect/>
              <a:stretch/>
            </p:blipFill>
            <p:spPr>
              <a:xfrm>
                <a:off x="4288341" y="2157195"/>
                <a:ext cx="129225" cy="269207"/>
              </a:xfrm>
              <a:prstGeom prst="rect">
                <a:avLst/>
              </a:prstGeom>
              <a:noFill/>
              <a:ln>
                <a:noFill/>
              </a:ln>
            </p:spPr>
          </p:pic>
          <p:pic>
            <p:nvPicPr>
              <p:cNvPr id="295" name="Google Shape;295;p19"/>
              <p:cNvPicPr preferRelativeResize="0"/>
              <p:nvPr/>
            </p:nvPicPr>
            <p:blipFill rotWithShape="1">
              <a:blip r:embed="rId6">
                <a:alphaModFix/>
              </a:blip>
              <a:srcRect/>
              <a:stretch/>
            </p:blipFill>
            <p:spPr>
              <a:xfrm>
                <a:off x="3986427" y="2406881"/>
                <a:ext cx="129225" cy="269207"/>
              </a:xfrm>
              <a:prstGeom prst="rect">
                <a:avLst/>
              </a:prstGeom>
              <a:noFill/>
              <a:ln>
                <a:noFill/>
              </a:ln>
            </p:spPr>
          </p:pic>
          <p:pic>
            <p:nvPicPr>
              <p:cNvPr id="296" name="Google Shape;296;p19"/>
              <p:cNvPicPr preferRelativeResize="0"/>
              <p:nvPr/>
            </p:nvPicPr>
            <p:blipFill rotWithShape="1">
              <a:blip r:embed="rId6">
                <a:alphaModFix/>
              </a:blip>
              <a:srcRect/>
              <a:stretch/>
            </p:blipFill>
            <p:spPr>
              <a:xfrm>
                <a:off x="4255267" y="2464459"/>
                <a:ext cx="129225" cy="269207"/>
              </a:xfrm>
              <a:prstGeom prst="rect">
                <a:avLst/>
              </a:prstGeom>
              <a:noFill/>
              <a:ln>
                <a:noFill/>
              </a:ln>
            </p:spPr>
          </p:pic>
          <p:pic>
            <p:nvPicPr>
              <p:cNvPr id="297" name="Google Shape;297;p19"/>
              <p:cNvPicPr preferRelativeResize="0"/>
              <p:nvPr/>
            </p:nvPicPr>
            <p:blipFill rotWithShape="1">
              <a:blip r:embed="rId6">
                <a:alphaModFix/>
              </a:blip>
              <a:srcRect/>
              <a:stretch/>
            </p:blipFill>
            <p:spPr>
              <a:xfrm>
                <a:off x="4341632" y="2710215"/>
                <a:ext cx="129225" cy="269207"/>
              </a:xfrm>
              <a:prstGeom prst="rect">
                <a:avLst/>
              </a:prstGeom>
              <a:noFill/>
              <a:ln>
                <a:noFill/>
              </a:ln>
            </p:spPr>
          </p:pic>
          <p:pic>
            <p:nvPicPr>
              <p:cNvPr id="298" name="Google Shape;298;p19"/>
              <p:cNvPicPr preferRelativeResize="0"/>
              <p:nvPr/>
            </p:nvPicPr>
            <p:blipFill rotWithShape="1">
              <a:blip r:embed="rId6">
                <a:alphaModFix/>
              </a:blip>
              <a:srcRect/>
              <a:stretch/>
            </p:blipFill>
            <p:spPr>
              <a:xfrm>
                <a:off x="4058843" y="2717902"/>
                <a:ext cx="129225" cy="269207"/>
              </a:xfrm>
              <a:prstGeom prst="rect">
                <a:avLst/>
              </a:prstGeom>
              <a:noFill/>
              <a:ln>
                <a:noFill/>
              </a:ln>
            </p:spPr>
          </p:pic>
          <p:pic>
            <p:nvPicPr>
              <p:cNvPr id="299" name="Google Shape;299;p19"/>
              <p:cNvPicPr preferRelativeResize="0"/>
              <p:nvPr/>
            </p:nvPicPr>
            <p:blipFill rotWithShape="1">
              <a:blip r:embed="rId6">
                <a:alphaModFix/>
              </a:blip>
              <a:srcRect/>
              <a:stretch/>
            </p:blipFill>
            <p:spPr>
              <a:xfrm>
                <a:off x="3748382" y="2543392"/>
                <a:ext cx="129225" cy="269207"/>
              </a:xfrm>
              <a:prstGeom prst="rect">
                <a:avLst/>
              </a:prstGeom>
              <a:noFill/>
              <a:ln>
                <a:noFill/>
              </a:ln>
            </p:spPr>
          </p:pic>
          <p:pic>
            <p:nvPicPr>
              <p:cNvPr id="300" name="Google Shape;300;p19"/>
              <p:cNvPicPr preferRelativeResize="0"/>
              <p:nvPr/>
            </p:nvPicPr>
            <p:blipFill rotWithShape="1">
              <a:blip r:embed="rId6">
                <a:alphaModFix/>
              </a:blip>
              <a:srcRect/>
              <a:stretch/>
            </p:blipFill>
            <p:spPr>
              <a:xfrm>
                <a:off x="4181010" y="2966061"/>
                <a:ext cx="129225" cy="269207"/>
              </a:xfrm>
              <a:prstGeom prst="rect">
                <a:avLst/>
              </a:prstGeom>
              <a:noFill/>
              <a:ln>
                <a:noFill/>
              </a:ln>
            </p:spPr>
          </p:pic>
          <p:pic>
            <p:nvPicPr>
              <p:cNvPr id="301" name="Google Shape;301;p19"/>
              <p:cNvPicPr preferRelativeResize="0"/>
              <p:nvPr/>
            </p:nvPicPr>
            <p:blipFill rotWithShape="1">
              <a:blip r:embed="rId6">
                <a:alphaModFix/>
              </a:blip>
              <a:srcRect/>
              <a:stretch/>
            </p:blipFill>
            <p:spPr>
              <a:xfrm>
                <a:off x="3991717" y="3176476"/>
                <a:ext cx="129225" cy="269207"/>
              </a:xfrm>
              <a:prstGeom prst="rect">
                <a:avLst/>
              </a:prstGeom>
              <a:noFill/>
              <a:ln>
                <a:noFill/>
              </a:ln>
            </p:spPr>
          </p:pic>
          <p:pic>
            <p:nvPicPr>
              <p:cNvPr id="302" name="Google Shape;302;p19"/>
              <p:cNvPicPr preferRelativeResize="0"/>
              <p:nvPr/>
            </p:nvPicPr>
            <p:blipFill rotWithShape="1">
              <a:blip r:embed="rId6">
                <a:alphaModFix/>
              </a:blip>
              <a:srcRect/>
              <a:stretch/>
            </p:blipFill>
            <p:spPr>
              <a:xfrm>
                <a:off x="4288342" y="3277844"/>
                <a:ext cx="129225" cy="269207"/>
              </a:xfrm>
              <a:prstGeom prst="rect">
                <a:avLst/>
              </a:prstGeom>
              <a:noFill/>
              <a:ln>
                <a:noFill/>
              </a:ln>
            </p:spPr>
          </p:pic>
          <p:pic>
            <p:nvPicPr>
              <p:cNvPr id="303" name="Google Shape;303;p19"/>
              <p:cNvPicPr preferRelativeResize="0"/>
              <p:nvPr/>
            </p:nvPicPr>
            <p:blipFill rotWithShape="1">
              <a:blip r:embed="rId6">
                <a:alphaModFix/>
              </a:blip>
              <a:srcRect/>
              <a:stretch/>
            </p:blipFill>
            <p:spPr>
              <a:xfrm>
                <a:off x="3794157" y="2844818"/>
                <a:ext cx="129225" cy="269207"/>
              </a:xfrm>
              <a:prstGeom prst="rect">
                <a:avLst/>
              </a:prstGeom>
              <a:noFill/>
              <a:ln>
                <a:noFill/>
              </a:ln>
            </p:spPr>
          </p:pic>
          <p:pic>
            <p:nvPicPr>
              <p:cNvPr id="304" name="Google Shape;304;p19"/>
              <p:cNvPicPr preferRelativeResize="0"/>
              <p:nvPr/>
            </p:nvPicPr>
            <p:blipFill rotWithShape="1">
              <a:blip r:embed="rId6">
                <a:alphaModFix/>
              </a:blip>
              <a:srcRect/>
              <a:stretch/>
            </p:blipFill>
            <p:spPr>
              <a:xfrm>
                <a:off x="3673199" y="3048370"/>
                <a:ext cx="129225" cy="269207"/>
              </a:xfrm>
              <a:prstGeom prst="rect">
                <a:avLst/>
              </a:prstGeom>
              <a:noFill/>
              <a:ln>
                <a:noFill/>
              </a:ln>
            </p:spPr>
          </p:pic>
          <p:pic>
            <p:nvPicPr>
              <p:cNvPr id="305" name="Google Shape;305;p19"/>
              <p:cNvPicPr preferRelativeResize="0"/>
              <p:nvPr/>
            </p:nvPicPr>
            <p:blipFill rotWithShape="1">
              <a:blip r:embed="rId6">
                <a:alphaModFix/>
              </a:blip>
              <a:srcRect/>
              <a:stretch/>
            </p:blipFill>
            <p:spPr>
              <a:xfrm>
                <a:off x="4253889" y="3541066"/>
                <a:ext cx="129225" cy="269207"/>
              </a:xfrm>
              <a:prstGeom prst="rect">
                <a:avLst/>
              </a:prstGeom>
              <a:noFill/>
              <a:ln>
                <a:noFill/>
              </a:ln>
            </p:spPr>
          </p:pic>
        </p:grpSp>
        <p:pic>
          <p:nvPicPr>
            <p:cNvPr id="306" name="Google Shape;306;p19"/>
            <p:cNvPicPr preferRelativeResize="0"/>
            <p:nvPr/>
          </p:nvPicPr>
          <p:blipFill rotWithShape="1">
            <a:blip r:embed="rId6">
              <a:alphaModFix/>
            </a:blip>
            <a:srcRect/>
            <a:stretch/>
          </p:blipFill>
          <p:spPr>
            <a:xfrm rot="10800000">
              <a:off x="5130316" y="2102728"/>
              <a:ext cx="129225" cy="269207"/>
            </a:xfrm>
            <a:prstGeom prst="rect">
              <a:avLst/>
            </a:prstGeom>
            <a:noFill/>
            <a:ln>
              <a:noFill/>
            </a:ln>
          </p:spPr>
        </p:pic>
      </p:grpSp>
      <p:sp>
        <p:nvSpPr>
          <p:cNvPr id="307" name="Google Shape;307;p19"/>
          <p:cNvSpPr txBox="1"/>
          <p:nvPr/>
        </p:nvSpPr>
        <p:spPr>
          <a:xfrm>
            <a:off x="379141" y="951719"/>
            <a:ext cx="6265276" cy="1323399"/>
          </a:xfrm>
          <a:prstGeom prst="rect">
            <a:avLst/>
          </a:prstGeom>
          <a:noFill/>
          <a:ln>
            <a:noFill/>
          </a:ln>
        </p:spPr>
        <p:txBody>
          <a:bodyPr spcFirstLastPara="1" wrap="square" lIns="91433" tIns="45700" rIns="91433" bIns="45700" anchor="t" anchorCtr="0">
            <a:spAutoFit/>
          </a:bodyPr>
          <a:lstStyle/>
          <a:p>
            <a:r>
              <a:rPr lang="en-US" sz="1600">
                <a:solidFill>
                  <a:srgbClr val="000000"/>
                </a:solidFill>
                <a:latin typeface="Arial"/>
                <a:ea typeface="Arial"/>
                <a:cs typeface="Arial"/>
                <a:sym typeface="Arial"/>
              </a:rPr>
              <a:t>How would you revise your model after you add arabinose? You can move or select individual colonies by double-clicking to select one and pasting it wherever you’d like. </a:t>
            </a:r>
            <a:endParaRPr sz="1600"/>
          </a:p>
          <a:p>
            <a:endParaRPr sz="1600"/>
          </a:p>
          <a:p>
            <a:endParaRPr sz="1600"/>
          </a:p>
        </p:txBody>
      </p:sp>
      <p:sp>
        <p:nvSpPr>
          <p:cNvPr id="4" name="Rectangle 3">
            <a:extLst>
              <a:ext uri="{FF2B5EF4-FFF2-40B4-BE49-F238E27FC236}">
                <a16:creationId xmlns:a16="http://schemas.microsoft.com/office/drawing/2014/main" id="{217904C5-64DA-4157-6FC7-F996398A4875}"/>
              </a:ext>
            </a:extLst>
          </p:cNvPr>
          <p:cNvSpPr/>
          <p:nvPr/>
        </p:nvSpPr>
        <p:spPr>
          <a:xfrm>
            <a:off x="2437834" y="167878"/>
            <a:ext cx="1772400" cy="554204"/>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Group 1</a:t>
            </a:r>
          </a:p>
        </p:txBody>
      </p:sp>
    </p:spTree>
    <p:extLst>
      <p:ext uri="{BB962C8B-B14F-4D97-AF65-F5344CB8AC3E}">
        <p14:creationId xmlns:p14="http://schemas.microsoft.com/office/powerpoint/2010/main" val="38330068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6A1805-57F3-3D83-F57B-4521B999C1FA}"/>
              </a:ext>
            </a:extLst>
          </p:cNvPr>
          <p:cNvSpPr>
            <a:spLocks noGrp="1"/>
          </p:cNvSpPr>
          <p:nvPr>
            <p:ph type="ctrTitle"/>
          </p:nvPr>
        </p:nvSpPr>
        <p:spPr/>
        <p:txBody>
          <a:bodyPr/>
          <a:lstStyle/>
          <a:p>
            <a:r>
              <a:rPr lang="en-US" dirty="0"/>
              <a:t>Resources</a:t>
            </a:r>
          </a:p>
        </p:txBody>
      </p:sp>
      <p:pic>
        <p:nvPicPr>
          <p:cNvPr id="6" name="Picture 5" descr="A picture containing black, darkness&#10;&#10;Description automatically generated">
            <a:extLst>
              <a:ext uri="{FF2B5EF4-FFF2-40B4-BE49-F238E27FC236}">
                <a16:creationId xmlns:a16="http://schemas.microsoft.com/office/drawing/2014/main" id="{22842D9A-3328-60B2-554D-EABE426DA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433" y="3126266"/>
            <a:ext cx="747733" cy="747733"/>
          </a:xfrm>
          <a:prstGeom prst="rect">
            <a:avLst/>
          </a:prstGeom>
        </p:spPr>
      </p:pic>
      <p:pic>
        <p:nvPicPr>
          <p:cNvPr id="7" name="Picture 6">
            <a:extLst>
              <a:ext uri="{FF2B5EF4-FFF2-40B4-BE49-F238E27FC236}">
                <a16:creationId xmlns:a16="http://schemas.microsoft.com/office/drawing/2014/main" id="{A17B3D69-30EC-521D-C5BD-A3E62DEB980C}"/>
              </a:ext>
            </a:extLst>
          </p:cNvPr>
          <p:cNvPicPr>
            <a:picLocks noChangeAspect="1"/>
          </p:cNvPicPr>
          <p:nvPr/>
        </p:nvPicPr>
        <p:blipFill>
          <a:blip r:embed="rId3"/>
          <a:stretch>
            <a:fillRect/>
          </a:stretch>
        </p:blipFill>
        <p:spPr>
          <a:xfrm>
            <a:off x="7415636" y="261875"/>
            <a:ext cx="4361836" cy="630237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718422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16426-1AE5-8D5C-E1BC-B210AB0091EE}"/>
              </a:ext>
            </a:extLst>
          </p:cNvPr>
          <p:cNvSpPr>
            <a:spLocks noGrp="1"/>
          </p:cNvSpPr>
          <p:nvPr>
            <p:ph type="title"/>
          </p:nvPr>
        </p:nvSpPr>
        <p:spPr/>
        <p:txBody>
          <a:bodyPr>
            <a:normAutofit/>
          </a:bodyPr>
          <a:lstStyle/>
          <a:p>
            <a:r>
              <a:rPr lang="en-US" sz="4000" dirty="0"/>
              <a:t>pGLO Resource Webpage</a:t>
            </a:r>
          </a:p>
        </p:txBody>
      </p:sp>
      <p:sp>
        <p:nvSpPr>
          <p:cNvPr id="6" name="TextBox 5">
            <a:extLst>
              <a:ext uri="{FF2B5EF4-FFF2-40B4-BE49-F238E27FC236}">
                <a16:creationId xmlns:a16="http://schemas.microsoft.com/office/drawing/2014/main" id="{CC4474BF-2C4D-4242-B012-B56D314592D7}"/>
              </a:ext>
            </a:extLst>
          </p:cNvPr>
          <p:cNvSpPr txBox="1"/>
          <p:nvPr/>
        </p:nvSpPr>
        <p:spPr>
          <a:xfrm>
            <a:off x="637310" y="3260437"/>
            <a:ext cx="4665060" cy="502766"/>
          </a:xfrm>
          <a:prstGeom prst="rect">
            <a:avLst/>
          </a:prstGeom>
          <a:noFill/>
        </p:spPr>
        <p:txBody>
          <a:bodyPr wrap="none" rtlCol="0">
            <a:spAutoFit/>
          </a:bodyPr>
          <a:lstStyle/>
          <a:p>
            <a:r>
              <a:rPr lang="en-US" sz="2667">
                <a:latin typeface="Libre Franklin Light" pitchFamily="2" charset="0"/>
              </a:rPr>
              <a:t>www.bio-rad.com/teachpglo</a:t>
            </a:r>
          </a:p>
        </p:txBody>
      </p:sp>
      <p:pic>
        <p:nvPicPr>
          <p:cNvPr id="4" name="Picture 3">
            <a:extLst>
              <a:ext uri="{FF2B5EF4-FFF2-40B4-BE49-F238E27FC236}">
                <a16:creationId xmlns:a16="http://schemas.microsoft.com/office/drawing/2014/main" id="{338F9153-F6DF-63E3-8BBF-72A02D23DA4E}"/>
              </a:ext>
            </a:extLst>
          </p:cNvPr>
          <p:cNvPicPr>
            <a:picLocks noChangeAspect="1"/>
          </p:cNvPicPr>
          <p:nvPr/>
        </p:nvPicPr>
        <p:blipFill>
          <a:blip r:embed="rId2"/>
          <a:stretch>
            <a:fillRect/>
          </a:stretch>
        </p:blipFill>
        <p:spPr>
          <a:xfrm>
            <a:off x="5846055" y="1202634"/>
            <a:ext cx="5708635" cy="544982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8781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00AB7-2BD3-62F5-B0CD-A22F0A5F5B54}"/>
              </a:ext>
            </a:extLst>
          </p:cNvPr>
          <p:cNvSpPr>
            <a:spLocks noGrp="1"/>
          </p:cNvSpPr>
          <p:nvPr>
            <p:ph type="title"/>
          </p:nvPr>
        </p:nvSpPr>
        <p:spPr/>
        <p:txBody>
          <a:bodyPr/>
          <a:lstStyle/>
          <a:p>
            <a:r>
              <a:rPr lang="en-US" sz="4400">
                <a:latin typeface="Arial Nova Light"/>
              </a:rPr>
              <a:t>Manuals</a:t>
            </a:r>
            <a:endParaRPr lang="en-US" dirty="0"/>
          </a:p>
        </p:txBody>
      </p:sp>
      <p:pic>
        <p:nvPicPr>
          <p:cNvPr id="2050" name="Picture 2">
            <a:extLst>
              <a:ext uri="{FF2B5EF4-FFF2-40B4-BE49-F238E27FC236}">
                <a16:creationId xmlns:a16="http://schemas.microsoft.com/office/drawing/2014/main" id="{80D8275A-8930-4353-B4A9-EC2D0035D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498" y="1323286"/>
            <a:ext cx="3205478" cy="41163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5654298C-99D5-49B1-8806-D8B93213C7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9016" y="1545295"/>
            <a:ext cx="5847367" cy="22575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1" name="TextBox 17">
            <a:extLst>
              <a:ext uri="{FF2B5EF4-FFF2-40B4-BE49-F238E27FC236}">
                <a16:creationId xmlns:a16="http://schemas.microsoft.com/office/drawing/2014/main" id="{6F9E0BC9-0F49-4975-9DA8-CE5437A9F162}"/>
              </a:ext>
            </a:extLst>
          </p:cNvPr>
          <p:cNvSpPr txBox="1"/>
          <p:nvPr/>
        </p:nvSpPr>
        <p:spPr>
          <a:xfrm>
            <a:off x="4440419" y="4608227"/>
            <a:ext cx="3606800" cy="258982"/>
          </a:xfrm>
          <a:prstGeom prst="rect">
            <a:avLst/>
          </a:prstGeom>
        </p:spPr>
        <p:txBody>
          <a:bodyPr wrap="square" lIns="0" tIns="0" rIns="0" bIns="0" rtlCol="0" anchor="t">
            <a:spAutoFit/>
          </a:bodyPr>
          <a:lstStyle/>
          <a:p>
            <a:pPr>
              <a:lnSpc>
                <a:spcPts val="1993"/>
              </a:lnSpc>
            </a:pPr>
            <a:r>
              <a:rPr lang="en-US" sz="2100">
                <a:solidFill>
                  <a:srgbClr val="000000"/>
                </a:solidFill>
                <a:latin typeface="Libre Franklin Light"/>
                <a:hlinkClick r:id="rId5"/>
              </a:rPr>
              <a:t>bio-rad.com/pglogenbiokit</a:t>
            </a:r>
            <a:endParaRPr lang="en-US" sz="2133" err="1">
              <a:solidFill>
                <a:srgbClr val="000000"/>
              </a:solidFill>
              <a:latin typeface="Libre Franklin Light"/>
            </a:endParaRPr>
          </a:p>
        </p:txBody>
      </p:sp>
      <p:pic>
        <p:nvPicPr>
          <p:cNvPr id="3" name="Picture 4" descr="A picture containing graphical user interface&#10;&#10;Description automatically generated">
            <a:extLst>
              <a:ext uri="{FF2B5EF4-FFF2-40B4-BE49-F238E27FC236}">
                <a16:creationId xmlns:a16="http://schemas.microsoft.com/office/drawing/2014/main" id="{606FAAED-7AD1-0F44-1EB3-B3F808CD0AC9}"/>
              </a:ext>
            </a:extLst>
          </p:cNvPr>
          <p:cNvPicPr>
            <a:picLocks noChangeAspect="1"/>
          </p:cNvPicPr>
          <p:nvPr/>
        </p:nvPicPr>
        <p:blipFill>
          <a:blip r:embed="rId6"/>
          <a:stretch>
            <a:fillRect/>
          </a:stretch>
        </p:blipFill>
        <p:spPr>
          <a:xfrm>
            <a:off x="9246432" y="802712"/>
            <a:ext cx="2618282" cy="3403790"/>
          </a:xfrm>
          <a:prstGeom prst="rect">
            <a:avLst/>
          </a:prstGeom>
          <a:ln>
            <a:noFill/>
          </a:ln>
          <a:effectLst>
            <a:outerShdw blurRad="292100" dist="139700" dir="2700000" algn="tl" rotWithShape="0">
              <a:srgbClr val="333333">
                <a:alpha val="65000"/>
              </a:srgbClr>
            </a:outerShdw>
          </a:effectLst>
        </p:spPr>
      </p:pic>
      <p:pic>
        <p:nvPicPr>
          <p:cNvPr id="5" name="Picture 5" descr="A picture containing graphical user interface&#10;&#10;Description automatically generated">
            <a:extLst>
              <a:ext uri="{FF2B5EF4-FFF2-40B4-BE49-F238E27FC236}">
                <a16:creationId xmlns:a16="http://schemas.microsoft.com/office/drawing/2014/main" id="{207E57FB-B004-6E5E-B7EF-F4937D103BC9}"/>
              </a:ext>
            </a:extLst>
          </p:cNvPr>
          <p:cNvPicPr>
            <a:picLocks noChangeAspect="1"/>
          </p:cNvPicPr>
          <p:nvPr/>
        </p:nvPicPr>
        <p:blipFill>
          <a:blip r:embed="rId7"/>
          <a:stretch>
            <a:fillRect/>
          </a:stretch>
        </p:blipFill>
        <p:spPr>
          <a:xfrm>
            <a:off x="8584367" y="2669830"/>
            <a:ext cx="2618282" cy="34170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65734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8B8C4-4779-9A8E-E281-609F8E3AF64B}"/>
              </a:ext>
            </a:extLst>
          </p:cNvPr>
          <p:cNvSpPr>
            <a:spLocks noGrp="1"/>
          </p:cNvSpPr>
          <p:nvPr>
            <p:ph type="title"/>
          </p:nvPr>
        </p:nvSpPr>
        <p:spPr>
          <a:xfrm>
            <a:off x="637857" y="691456"/>
            <a:ext cx="10972799" cy="789884"/>
          </a:xfrm>
        </p:spPr>
        <p:txBody>
          <a:bodyPr vert="horz" lIns="91440" tIns="45720" rIns="91440" bIns="45720" rtlCol="0" anchor="ctr">
            <a:noAutofit/>
          </a:bodyPr>
          <a:lstStyle/>
          <a:p>
            <a:r>
              <a:rPr lang="en-US" sz="4000" dirty="0">
                <a:latin typeface="Arial Nova Light"/>
              </a:rPr>
              <a:t>pGLO Transformation Kit for General Biology</a:t>
            </a:r>
            <a:br>
              <a:rPr lang="en-US" sz="4000" dirty="0"/>
            </a:br>
            <a:r>
              <a:rPr lang="en-US" sz="3600" dirty="0">
                <a:latin typeface="Arial Nova Light"/>
              </a:rPr>
              <a:t>17006991EDU</a:t>
            </a:r>
            <a:endParaRPr lang="en-US" sz="4000" dirty="0">
              <a:latin typeface="Arial Nova Light"/>
            </a:endParaRPr>
          </a:p>
        </p:txBody>
      </p:sp>
      <p:sp>
        <p:nvSpPr>
          <p:cNvPr id="3" name="Content Placeholder 4">
            <a:extLst>
              <a:ext uri="{FF2B5EF4-FFF2-40B4-BE49-F238E27FC236}">
                <a16:creationId xmlns:a16="http://schemas.microsoft.com/office/drawing/2014/main" id="{DABDEFCE-19E1-49B6-95AD-3160266FE531}"/>
              </a:ext>
            </a:extLst>
          </p:cNvPr>
          <p:cNvSpPr txBox="1">
            <a:spLocks/>
          </p:cNvSpPr>
          <p:nvPr/>
        </p:nvSpPr>
        <p:spPr>
          <a:xfrm>
            <a:off x="637857" y="2122828"/>
            <a:ext cx="9596033" cy="19869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a:solidFill>
                  <a:schemeClr val="tx1"/>
                </a:solidFill>
                <a:latin typeface="Arial Nova" charset="-128"/>
                <a:ea typeface="Arial Nova" charset="-128"/>
                <a:cs typeface="Arial Nova" charset="-128"/>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Arial Nova" charset="-128"/>
                <a:ea typeface="Arial Nova" charset="-128"/>
                <a:cs typeface="Arial Nova" charset="-128"/>
              </a:defRPr>
            </a:lvl2pPr>
            <a:lvl3pPr marL="1143000" indent="-228600" algn="l" defTabSz="914400" rtl="0" eaLnBrk="1" latinLnBrk="0" hangingPunct="1">
              <a:lnSpc>
                <a:spcPct val="90000"/>
              </a:lnSpc>
              <a:spcBef>
                <a:spcPts val="500"/>
              </a:spcBef>
              <a:buFont typeface="Wingdings" charset="2"/>
              <a:buChar char="§"/>
              <a:defRPr sz="2000" kern="1200">
                <a:solidFill>
                  <a:schemeClr val="tx1"/>
                </a:solidFill>
                <a:latin typeface="Arial Nova" charset="-128"/>
                <a:ea typeface="Arial Nova" charset="-128"/>
                <a:cs typeface="Arial Nova" charset="-128"/>
              </a:defRPr>
            </a:lvl3pPr>
            <a:lvl4pPr marL="16573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23" indent="-457223">
              <a:spcBef>
                <a:spcPts val="1600"/>
              </a:spcBef>
              <a:buFont typeface="Arial" panose="020B0604020202020204" pitchFamily="34" charset="0"/>
              <a:buChar char="•"/>
            </a:pPr>
            <a:endParaRPr lang="en-US" dirty="0"/>
          </a:p>
          <a:p>
            <a:pPr marL="457223" indent="-457223">
              <a:spcBef>
                <a:spcPts val="1600"/>
              </a:spcBef>
              <a:buFont typeface="Arial" panose="020B0604020202020204" pitchFamily="34" charset="0"/>
              <a:buChar char="•"/>
            </a:pPr>
            <a:endParaRPr lang="en-US" dirty="0"/>
          </a:p>
          <a:p>
            <a:pPr marL="457223" indent="-457223">
              <a:spcBef>
                <a:spcPts val="1600"/>
              </a:spcBef>
              <a:buFont typeface="Arial" panose="020B0604020202020204" pitchFamily="34" charset="0"/>
              <a:buChar char="•"/>
            </a:pPr>
            <a:endParaRPr lang="en-US" dirty="0"/>
          </a:p>
          <a:p>
            <a:pPr marL="457223" indent="-457223">
              <a:spcBef>
                <a:spcPts val="1600"/>
              </a:spcBef>
              <a:buFont typeface="Arial" panose="020B0604020202020204" pitchFamily="34" charset="0"/>
              <a:buChar char="•"/>
            </a:pPr>
            <a:endParaRPr lang="en-US" dirty="0"/>
          </a:p>
          <a:p>
            <a:pPr marL="457223" indent="-457223">
              <a:spcBef>
                <a:spcPts val="1600"/>
              </a:spcBef>
              <a:buFont typeface="Arial" panose="020B0604020202020204" pitchFamily="34" charset="0"/>
              <a:buChar char="•"/>
            </a:pPr>
            <a:endParaRPr lang="en-US" dirty="0"/>
          </a:p>
          <a:p>
            <a:endParaRPr lang="en-US" dirty="0"/>
          </a:p>
        </p:txBody>
      </p:sp>
      <p:sp>
        <p:nvSpPr>
          <p:cNvPr id="6" name="Content Placeholder 2">
            <a:extLst>
              <a:ext uri="{FF2B5EF4-FFF2-40B4-BE49-F238E27FC236}">
                <a16:creationId xmlns:a16="http://schemas.microsoft.com/office/drawing/2014/main" id="{5C84060F-85DB-4FF6-AB7C-A748A4781258}"/>
              </a:ext>
            </a:extLst>
          </p:cNvPr>
          <p:cNvSpPr txBox="1">
            <a:spLocks/>
          </p:cNvSpPr>
          <p:nvPr/>
        </p:nvSpPr>
        <p:spPr>
          <a:xfrm>
            <a:off x="7211745" y="2401994"/>
            <a:ext cx="4787405" cy="2711621"/>
          </a:xfrm>
          <a:prstGeom prst="rect">
            <a:avLst/>
          </a:prstGeom>
        </p:spPr>
        <p:txBody>
          <a:bodyPr lIns="91440" tIns="45720" rIns="91440" bIns="45720" anchor="t">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Nova" panose="020B0504020202020204" pitchFamily="34" charset="0"/>
                <a:ea typeface="Arial Nova" panose="020B05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0000"/>
              </a:lnSpc>
            </a:pPr>
            <a:endParaRPr lang="en-US" sz="2200" dirty="0">
              <a:latin typeface="+mj-lt"/>
            </a:endParaRPr>
          </a:p>
          <a:p>
            <a:pPr marL="381000" indent="-381000">
              <a:lnSpc>
                <a:spcPct val="110000"/>
              </a:lnSpc>
              <a:buFont typeface="Arial" panose="020B0604020202020204" pitchFamily="34" charset="0"/>
              <a:buChar char="•"/>
            </a:pPr>
            <a:r>
              <a:rPr lang="en-US" sz="2200" dirty="0">
                <a:latin typeface="+mj-lt"/>
              </a:rPr>
              <a:t>12 workstations</a:t>
            </a:r>
          </a:p>
          <a:p>
            <a:pPr marL="381000" indent="-381000">
              <a:lnSpc>
                <a:spcPct val="110000"/>
              </a:lnSpc>
              <a:buFont typeface="Arial" panose="020B0604020202020204" pitchFamily="34" charset="0"/>
              <a:buChar char="•"/>
            </a:pPr>
            <a:r>
              <a:rPr lang="en-US" sz="2200" dirty="0">
                <a:latin typeface="+mj-lt"/>
              </a:rPr>
              <a:t>2 lab activities</a:t>
            </a:r>
          </a:p>
          <a:p>
            <a:pPr marL="381000" indent="-381000">
              <a:lnSpc>
                <a:spcPct val="110000"/>
              </a:lnSpc>
              <a:buFont typeface="Arial" panose="020B0604020202020204" pitchFamily="34" charset="0"/>
              <a:buChar char="•"/>
            </a:pPr>
            <a:r>
              <a:rPr lang="en-US" sz="2200" dirty="0">
                <a:latin typeface="+mj-lt"/>
              </a:rPr>
              <a:t>3-5 lab periods  </a:t>
            </a:r>
          </a:p>
        </p:txBody>
      </p:sp>
      <p:pic>
        <p:nvPicPr>
          <p:cNvPr id="7" name="Picture 6">
            <a:extLst>
              <a:ext uri="{FF2B5EF4-FFF2-40B4-BE49-F238E27FC236}">
                <a16:creationId xmlns:a16="http://schemas.microsoft.com/office/drawing/2014/main" id="{CF5D96E9-C076-4681-BA17-EF6EDD9F759C}"/>
              </a:ext>
            </a:extLst>
          </p:cNvPr>
          <p:cNvPicPr>
            <a:picLocks noChangeAspect="1"/>
          </p:cNvPicPr>
          <p:nvPr/>
        </p:nvPicPr>
        <p:blipFill>
          <a:blip r:embed="rId3"/>
          <a:stretch>
            <a:fillRect/>
          </a:stretch>
        </p:blipFill>
        <p:spPr>
          <a:xfrm>
            <a:off x="293836" y="2401994"/>
            <a:ext cx="6573888" cy="3194027"/>
          </a:xfrm>
          <a:prstGeom prst="rect">
            <a:avLst/>
          </a:prstGeom>
        </p:spPr>
      </p:pic>
    </p:spTree>
    <p:extLst>
      <p:ext uri="{BB962C8B-B14F-4D97-AF65-F5344CB8AC3E}">
        <p14:creationId xmlns:p14="http://schemas.microsoft.com/office/powerpoint/2010/main" val="11661287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42297-6E99-5407-46D5-5D25B06899FC}"/>
              </a:ext>
            </a:extLst>
          </p:cNvPr>
          <p:cNvSpPr>
            <a:spLocks noGrp="1"/>
          </p:cNvSpPr>
          <p:nvPr>
            <p:ph type="title"/>
          </p:nvPr>
        </p:nvSpPr>
        <p:spPr/>
        <p:txBody>
          <a:bodyPr/>
          <a:lstStyle/>
          <a:p>
            <a:r>
              <a:rPr lang="en-US">
                <a:hlinkClick r:id="rId2"/>
              </a:rPr>
              <a:t>www.bio-rad.com/classroomresources</a:t>
            </a:r>
            <a:endParaRPr lang="en-US"/>
          </a:p>
        </p:txBody>
      </p:sp>
      <p:pic>
        <p:nvPicPr>
          <p:cNvPr id="3" name="Picture 2">
            <a:extLst>
              <a:ext uri="{FF2B5EF4-FFF2-40B4-BE49-F238E27FC236}">
                <a16:creationId xmlns:a16="http://schemas.microsoft.com/office/drawing/2014/main" id="{11FED034-AB24-EF02-5FFA-4D42A9E7E093}"/>
              </a:ext>
            </a:extLst>
          </p:cNvPr>
          <p:cNvPicPr>
            <a:picLocks noChangeAspect="1"/>
          </p:cNvPicPr>
          <p:nvPr/>
        </p:nvPicPr>
        <p:blipFill>
          <a:blip r:embed="rId3"/>
          <a:stretch>
            <a:fillRect/>
          </a:stretch>
        </p:blipFill>
        <p:spPr>
          <a:xfrm>
            <a:off x="611027" y="1201173"/>
            <a:ext cx="10265450" cy="5573334"/>
          </a:xfrm>
          <a:prstGeom prst="rect">
            <a:avLst/>
          </a:prstGeom>
        </p:spPr>
      </p:pic>
    </p:spTree>
    <p:extLst>
      <p:ext uri="{BB962C8B-B14F-4D97-AF65-F5344CB8AC3E}">
        <p14:creationId xmlns:p14="http://schemas.microsoft.com/office/powerpoint/2010/main" val="570891964"/>
      </p:ext>
    </p:extLst>
  </p:cSld>
  <p:clrMapOvr>
    <a:masterClrMapping/>
  </p:clrMapOvr>
</p:sld>
</file>

<file path=ppt/theme/theme1.xml><?xml version="1.0" encoding="utf-8"?>
<a:theme xmlns:a="http://schemas.openxmlformats.org/drawingml/2006/main" name="Office Theme">
  <a:themeElements>
    <a:clrScheme name="LeighBR">
      <a:dk1>
        <a:sysClr val="windowText" lastClr="000000"/>
      </a:dk1>
      <a:lt1>
        <a:sysClr val="window" lastClr="FFFFFF"/>
      </a:lt1>
      <a:dk2>
        <a:srgbClr val="44546A"/>
      </a:dk2>
      <a:lt2>
        <a:srgbClr val="E7E6E6"/>
      </a:lt2>
      <a:accent1>
        <a:srgbClr val="99CA3D"/>
      </a:accent1>
      <a:accent2>
        <a:srgbClr val="FF6600"/>
      </a:accent2>
      <a:accent3>
        <a:srgbClr val="007DB6"/>
      </a:accent3>
      <a:accent4>
        <a:srgbClr val="FFC000"/>
      </a:accent4>
      <a:accent5>
        <a:srgbClr val="00BABE"/>
      </a:accent5>
      <a:accent6>
        <a:srgbClr val="0AA651"/>
      </a:accent6>
      <a:hlink>
        <a:srgbClr val="0563C1"/>
      </a:hlink>
      <a:folHlink>
        <a:srgbClr val="954F72"/>
      </a:folHlink>
    </a:clrScheme>
    <a:fontScheme name="ArialNovaL">
      <a:majorFont>
        <a:latin typeface="Arial Nova Light"/>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ighBRTemplate" id="{6A778351-7468-486B-AAA6-F203D9A1AC92}" vid="{ECA61DC6-A8CA-40B0-BEAC-C9799E7E34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4a6adae-710a-497a-97c4-0257354cdd3a">
      <Terms xmlns="http://schemas.microsoft.com/office/infopath/2007/PartnerControls"/>
    </lcf76f155ced4ddcb4097134ff3c332f>
    <TaxCatchAll xmlns="c40de90d-4278-400a-af15-1293ad0d11ce" xsi:nil="true"/>
    <SharedWithUsers xmlns="c40de90d-4278-400a-af15-1293ad0d11ce">
      <UserInfo>
        <DisplayName>Tamica Stubbs</DisplayName>
        <AccountId>32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622A1955C5C941A4D8067D05612462" ma:contentTypeVersion="16" ma:contentTypeDescription="Create a new document." ma:contentTypeScope="" ma:versionID="731d14075972584d9bbf7b0e42601d62">
  <xsd:schema xmlns:xsd="http://www.w3.org/2001/XMLSchema" xmlns:xs="http://www.w3.org/2001/XMLSchema" xmlns:p="http://schemas.microsoft.com/office/2006/metadata/properties" xmlns:ns2="44a6adae-710a-497a-97c4-0257354cdd3a" xmlns:ns3="c40de90d-4278-400a-af15-1293ad0d11ce" targetNamespace="http://schemas.microsoft.com/office/2006/metadata/properties" ma:root="true" ma:fieldsID="8e141c2f5462cae68df103a069a4674b" ns2:_="" ns3:_="">
    <xsd:import namespace="44a6adae-710a-497a-97c4-0257354cdd3a"/>
    <xsd:import namespace="c40de90d-4278-400a-af15-1293ad0d11c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a6adae-710a-497a-97c4-0257354cdd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4d874a2-3a2e-404c-a332-33459d63816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40de90d-4278-400a-af15-1293ad0d11c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f72be67-db10-4e46-b42a-bda056c7a072}" ma:internalName="TaxCatchAll" ma:showField="CatchAllData" ma:web="c40de90d-4278-400a-af15-1293ad0d11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1060DD-0706-4C37-901E-74883CBF2421}">
  <ds:schemaRefs>
    <ds:schemaRef ds:uri="http://schemas.microsoft.com/sharepoint/v3/contenttype/forms"/>
  </ds:schemaRefs>
</ds:datastoreItem>
</file>

<file path=customXml/itemProps2.xml><?xml version="1.0" encoding="utf-8"?>
<ds:datastoreItem xmlns:ds="http://schemas.openxmlformats.org/officeDocument/2006/customXml" ds:itemID="{C3040038-AE69-4280-962E-E41D1F3C0A4B}">
  <ds:schemaRefs>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purl.org/dc/dcmitype/"/>
    <ds:schemaRef ds:uri="http://purl.org/dc/terms/"/>
    <ds:schemaRef ds:uri="44a6adae-710a-497a-97c4-0257354cdd3a"/>
    <ds:schemaRef ds:uri="http://schemas.openxmlformats.org/package/2006/metadata/core-properties"/>
    <ds:schemaRef ds:uri="c40de90d-4278-400a-af15-1293ad0d11ce"/>
    <ds:schemaRef ds:uri="http://www.w3.org/XML/1998/namespace"/>
  </ds:schemaRefs>
</ds:datastoreItem>
</file>

<file path=customXml/itemProps3.xml><?xml version="1.0" encoding="utf-8"?>
<ds:datastoreItem xmlns:ds="http://schemas.openxmlformats.org/officeDocument/2006/customXml" ds:itemID="{F4973AFD-BC39-49D9-AD5B-4680420B860A}">
  <ds:schemaRefs>
    <ds:schemaRef ds:uri="44a6adae-710a-497a-97c4-0257354cdd3a"/>
    <ds:schemaRef ds:uri="c40de90d-4278-400a-af15-1293ad0d11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LeighBRTemplate</Template>
  <TotalTime>4175</TotalTime>
  <Words>6150</Words>
  <Application>Microsoft Office PowerPoint</Application>
  <PresentationFormat>Widescreen</PresentationFormat>
  <Paragraphs>656</Paragraphs>
  <Slides>97</Slides>
  <Notes>80</Notes>
  <HiddenSlides>1</HiddenSlides>
  <MMClips>0</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Office Theme</vt:lpstr>
      <vt:lpstr>pGLO Bacterial Transformation for General Biology</vt:lpstr>
      <vt:lpstr>PowerPoint Presentation</vt:lpstr>
      <vt:lpstr>Notes to instructor:</vt:lpstr>
      <vt:lpstr>Background Information</vt:lpstr>
      <vt:lpstr>Setting the stage  </vt:lpstr>
      <vt:lpstr>Insulin timeline</vt:lpstr>
      <vt:lpstr>Cost per gram</vt:lpstr>
      <vt:lpstr>Other Recombinant Drugs </vt:lpstr>
      <vt:lpstr>How do we produce drugs like insulin?  </vt:lpstr>
      <vt:lpstr>What did you notice?</vt:lpstr>
      <vt:lpstr>E. Coli colonies</vt:lpstr>
      <vt:lpstr>Aequorea victoria</vt:lpstr>
      <vt:lpstr>Green Fluorescent Protein (GFP)</vt:lpstr>
      <vt:lpstr>GFP as a visual tracer / marker</vt:lpstr>
      <vt:lpstr>GFP as a visual tracer</vt:lpstr>
      <vt:lpstr>GFP (and other variants) animal – GloFish!</vt:lpstr>
      <vt:lpstr>Genetic engineering / transformation</vt:lpstr>
      <vt:lpstr>Genetic engineering using plasmids</vt:lpstr>
      <vt:lpstr>Generic plasmid</vt:lpstr>
      <vt:lpstr>Cloning a gene</vt:lpstr>
      <vt:lpstr>Bacterial transformation</vt:lpstr>
      <vt:lpstr>Bacteria divide and new bacteria get plasmids</vt:lpstr>
      <vt:lpstr>Genes get transcribed and translated</vt:lpstr>
      <vt:lpstr>Activity: Model recombinant GFP bacteria</vt:lpstr>
      <vt:lpstr>Plasmid with gene for GFP</vt:lpstr>
      <vt:lpstr>Selection of transformed bacteria</vt:lpstr>
      <vt:lpstr>Selection of transformed bacteria</vt:lpstr>
      <vt:lpstr>Plasmids can carry multiple genes</vt:lpstr>
      <vt:lpstr>β-lactamase gene for antibiotic resistance</vt:lpstr>
      <vt:lpstr>Transformation with plasmid with ampr</vt:lpstr>
      <vt:lpstr>β-lactamase produced</vt:lpstr>
      <vt:lpstr>Bacteria plated on ampicillin plates</vt:lpstr>
      <vt:lpstr>β-lactamase breaks down ampicillin</vt:lpstr>
      <vt:lpstr>Bacteria that aren’t transformed don’t grow</vt:lpstr>
      <vt:lpstr>Transformed bacteria grow into colonies</vt:lpstr>
      <vt:lpstr>pGLO plasmid (simplified)</vt:lpstr>
      <vt:lpstr>pGLO plasmid (simplified)</vt:lpstr>
      <vt:lpstr>Student Lab Protocol – Day 1</vt:lpstr>
      <vt:lpstr>Lab protocol - transformation</vt:lpstr>
      <vt:lpstr>Lab protocol - transformation</vt:lpstr>
      <vt:lpstr>Lab protocol - transformation</vt:lpstr>
      <vt:lpstr>Lab protocol - transformation</vt:lpstr>
      <vt:lpstr>Look at the plasmid under UV light  </vt:lpstr>
      <vt:lpstr>Background Information</vt:lpstr>
      <vt:lpstr>DNA is negatively charged</vt:lpstr>
      <vt:lpstr>CaCl2 transformation solution</vt:lpstr>
      <vt:lpstr>CaCl2 transformation solution</vt:lpstr>
      <vt:lpstr>Incubate on ice for 10 min</vt:lpstr>
      <vt:lpstr>Heat shock at 60°C for 50 sec</vt:lpstr>
      <vt:lpstr>Incubate on ice for 2 min</vt:lpstr>
      <vt:lpstr>LB broth</vt:lpstr>
      <vt:lpstr>LB recovery </vt:lpstr>
      <vt:lpstr>Lab protocol - transformation</vt:lpstr>
      <vt:lpstr>Lab protocol - transformation</vt:lpstr>
      <vt:lpstr>Activity: Predict transformation results</vt:lpstr>
      <vt:lpstr>Activity: Predict transformation results</vt:lpstr>
      <vt:lpstr>Lab protocol - transformation</vt:lpstr>
      <vt:lpstr>Lab protocol - transformation</vt:lpstr>
      <vt:lpstr>Results &amp; Analysis</vt:lpstr>
      <vt:lpstr>Results after day 1</vt:lpstr>
      <vt:lpstr>Results after day 1</vt:lpstr>
      <vt:lpstr>Results after day 1 under regular light</vt:lpstr>
      <vt:lpstr>Results after day 1 under UV – no glow!</vt:lpstr>
      <vt:lpstr>Background Information</vt:lpstr>
      <vt:lpstr>pGLO plasmid – regulation of GFP expression</vt:lpstr>
      <vt:lpstr>Without arabinose in the media</vt:lpstr>
      <vt:lpstr>With arabinose in the media</vt:lpstr>
      <vt:lpstr>Arabinose and AraC</vt:lpstr>
      <vt:lpstr>Arabinose operon (araBAD operon)</vt:lpstr>
      <vt:lpstr>Arabinose operon (araBAD operon)</vt:lpstr>
      <vt:lpstr>Once arabinose is metabolized, switch is off</vt:lpstr>
      <vt:lpstr>Control of GFP expression - pGLO plasmid</vt:lpstr>
      <vt:lpstr>Control of GFP expression - pGLO plasmid</vt:lpstr>
      <vt:lpstr>pGLO plasmid</vt:lpstr>
      <vt:lpstr>How do we produce drugs like insulin?  </vt:lpstr>
      <vt:lpstr>Control of gene expression</vt:lpstr>
      <vt:lpstr>Control of gene expression</vt:lpstr>
      <vt:lpstr>Student Lab Protocol – Day 2</vt:lpstr>
      <vt:lpstr>Design experiment to induce GFP expression</vt:lpstr>
      <vt:lpstr>Design experiment to induce GFP expression</vt:lpstr>
      <vt:lpstr>Activity: Predict results after Day 2</vt:lpstr>
      <vt:lpstr>Results &amp; Analysis</vt:lpstr>
      <vt:lpstr>Results after Day 2</vt:lpstr>
      <vt:lpstr>Results after adding arabinose – UV</vt:lpstr>
      <vt:lpstr>Small white colonies around green colonies?</vt:lpstr>
      <vt:lpstr>β-lactamase diffused across plate to - side</vt:lpstr>
      <vt:lpstr>Model Recombinant GFP Bacteria</vt:lpstr>
      <vt:lpstr>PowerPoint Presentation</vt:lpstr>
      <vt:lpstr>Predict Transformation Results</vt:lpstr>
      <vt:lpstr>PowerPoint Presentation</vt:lpstr>
      <vt:lpstr>Predict Transformation Results</vt:lpstr>
      <vt:lpstr>PowerPoint Presentation</vt:lpstr>
      <vt:lpstr>Resources</vt:lpstr>
      <vt:lpstr>pGLO Resource Webpage</vt:lpstr>
      <vt:lpstr>Manuals</vt:lpstr>
      <vt:lpstr>pGLO Transformation Kit for General Biology 17006991EDU</vt:lpstr>
      <vt:lpstr>www.bio-rad.com/classroomresources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 Brown</dc:creator>
  <cp:lastModifiedBy>Leigh Brown</cp:lastModifiedBy>
  <cp:revision>10</cp:revision>
  <dcterms:created xsi:type="dcterms:W3CDTF">2023-01-22T20:00:20Z</dcterms:created>
  <dcterms:modified xsi:type="dcterms:W3CDTF">2023-07-20T22:14:16Z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0x01010064622A1955C5C941A4D8067D05612462</vt:lpwstr>
  </property>
  <property fmtid="{D5CDD505-2E9C-101B-9397-08002B2CF9AE}" pid="3" name="MediaServiceImageTags">
    <vt:lpwstr/>
  </property>
</Properties>
</file>